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3" r:id="rId3"/>
    <p:sldId id="325" r:id="rId4"/>
    <p:sldId id="347" r:id="rId5"/>
    <p:sldId id="282" r:id="rId6"/>
    <p:sldId id="371" r:id="rId7"/>
    <p:sldId id="372" r:id="rId8"/>
    <p:sldId id="348" r:id="rId9"/>
    <p:sldId id="349" r:id="rId10"/>
    <p:sldId id="298" r:id="rId11"/>
    <p:sldId id="374" r:id="rId12"/>
    <p:sldId id="317" r:id="rId13"/>
    <p:sldId id="285" r:id="rId14"/>
    <p:sldId id="263" r:id="rId15"/>
    <p:sldId id="264" r:id="rId16"/>
    <p:sldId id="265" r:id="rId17"/>
    <p:sldId id="318" r:id="rId18"/>
    <p:sldId id="324" r:id="rId19"/>
    <p:sldId id="289" r:id="rId20"/>
    <p:sldId id="277" r:id="rId21"/>
    <p:sldId id="363" r:id="rId22"/>
    <p:sldId id="360" r:id="rId23"/>
    <p:sldId id="329" r:id="rId24"/>
    <p:sldId id="330" r:id="rId25"/>
    <p:sldId id="370" r:id="rId26"/>
    <p:sldId id="320" r:id="rId27"/>
    <p:sldId id="291" r:id="rId28"/>
    <p:sldId id="312" r:id="rId29"/>
    <p:sldId id="313" r:id="rId30"/>
    <p:sldId id="353" r:id="rId31"/>
    <p:sldId id="356" r:id="rId32"/>
    <p:sldId id="319" r:id="rId33"/>
    <p:sldId id="314" r:id="rId34"/>
    <p:sldId id="327" r:id="rId35"/>
    <p:sldId id="260" r:id="rId36"/>
    <p:sldId id="366" r:id="rId37"/>
    <p:sldId id="350" r:id="rId38"/>
    <p:sldId id="365" r:id="rId39"/>
    <p:sldId id="359" r:id="rId40"/>
    <p:sldId id="290" r:id="rId41"/>
    <p:sldId id="376" r:id="rId42"/>
    <p:sldId id="262" r:id="rId43"/>
    <p:sldId id="303" r:id="rId44"/>
    <p:sldId id="342" r:id="rId45"/>
    <p:sldId id="343" r:id="rId46"/>
    <p:sldId id="344" r:id="rId47"/>
    <p:sldId id="345" r:id="rId48"/>
    <p:sldId id="368" r:id="rId49"/>
  </p:sldIdLst>
  <p:sldSz cx="9144000" cy="6858000" type="screen4x3"/>
  <p:notesSz cx="6950075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00"/>
    <a:srgbClr val="0066FF"/>
    <a:srgbClr val="FFFFFF"/>
    <a:srgbClr val="000099"/>
    <a:srgbClr val="CADAAA"/>
    <a:srgbClr val="CCECFF"/>
    <a:srgbClr val="336600"/>
    <a:srgbClr val="00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635" autoAdjust="0"/>
    <p:restoredTop sz="93834" autoAdjust="0"/>
  </p:normalViewPr>
  <p:slideViewPr>
    <p:cSldViewPr>
      <p:cViewPr varScale="1">
        <p:scale>
          <a:sx n="60" d="100"/>
          <a:sy n="60" d="100"/>
        </p:scale>
        <p:origin x="77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000"/>
    </p:cViewPr>
  </p:sorterViewPr>
  <p:notesViewPr>
    <p:cSldViewPr>
      <p:cViewPr>
        <p:scale>
          <a:sx n="100" d="100"/>
          <a:sy n="100" d="100"/>
        </p:scale>
        <p:origin x="-810" y="-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2" Type="http://schemas.openxmlformats.org/officeDocument/2006/relationships/slide" Target="slides/slide36.xml"/><Relationship Id="rId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8" rIns="92419" bIns="46208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756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8" rIns="92419" bIns="4620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877396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8" rIns="92419" bIns="46208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756" y="877396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8" rIns="92419" bIns="4620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356A523-C5A6-4211-86FA-20E52097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8" rIns="92419" bIns="46208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756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8" rIns="92419" bIns="4620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002" y="4386189"/>
            <a:ext cx="5096092" cy="41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8" rIns="92419" bIns="46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877396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8" rIns="92419" bIns="46208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756" y="877396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9" tIns="46208" rIns="92419" bIns="4620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FB4430-C54D-4893-A7CE-55B6AFBE9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3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FC2B5-8252-4F35-BA7C-D7CEEEA941A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6588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2DF73-288C-4A41-805B-6A9922F03E0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2837" y="4390921"/>
            <a:ext cx="5096092" cy="4157496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153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B4430-C54D-4893-A7CE-55B6AFBE9A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4BA33-24B4-4497-AF57-6F531EE82F9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5218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9D99A-9278-484F-9575-F88169AC3EA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0210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B55B4-C516-47B2-9C0D-1C2459A4ACE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002" y="4386200"/>
            <a:ext cx="5096092" cy="4159072"/>
          </a:xfrm>
          <a:noFill/>
          <a:ln/>
        </p:spPr>
        <p:txBody>
          <a:bodyPr lIns="95200" tIns="49184" rIns="95200" bIns="49184"/>
          <a:lstStyle/>
          <a:p>
            <a:pPr eaLnBrk="1" hangingPunct="1"/>
            <a:endParaRPr lang="en-US" dirty="0" smtClean="0"/>
          </a:p>
        </p:txBody>
      </p:sp>
      <p:sp>
        <p:nvSpPr>
          <p:cNvPr id="768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09899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FBF2A-B46C-4D95-A354-012DE84A1A3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002" y="4386200"/>
            <a:ext cx="5096092" cy="4159072"/>
          </a:xfrm>
          <a:noFill/>
          <a:ln/>
        </p:spPr>
        <p:txBody>
          <a:bodyPr lIns="95200" tIns="49184" rIns="95200" bIns="49184"/>
          <a:lstStyle/>
          <a:p>
            <a:endParaRPr lang="en-US" dirty="0" smtClean="0"/>
          </a:p>
        </p:txBody>
      </p:sp>
      <p:sp>
        <p:nvSpPr>
          <p:cNvPr id="778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010733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830D9-76E1-41AF-93A5-1AA37956783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002" y="4386200"/>
            <a:ext cx="5096092" cy="4159072"/>
          </a:xfrm>
          <a:noFill/>
          <a:ln/>
        </p:spPr>
        <p:txBody>
          <a:bodyPr lIns="95200" tIns="49184" rIns="95200" bIns="49184"/>
          <a:lstStyle/>
          <a:p>
            <a:pPr eaLnBrk="1" hangingPunct="1"/>
            <a:endParaRPr lang="en-US" dirty="0" smtClean="0"/>
          </a:p>
        </p:txBody>
      </p:sp>
      <p:sp>
        <p:nvSpPr>
          <p:cNvPr id="798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271873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A9429-8A71-45EC-AA04-E12B6C2485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703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B9DD1-523C-494D-91DF-2B11CE33CE8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289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9ABCD-F566-4F23-8D24-B9E927839C2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51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125D-9512-4EF7-AA3D-BFD72EC2044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4685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63452-5853-49E4-A9BC-50B3D5393CE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2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8400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F1A8F-75BB-4130-B405-061A469B773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002" y="4386200"/>
            <a:ext cx="5096092" cy="4159072"/>
          </a:xfrm>
          <a:noFill/>
          <a:ln/>
        </p:spPr>
        <p:txBody>
          <a:bodyPr lIns="93613" tIns="47599" rIns="93613" bIns="4759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2196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098"/>
            <a:fld id="{1B44664B-3328-478F-B274-7B73D71DF43F}" type="slidenum">
              <a:rPr lang="en-US" smtClean="0"/>
              <a:pPr defTabSz="946098"/>
              <a:t>22</a:t>
            </a:fld>
            <a:endParaRPr lang="en-US" dirty="0" smtClean="0"/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56" tIns="49476" rIns="95756" bIns="49476"/>
          <a:lstStyle/>
          <a:p>
            <a:endParaRPr lang="en-US" dirty="0" smtClean="0"/>
          </a:p>
        </p:txBody>
      </p:sp>
      <p:sp>
        <p:nvSpPr>
          <p:cNvPr id="1607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997907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59989-C106-4B06-A550-2225EB60B21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002" y="4387774"/>
            <a:ext cx="5096092" cy="4155919"/>
          </a:xfrm>
          <a:noFill/>
          <a:ln/>
        </p:spPr>
        <p:txBody>
          <a:bodyPr lIns="96682" tIns="49953" rIns="96682" bIns="49953"/>
          <a:lstStyle/>
          <a:p>
            <a:pPr eaLnBrk="1" hangingPunct="1"/>
            <a:endParaRPr lang="en-US" dirty="0" smtClean="0"/>
          </a:p>
        </p:txBody>
      </p:sp>
      <p:sp>
        <p:nvSpPr>
          <p:cNvPr id="890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581025"/>
            <a:ext cx="4921250" cy="36909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20989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CD6B3-6D86-419F-8D20-ED74248B026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002" y="4387774"/>
            <a:ext cx="5096092" cy="4155919"/>
          </a:xfrm>
          <a:noFill/>
          <a:ln/>
        </p:spPr>
        <p:txBody>
          <a:bodyPr lIns="96682" tIns="49953" rIns="96682" bIns="49953"/>
          <a:lstStyle/>
          <a:p>
            <a:pPr eaLnBrk="1" hangingPunct="1"/>
            <a:endParaRPr lang="en-US" dirty="0" smtClean="0"/>
          </a:p>
        </p:txBody>
      </p:sp>
      <p:sp>
        <p:nvSpPr>
          <p:cNvPr id="901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581025"/>
            <a:ext cx="4921250" cy="36909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05770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CD6B3-6D86-419F-8D20-ED74248B026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002" y="4387774"/>
            <a:ext cx="5096092" cy="4155919"/>
          </a:xfrm>
          <a:noFill/>
          <a:ln/>
        </p:spPr>
        <p:txBody>
          <a:bodyPr lIns="96682" tIns="49953" rIns="96682" bIns="49953"/>
          <a:lstStyle/>
          <a:p>
            <a:pPr eaLnBrk="1" hangingPunct="1"/>
            <a:endParaRPr lang="en-US" dirty="0" smtClean="0"/>
          </a:p>
        </p:txBody>
      </p:sp>
      <p:sp>
        <p:nvSpPr>
          <p:cNvPr id="901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581025"/>
            <a:ext cx="4921250" cy="36909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65689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DC945-9CA2-44C8-A0B0-D61554107D5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0915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FF005-D72E-492F-8079-3A2E9497C9C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2213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0961C-FA7B-44D5-BE2C-40D3362397D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0714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6BBC2-BF84-4D1B-82F7-868111CA401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179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51C76-433B-4164-83BD-741EB158165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462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6BBC2-BF84-4D1B-82F7-868111CA401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4152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30F64-A747-4D75-8DAA-D1C6DF8FA68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  <p:sp>
        <p:nvSpPr>
          <p:cNvPr id="98308" name="Rectangle 102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690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19673-7560-4372-ACB8-F5538264D72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7173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11792-15B5-42F7-A02E-E6B82F9EB03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102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6494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894F8-34FC-4307-806E-0F7C2BAA482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3925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A011A-92DE-42E1-AB58-C0A9337A5B2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6564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A011A-92DE-42E1-AB58-C0A9337A5B2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941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A1B18-5DEC-4D69-8EB8-19922857C8E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102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10128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A1B18-5DEC-4D69-8EB8-19922857C8E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102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04447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8E3E7-2DFA-463E-9EBD-FF53768C8A6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749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A0377-7416-4404-BF62-E93E677248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2459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5BED3-3EB8-4CC9-ABED-BB0AB44132F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37" y="4390921"/>
            <a:ext cx="5096092" cy="415749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8690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8E3E7-2DFA-463E-9EBD-FF53768C8A6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9320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0FD17-82B0-47F1-BC95-AF89C426847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002" y="4386200"/>
            <a:ext cx="5096092" cy="4159072"/>
          </a:xfrm>
          <a:noFill/>
          <a:ln/>
        </p:spPr>
        <p:txBody>
          <a:bodyPr lIns="95200" tIns="49184" rIns="95200" bIns="49184"/>
          <a:lstStyle/>
          <a:p>
            <a:pPr eaLnBrk="1" hangingPunct="1"/>
            <a:endParaRPr lang="en-US" dirty="0" smtClean="0"/>
          </a:p>
        </p:txBody>
      </p:sp>
      <p:sp>
        <p:nvSpPr>
          <p:cNvPr id="74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5030022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24B1-1EEC-4173-9B9B-96C4FC98F3E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11396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49660-DAA8-41F7-8483-DF9FC4E07E1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002" y="4386200"/>
            <a:ext cx="5096092" cy="4159072"/>
          </a:xfrm>
          <a:noFill/>
          <a:ln/>
        </p:spPr>
        <p:txBody>
          <a:bodyPr lIns="93613" tIns="47599" rIns="93613" bIns="47599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51977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7F11B-80E5-4ACC-94BF-ACEB7B95B6E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002" y="4386200"/>
            <a:ext cx="5096092" cy="4159072"/>
          </a:xfrm>
          <a:noFill/>
          <a:ln/>
        </p:spPr>
        <p:txBody>
          <a:bodyPr lIns="93613" tIns="47599" rIns="93613" bIns="47599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2596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ACDEB-2047-434C-A153-14DDB46CD36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002" y="4386200"/>
            <a:ext cx="5096092" cy="4159072"/>
          </a:xfrm>
          <a:noFill/>
          <a:ln/>
        </p:spPr>
        <p:txBody>
          <a:bodyPr lIns="93613" tIns="47599" rIns="93613" bIns="47599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93998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D9D70-26AB-4A56-B756-65489253D11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002" y="4386200"/>
            <a:ext cx="5096092" cy="4159072"/>
          </a:xfrm>
          <a:noFill/>
          <a:ln/>
        </p:spPr>
        <p:txBody>
          <a:bodyPr lIns="93613" tIns="47599" rIns="93613" bIns="47599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96929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A011A-92DE-42E1-AB58-C0A9337A5B2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579438"/>
            <a:ext cx="4922837" cy="3690937"/>
          </a:xfrm>
          <a:ln w="12700" cap="flat">
            <a:solidFill>
              <a:schemeClr val="tx1"/>
            </a:solidFill>
          </a:ln>
        </p:spPr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94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90337-E2ED-4804-84C3-3F1F240B670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068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E5991-3ED6-41CE-9C8B-C8C9565AEAB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062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E5991-3ED6-41CE-9C8B-C8C9565AEAB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050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88B6B-F5DF-4F51-8823-8E94D13D7A8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002" y="4386200"/>
            <a:ext cx="5096092" cy="4159072"/>
          </a:xfrm>
          <a:noFill/>
          <a:ln/>
        </p:spPr>
        <p:txBody>
          <a:bodyPr lIns="95190" tIns="49178" rIns="95190" bIns="49178"/>
          <a:lstStyle/>
          <a:p>
            <a:endParaRPr lang="en-US" dirty="0" smtClean="0"/>
          </a:p>
        </p:txBody>
      </p:sp>
      <p:sp>
        <p:nvSpPr>
          <p:cNvPr id="696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9175" y="579438"/>
            <a:ext cx="4921250" cy="3690937"/>
          </a:xfrm>
          <a:ln cap="flat"/>
        </p:spPr>
      </p:sp>
    </p:spTree>
    <p:extLst>
      <p:ext uri="{BB962C8B-B14F-4D97-AF65-F5344CB8AC3E}">
        <p14:creationId xmlns:p14="http://schemas.microsoft.com/office/powerpoint/2010/main" val="338442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85F4B-C404-4B72-B5AF-9707CEAB5A6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9175" y="579438"/>
            <a:ext cx="4921250" cy="3690937"/>
          </a:xfrm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079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 rot="-129976">
            <a:off x="2325688" y="1711325"/>
            <a:ext cx="4495800" cy="3241675"/>
            <a:chOff x="1092" y="871"/>
            <a:chExt cx="3576" cy="257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92" y="978"/>
              <a:ext cx="380" cy="365"/>
            </a:xfrm>
            <a:custGeom>
              <a:avLst/>
              <a:gdLst/>
              <a:ahLst/>
              <a:cxnLst>
                <a:cxn ang="0">
                  <a:pos x="252" y="46"/>
                </a:cxn>
                <a:cxn ang="0">
                  <a:pos x="269" y="63"/>
                </a:cxn>
                <a:cxn ang="0">
                  <a:pos x="287" y="80"/>
                </a:cxn>
                <a:cxn ang="0">
                  <a:pos x="305" y="96"/>
                </a:cxn>
                <a:cxn ang="0">
                  <a:pos x="321" y="115"/>
                </a:cxn>
                <a:cxn ang="0">
                  <a:pos x="337" y="133"/>
                </a:cxn>
                <a:cxn ang="0">
                  <a:pos x="351" y="149"/>
                </a:cxn>
                <a:cxn ang="0">
                  <a:pos x="363" y="163"/>
                </a:cxn>
                <a:cxn ang="0">
                  <a:pos x="372" y="174"/>
                </a:cxn>
                <a:cxn ang="0">
                  <a:pos x="376" y="183"/>
                </a:cxn>
                <a:cxn ang="0">
                  <a:pos x="379" y="185"/>
                </a:cxn>
                <a:cxn ang="0">
                  <a:pos x="252" y="364"/>
                </a:cxn>
                <a:cxn ang="0">
                  <a:pos x="252" y="364"/>
                </a:cxn>
                <a:cxn ang="0">
                  <a:pos x="248" y="364"/>
                </a:cxn>
                <a:cxn ang="0">
                  <a:pos x="241" y="359"/>
                </a:cxn>
                <a:cxn ang="0">
                  <a:pos x="229" y="356"/>
                </a:cxn>
                <a:cxn ang="0">
                  <a:pos x="213" y="349"/>
                </a:cxn>
                <a:cxn ang="0">
                  <a:pos x="193" y="340"/>
                </a:cxn>
                <a:cxn ang="0">
                  <a:pos x="172" y="328"/>
                </a:cxn>
                <a:cxn ang="0">
                  <a:pos x="149" y="317"/>
                </a:cxn>
                <a:cxn ang="0">
                  <a:pos x="126" y="303"/>
                </a:cxn>
                <a:cxn ang="0">
                  <a:pos x="103" y="285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77" y="267"/>
                </a:cxn>
                <a:cxn ang="0">
                  <a:pos x="77" y="265"/>
                </a:cxn>
                <a:cxn ang="0">
                  <a:pos x="77" y="265"/>
                </a:cxn>
                <a:cxn ang="0">
                  <a:pos x="80" y="267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67" y="260"/>
                </a:cxn>
                <a:cxn ang="0">
                  <a:pos x="54" y="252"/>
                </a:cxn>
                <a:cxn ang="0">
                  <a:pos x="41" y="241"/>
                </a:cxn>
                <a:cxn ang="0">
                  <a:pos x="31" y="232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1"/>
                </a:cxn>
                <a:cxn ang="0">
                  <a:pos x="4" y="177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2"/>
                </a:cxn>
                <a:cxn ang="0">
                  <a:pos x="8" y="98"/>
                </a:cxn>
                <a:cxn ang="0">
                  <a:pos x="16" y="78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7" y="15"/>
                </a:cxn>
                <a:cxn ang="0">
                  <a:pos x="98" y="6"/>
                </a:cxn>
                <a:cxn ang="0">
                  <a:pos x="121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3" y="38"/>
                </a:cxn>
                <a:cxn ang="0">
                  <a:pos x="252" y="46"/>
                </a:cxn>
                <a:cxn ang="0">
                  <a:pos x="252" y="46"/>
                </a:cxn>
              </a:cxnLst>
              <a:rect l="0" t="0" r="r" b="b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  <a:lnTo>
                    <a:pt x="252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92" y="978"/>
              <a:ext cx="380" cy="365"/>
            </a:xfrm>
            <a:custGeom>
              <a:avLst/>
              <a:gdLst/>
              <a:ahLst/>
              <a:cxnLst>
                <a:cxn ang="0">
                  <a:pos x="252" y="46"/>
                </a:cxn>
                <a:cxn ang="0">
                  <a:pos x="269" y="63"/>
                </a:cxn>
                <a:cxn ang="0">
                  <a:pos x="287" y="80"/>
                </a:cxn>
                <a:cxn ang="0">
                  <a:pos x="305" y="96"/>
                </a:cxn>
                <a:cxn ang="0">
                  <a:pos x="321" y="115"/>
                </a:cxn>
                <a:cxn ang="0">
                  <a:pos x="337" y="133"/>
                </a:cxn>
                <a:cxn ang="0">
                  <a:pos x="351" y="149"/>
                </a:cxn>
                <a:cxn ang="0">
                  <a:pos x="363" y="163"/>
                </a:cxn>
                <a:cxn ang="0">
                  <a:pos x="372" y="174"/>
                </a:cxn>
                <a:cxn ang="0">
                  <a:pos x="376" y="183"/>
                </a:cxn>
                <a:cxn ang="0">
                  <a:pos x="379" y="185"/>
                </a:cxn>
                <a:cxn ang="0">
                  <a:pos x="252" y="364"/>
                </a:cxn>
                <a:cxn ang="0">
                  <a:pos x="252" y="364"/>
                </a:cxn>
                <a:cxn ang="0">
                  <a:pos x="248" y="364"/>
                </a:cxn>
                <a:cxn ang="0">
                  <a:pos x="241" y="359"/>
                </a:cxn>
                <a:cxn ang="0">
                  <a:pos x="229" y="356"/>
                </a:cxn>
                <a:cxn ang="0">
                  <a:pos x="213" y="349"/>
                </a:cxn>
                <a:cxn ang="0">
                  <a:pos x="193" y="340"/>
                </a:cxn>
                <a:cxn ang="0">
                  <a:pos x="172" y="328"/>
                </a:cxn>
                <a:cxn ang="0">
                  <a:pos x="149" y="317"/>
                </a:cxn>
                <a:cxn ang="0">
                  <a:pos x="126" y="303"/>
                </a:cxn>
                <a:cxn ang="0">
                  <a:pos x="103" y="285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77" y="267"/>
                </a:cxn>
                <a:cxn ang="0">
                  <a:pos x="77" y="265"/>
                </a:cxn>
                <a:cxn ang="0">
                  <a:pos x="77" y="265"/>
                </a:cxn>
                <a:cxn ang="0">
                  <a:pos x="80" y="267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67" y="260"/>
                </a:cxn>
                <a:cxn ang="0">
                  <a:pos x="54" y="252"/>
                </a:cxn>
                <a:cxn ang="0">
                  <a:pos x="41" y="241"/>
                </a:cxn>
                <a:cxn ang="0">
                  <a:pos x="31" y="232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1"/>
                </a:cxn>
                <a:cxn ang="0">
                  <a:pos x="4" y="177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2"/>
                </a:cxn>
                <a:cxn ang="0">
                  <a:pos x="8" y="98"/>
                </a:cxn>
                <a:cxn ang="0">
                  <a:pos x="16" y="78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7" y="15"/>
                </a:cxn>
                <a:cxn ang="0">
                  <a:pos x="98" y="6"/>
                </a:cxn>
                <a:cxn ang="0">
                  <a:pos x="121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3" y="38"/>
                </a:cxn>
                <a:cxn ang="0">
                  <a:pos x="252" y="46"/>
                </a:cxn>
                <a:cxn ang="0">
                  <a:pos x="252" y="46"/>
                </a:cxn>
              </a:cxnLst>
              <a:rect l="0" t="0" r="r" b="b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  <a:lnTo>
                    <a:pt x="252" y="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474" y="1026"/>
              <a:ext cx="216" cy="269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1" y="48"/>
                </a:cxn>
                <a:cxn ang="0">
                  <a:pos x="211" y="48"/>
                </a:cxn>
                <a:cxn ang="0">
                  <a:pos x="216" y="37"/>
                </a:cxn>
                <a:cxn ang="0">
                  <a:pos x="216" y="27"/>
                </a:cxn>
                <a:cxn ang="0">
                  <a:pos x="216" y="16"/>
                </a:cxn>
                <a:cxn ang="0">
                  <a:pos x="209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1" y="0"/>
                </a:cxn>
                <a:cxn ang="0">
                  <a:pos x="181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2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2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6" y="258"/>
                </a:cxn>
                <a:cxn ang="0">
                  <a:pos x="6" y="258"/>
                </a:cxn>
                <a:cxn ang="0">
                  <a:pos x="15" y="264"/>
                </a:cxn>
                <a:cxn ang="0">
                  <a:pos x="25" y="267"/>
                </a:cxn>
                <a:cxn ang="0">
                  <a:pos x="36" y="264"/>
                </a:cxn>
                <a:cxn ang="0">
                  <a:pos x="46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474" y="1026"/>
              <a:ext cx="216" cy="269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1" y="48"/>
                </a:cxn>
                <a:cxn ang="0">
                  <a:pos x="211" y="48"/>
                </a:cxn>
                <a:cxn ang="0">
                  <a:pos x="216" y="37"/>
                </a:cxn>
                <a:cxn ang="0">
                  <a:pos x="216" y="27"/>
                </a:cxn>
                <a:cxn ang="0">
                  <a:pos x="216" y="16"/>
                </a:cxn>
                <a:cxn ang="0">
                  <a:pos x="209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1" y="0"/>
                </a:cxn>
                <a:cxn ang="0">
                  <a:pos x="181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2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2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6" y="258"/>
                </a:cxn>
                <a:cxn ang="0">
                  <a:pos x="6" y="258"/>
                </a:cxn>
                <a:cxn ang="0">
                  <a:pos x="15" y="264"/>
                </a:cxn>
                <a:cxn ang="0">
                  <a:pos x="25" y="267"/>
                </a:cxn>
                <a:cxn ang="0">
                  <a:pos x="36" y="264"/>
                </a:cxn>
                <a:cxn ang="0">
                  <a:pos x="46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22" y="1042"/>
              <a:ext cx="216" cy="269"/>
            </a:xfrm>
            <a:custGeom>
              <a:avLst/>
              <a:gdLst/>
              <a:ahLst/>
              <a:cxnLst>
                <a:cxn ang="0">
                  <a:pos x="132" y="151"/>
                </a:cxn>
                <a:cxn ang="0">
                  <a:pos x="210" y="48"/>
                </a:cxn>
                <a:cxn ang="0">
                  <a:pos x="210" y="48"/>
                </a:cxn>
                <a:cxn ang="0">
                  <a:pos x="215" y="40"/>
                </a:cxn>
                <a:cxn ang="0">
                  <a:pos x="215" y="27"/>
                </a:cxn>
                <a:cxn ang="0">
                  <a:pos x="215" y="19"/>
                </a:cxn>
                <a:cxn ang="0">
                  <a:pos x="208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72" y="2"/>
                </a:cxn>
                <a:cxn ang="0">
                  <a:pos x="164" y="8"/>
                </a:cxn>
                <a:cxn ang="0">
                  <a:pos x="157" y="19"/>
                </a:cxn>
                <a:cxn ang="0">
                  <a:pos x="82" y="116"/>
                </a:cxn>
                <a:cxn ang="0">
                  <a:pos x="8" y="213"/>
                </a:cxn>
                <a:cxn ang="0">
                  <a:pos x="8" y="213"/>
                </a:cxn>
                <a:cxn ang="0">
                  <a:pos x="2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2" y="250"/>
                </a:cxn>
                <a:cxn ang="0">
                  <a:pos x="6" y="259"/>
                </a:cxn>
                <a:cxn ang="0">
                  <a:pos x="6" y="259"/>
                </a:cxn>
                <a:cxn ang="0">
                  <a:pos x="15" y="265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6" y="263"/>
                </a:cxn>
                <a:cxn ang="0">
                  <a:pos x="54" y="257"/>
                </a:cxn>
                <a:cxn ang="0">
                  <a:pos x="132" y="151"/>
                </a:cxn>
                <a:cxn ang="0">
                  <a:pos x="132" y="151"/>
                </a:cxn>
              </a:cxnLst>
              <a:rect l="0" t="0" r="r" b="b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  <a:lnTo>
                    <a:pt x="132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522" y="1042"/>
              <a:ext cx="216" cy="269"/>
            </a:xfrm>
            <a:custGeom>
              <a:avLst/>
              <a:gdLst/>
              <a:ahLst/>
              <a:cxnLst>
                <a:cxn ang="0">
                  <a:pos x="132" y="151"/>
                </a:cxn>
                <a:cxn ang="0">
                  <a:pos x="210" y="48"/>
                </a:cxn>
                <a:cxn ang="0">
                  <a:pos x="210" y="48"/>
                </a:cxn>
                <a:cxn ang="0">
                  <a:pos x="215" y="40"/>
                </a:cxn>
                <a:cxn ang="0">
                  <a:pos x="215" y="27"/>
                </a:cxn>
                <a:cxn ang="0">
                  <a:pos x="215" y="19"/>
                </a:cxn>
                <a:cxn ang="0">
                  <a:pos x="208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72" y="2"/>
                </a:cxn>
                <a:cxn ang="0">
                  <a:pos x="164" y="8"/>
                </a:cxn>
                <a:cxn ang="0">
                  <a:pos x="157" y="19"/>
                </a:cxn>
                <a:cxn ang="0">
                  <a:pos x="82" y="116"/>
                </a:cxn>
                <a:cxn ang="0">
                  <a:pos x="8" y="213"/>
                </a:cxn>
                <a:cxn ang="0">
                  <a:pos x="8" y="213"/>
                </a:cxn>
                <a:cxn ang="0">
                  <a:pos x="2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2" y="250"/>
                </a:cxn>
                <a:cxn ang="0">
                  <a:pos x="6" y="259"/>
                </a:cxn>
                <a:cxn ang="0">
                  <a:pos x="6" y="259"/>
                </a:cxn>
                <a:cxn ang="0">
                  <a:pos x="15" y="265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6" y="263"/>
                </a:cxn>
                <a:cxn ang="0">
                  <a:pos x="54" y="257"/>
                </a:cxn>
                <a:cxn ang="0">
                  <a:pos x="132" y="151"/>
                </a:cxn>
                <a:cxn ang="0">
                  <a:pos x="132" y="151"/>
                </a:cxn>
              </a:cxnLst>
              <a:rect l="0" t="0" r="r" b="b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  <a:lnTo>
                    <a:pt x="132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555" y="1088"/>
              <a:ext cx="217" cy="269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213" y="50"/>
                </a:cxn>
                <a:cxn ang="0">
                  <a:pos x="213" y="50"/>
                </a:cxn>
                <a:cxn ang="0">
                  <a:pos x="218" y="39"/>
                </a:cxn>
                <a:cxn ang="0">
                  <a:pos x="218" y="29"/>
                </a:cxn>
                <a:cxn ang="0">
                  <a:pos x="215" y="18"/>
                </a:cxn>
                <a:cxn ang="0">
                  <a:pos x="211" y="10"/>
                </a:cxn>
                <a:cxn ang="0">
                  <a:pos x="202" y="4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4"/>
                </a:cxn>
                <a:cxn ang="0">
                  <a:pos x="167" y="10"/>
                </a:cxn>
                <a:cxn ang="0">
                  <a:pos x="160" y="18"/>
                </a:cxn>
                <a:cxn ang="0">
                  <a:pos x="84" y="115"/>
                </a:cxn>
                <a:cxn ang="0">
                  <a:pos x="11" y="214"/>
                </a:cxn>
                <a:cxn ang="0">
                  <a:pos x="11" y="214"/>
                </a:cxn>
                <a:cxn ang="0">
                  <a:pos x="4" y="223"/>
                </a:cxn>
                <a:cxn ang="0">
                  <a:pos x="0" y="232"/>
                </a:cxn>
                <a:cxn ang="0">
                  <a:pos x="0" y="241"/>
                </a:cxn>
                <a:cxn ang="0">
                  <a:pos x="4" y="252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7"/>
                </a:cxn>
                <a:cxn ang="0">
                  <a:pos x="27" y="267"/>
                </a:cxn>
                <a:cxn ang="0">
                  <a:pos x="38" y="267"/>
                </a:cxn>
                <a:cxn ang="0">
                  <a:pos x="46" y="262"/>
                </a:cxn>
                <a:cxn ang="0">
                  <a:pos x="57" y="256"/>
                </a:cxn>
                <a:cxn ang="0">
                  <a:pos x="133" y="153"/>
                </a:cxn>
                <a:cxn ang="0">
                  <a:pos x="133" y="153"/>
                </a:cxn>
              </a:cxnLst>
              <a:rect l="0" t="0" r="r" b="b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  <a:lnTo>
                    <a:pt x="133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55" y="1088"/>
              <a:ext cx="217" cy="269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213" y="50"/>
                </a:cxn>
                <a:cxn ang="0">
                  <a:pos x="213" y="50"/>
                </a:cxn>
                <a:cxn ang="0">
                  <a:pos x="218" y="39"/>
                </a:cxn>
                <a:cxn ang="0">
                  <a:pos x="218" y="29"/>
                </a:cxn>
                <a:cxn ang="0">
                  <a:pos x="215" y="18"/>
                </a:cxn>
                <a:cxn ang="0">
                  <a:pos x="211" y="10"/>
                </a:cxn>
                <a:cxn ang="0">
                  <a:pos x="202" y="4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4"/>
                </a:cxn>
                <a:cxn ang="0">
                  <a:pos x="167" y="10"/>
                </a:cxn>
                <a:cxn ang="0">
                  <a:pos x="160" y="18"/>
                </a:cxn>
                <a:cxn ang="0">
                  <a:pos x="84" y="115"/>
                </a:cxn>
                <a:cxn ang="0">
                  <a:pos x="11" y="214"/>
                </a:cxn>
                <a:cxn ang="0">
                  <a:pos x="11" y="214"/>
                </a:cxn>
                <a:cxn ang="0">
                  <a:pos x="4" y="223"/>
                </a:cxn>
                <a:cxn ang="0">
                  <a:pos x="0" y="232"/>
                </a:cxn>
                <a:cxn ang="0">
                  <a:pos x="0" y="241"/>
                </a:cxn>
                <a:cxn ang="0">
                  <a:pos x="4" y="252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7"/>
                </a:cxn>
                <a:cxn ang="0">
                  <a:pos x="27" y="267"/>
                </a:cxn>
                <a:cxn ang="0">
                  <a:pos x="38" y="267"/>
                </a:cxn>
                <a:cxn ang="0">
                  <a:pos x="46" y="262"/>
                </a:cxn>
                <a:cxn ang="0">
                  <a:pos x="57" y="256"/>
                </a:cxn>
                <a:cxn ang="0">
                  <a:pos x="133" y="153"/>
                </a:cxn>
                <a:cxn ang="0">
                  <a:pos x="133" y="153"/>
                </a:cxn>
              </a:cxnLst>
              <a:rect l="0" t="0" r="r" b="b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  <a:lnTo>
                    <a:pt x="133" y="15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35" y="1141"/>
              <a:ext cx="218" cy="269"/>
            </a:xfrm>
            <a:custGeom>
              <a:avLst/>
              <a:gdLst/>
              <a:ahLst/>
              <a:cxnLst>
                <a:cxn ang="0">
                  <a:pos x="133" y="152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8"/>
                </a:cxn>
                <a:cxn ang="0">
                  <a:pos x="218" y="27"/>
                </a:cxn>
                <a:cxn ang="0">
                  <a:pos x="215" y="17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2"/>
                </a:cxn>
                <a:cxn ang="0">
                  <a:pos x="167" y="8"/>
                </a:cxn>
                <a:cxn ang="0">
                  <a:pos x="158" y="17"/>
                </a:cxn>
                <a:cxn ang="0">
                  <a:pos x="84" y="114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4" y="221"/>
                </a:cxn>
                <a:cxn ang="0">
                  <a:pos x="0" y="232"/>
                </a:cxn>
                <a:cxn ang="0">
                  <a:pos x="0" y="243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6"/>
                </a:cxn>
                <a:cxn ang="0">
                  <a:pos x="25" y="268"/>
                </a:cxn>
                <a:cxn ang="0">
                  <a:pos x="36" y="266"/>
                </a:cxn>
                <a:cxn ang="0">
                  <a:pos x="47" y="264"/>
                </a:cxn>
                <a:cxn ang="0">
                  <a:pos x="55" y="255"/>
                </a:cxn>
                <a:cxn ang="0">
                  <a:pos x="133" y="152"/>
                </a:cxn>
                <a:cxn ang="0">
                  <a:pos x="133" y="152"/>
                </a:cxn>
              </a:cxnLst>
              <a:rect l="0" t="0" r="r" b="b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  <a:lnTo>
                    <a:pt x="133" y="15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635" y="1141"/>
              <a:ext cx="218" cy="269"/>
            </a:xfrm>
            <a:custGeom>
              <a:avLst/>
              <a:gdLst/>
              <a:ahLst/>
              <a:cxnLst>
                <a:cxn ang="0">
                  <a:pos x="133" y="152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8"/>
                </a:cxn>
                <a:cxn ang="0">
                  <a:pos x="218" y="27"/>
                </a:cxn>
                <a:cxn ang="0">
                  <a:pos x="215" y="17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2"/>
                </a:cxn>
                <a:cxn ang="0">
                  <a:pos x="167" y="8"/>
                </a:cxn>
                <a:cxn ang="0">
                  <a:pos x="158" y="17"/>
                </a:cxn>
                <a:cxn ang="0">
                  <a:pos x="84" y="114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4" y="221"/>
                </a:cxn>
                <a:cxn ang="0">
                  <a:pos x="0" y="232"/>
                </a:cxn>
                <a:cxn ang="0">
                  <a:pos x="0" y="243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6"/>
                </a:cxn>
                <a:cxn ang="0">
                  <a:pos x="25" y="268"/>
                </a:cxn>
                <a:cxn ang="0">
                  <a:pos x="36" y="266"/>
                </a:cxn>
                <a:cxn ang="0">
                  <a:pos x="47" y="264"/>
                </a:cxn>
                <a:cxn ang="0">
                  <a:pos x="55" y="255"/>
                </a:cxn>
                <a:cxn ang="0">
                  <a:pos x="133" y="152"/>
                </a:cxn>
                <a:cxn ang="0">
                  <a:pos x="133" y="152"/>
                </a:cxn>
              </a:cxnLst>
              <a:rect l="0" t="0" r="r" b="b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  <a:lnTo>
                    <a:pt x="133" y="15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684" y="1175"/>
              <a:ext cx="217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7"/>
                </a:cxn>
                <a:cxn ang="0">
                  <a:pos x="218" y="27"/>
                </a:cxn>
                <a:cxn ang="0">
                  <a:pos x="215" y="16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4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4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8" y="258"/>
                </a:cxn>
                <a:cxn ang="0">
                  <a:pos x="8" y="258"/>
                </a:cxn>
                <a:cxn ang="0">
                  <a:pos x="17" y="264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7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684" y="1175"/>
              <a:ext cx="217" cy="268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7"/>
                </a:cxn>
                <a:cxn ang="0">
                  <a:pos x="218" y="27"/>
                </a:cxn>
                <a:cxn ang="0">
                  <a:pos x="215" y="16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4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4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8" y="258"/>
                </a:cxn>
                <a:cxn ang="0">
                  <a:pos x="8" y="258"/>
                </a:cxn>
                <a:cxn ang="0">
                  <a:pos x="17" y="264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7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762" y="1242"/>
              <a:ext cx="293" cy="313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9" y="0"/>
                </a:cxn>
                <a:cxn ang="0">
                  <a:pos x="186" y="0"/>
                </a:cxn>
                <a:cxn ang="0">
                  <a:pos x="192" y="4"/>
                </a:cxn>
                <a:cxn ang="0">
                  <a:pos x="200" y="8"/>
                </a:cxn>
                <a:cxn ang="0">
                  <a:pos x="209" y="13"/>
                </a:cxn>
                <a:cxn ang="0">
                  <a:pos x="218" y="20"/>
                </a:cxn>
                <a:cxn ang="0">
                  <a:pos x="228" y="27"/>
                </a:cxn>
                <a:cxn ang="0">
                  <a:pos x="239" y="34"/>
                </a:cxn>
                <a:cxn ang="0">
                  <a:pos x="239" y="34"/>
                </a:cxn>
                <a:cxn ang="0">
                  <a:pos x="249" y="42"/>
                </a:cxn>
                <a:cxn ang="0">
                  <a:pos x="257" y="50"/>
                </a:cxn>
                <a:cxn ang="0">
                  <a:pos x="266" y="57"/>
                </a:cxn>
                <a:cxn ang="0">
                  <a:pos x="274" y="63"/>
                </a:cxn>
                <a:cxn ang="0">
                  <a:pos x="280" y="69"/>
                </a:cxn>
                <a:cxn ang="0">
                  <a:pos x="287" y="75"/>
                </a:cxn>
                <a:cxn ang="0">
                  <a:pos x="289" y="82"/>
                </a:cxn>
                <a:cxn ang="0">
                  <a:pos x="292" y="88"/>
                </a:cxn>
                <a:cxn ang="0">
                  <a:pos x="292" y="94"/>
                </a:cxn>
                <a:cxn ang="0">
                  <a:pos x="292" y="103"/>
                </a:cxn>
                <a:cxn ang="0">
                  <a:pos x="133" y="309"/>
                </a:cxn>
                <a:cxn ang="0">
                  <a:pos x="133" y="309"/>
                </a:cxn>
                <a:cxn ang="0">
                  <a:pos x="126" y="313"/>
                </a:cxn>
                <a:cxn ang="0">
                  <a:pos x="120" y="313"/>
                </a:cxn>
                <a:cxn ang="0">
                  <a:pos x="114" y="313"/>
                </a:cxn>
                <a:cxn ang="0">
                  <a:pos x="107" y="311"/>
                </a:cxn>
                <a:cxn ang="0">
                  <a:pos x="99" y="309"/>
                </a:cxn>
                <a:cxn ang="0">
                  <a:pos x="91" y="305"/>
                </a:cxn>
                <a:cxn ang="0">
                  <a:pos x="82" y="298"/>
                </a:cxn>
                <a:cxn ang="0">
                  <a:pos x="73" y="292"/>
                </a:cxn>
                <a:cxn ang="0">
                  <a:pos x="63" y="286"/>
                </a:cxn>
                <a:cxn ang="0">
                  <a:pos x="55" y="277"/>
                </a:cxn>
                <a:cxn ang="0">
                  <a:pos x="55" y="277"/>
                </a:cxn>
                <a:cxn ang="0">
                  <a:pos x="45" y="269"/>
                </a:cxn>
                <a:cxn ang="0">
                  <a:pos x="34" y="263"/>
                </a:cxn>
                <a:cxn ang="0">
                  <a:pos x="25" y="256"/>
                </a:cxn>
                <a:cxn ang="0">
                  <a:pos x="19" y="248"/>
                </a:cxn>
                <a:cxn ang="0">
                  <a:pos x="13" y="241"/>
                </a:cxn>
                <a:cxn ang="0">
                  <a:pos x="6" y="236"/>
                </a:cxn>
                <a:cxn ang="0">
                  <a:pos x="4" y="231"/>
                </a:cxn>
                <a:cxn ang="0">
                  <a:pos x="2" y="222"/>
                </a:cxn>
                <a:cxn ang="0">
                  <a:pos x="0" y="218"/>
                </a:cxn>
                <a:cxn ang="0">
                  <a:pos x="2" y="210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  <a:lnTo>
                    <a:pt x="160" y="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762" y="1242"/>
              <a:ext cx="293" cy="313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9" y="0"/>
                </a:cxn>
                <a:cxn ang="0">
                  <a:pos x="186" y="0"/>
                </a:cxn>
                <a:cxn ang="0">
                  <a:pos x="192" y="4"/>
                </a:cxn>
                <a:cxn ang="0">
                  <a:pos x="200" y="8"/>
                </a:cxn>
                <a:cxn ang="0">
                  <a:pos x="209" y="13"/>
                </a:cxn>
                <a:cxn ang="0">
                  <a:pos x="218" y="20"/>
                </a:cxn>
                <a:cxn ang="0">
                  <a:pos x="228" y="27"/>
                </a:cxn>
                <a:cxn ang="0">
                  <a:pos x="239" y="34"/>
                </a:cxn>
                <a:cxn ang="0">
                  <a:pos x="239" y="34"/>
                </a:cxn>
                <a:cxn ang="0">
                  <a:pos x="249" y="42"/>
                </a:cxn>
                <a:cxn ang="0">
                  <a:pos x="257" y="50"/>
                </a:cxn>
                <a:cxn ang="0">
                  <a:pos x="266" y="57"/>
                </a:cxn>
                <a:cxn ang="0">
                  <a:pos x="274" y="63"/>
                </a:cxn>
                <a:cxn ang="0">
                  <a:pos x="280" y="69"/>
                </a:cxn>
                <a:cxn ang="0">
                  <a:pos x="287" y="75"/>
                </a:cxn>
                <a:cxn ang="0">
                  <a:pos x="289" y="82"/>
                </a:cxn>
                <a:cxn ang="0">
                  <a:pos x="292" y="88"/>
                </a:cxn>
                <a:cxn ang="0">
                  <a:pos x="292" y="94"/>
                </a:cxn>
                <a:cxn ang="0">
                  <a:pos x="292" y="103"/>
                </a:cxn>
                <a:cxn ang="0">
                  <a:pos x="133" y="309"/>
                </a:cxn>
                <a:cxn ang="0">
                  <a:pos x="133" y="309"/>
                </a:cxn>
                <a:cxn ang="0">
                  <a:pos x="126" y="313"/>
                </a:cxn>
                <a:cxn ang="0">
                  <a:pos x="120" y="313"/>
                </a:cxn>
                <a:cxn ang="0">
                  <a:pos x="114" y="313"/>
                </a:cxn>
                <a:cxn ang="0">
                  <a:pos x="107" y="311"/>
                </a:cxn>
                <a:cxn ang="0">
                  <a:pos x="99" y="309"/>
                </a:cxn>
                <a:cxn ang="0">
                  <a:pos x="91" y="305"/>
                </a:cxn>
                <a:cxn ang="0">
                  <a:pos x="82" y="298"/>
                </a:cxn>
                <a:cxn ang="0">
                  <a:pos x="73" y="292"/>
                </a:cxn>
                <a:cxn ang="0">
                  <a:pos x="63" y="286"/>
                </a:cxn>
                <a:cxn ang="0">
                  <a:pos x="55" y="277"/>
                </a:cxn>
                <a:cxn ang="0">
                  <a:pos x="55" y="277"/>
                </a:cxn>
                <a:cxn ang="0">
                  <a:pos x="45" y="269"/>
                </a:cxn>
                <a:cxn ang="0">
                  <a:pos x="34" y="263"/>
                </a:cxn>
                <a:cxn ang="0">
                  <a:pos x="25" y="256"/>
                </a:cxn>
                <a:cxn ang="0">
                  <a:pos x="19" y="248"/>
                </a:cxn>
                <a:cxn ang="0">
                  <a:pos x="13" y="241"/>
                </a:cxn>
                <a:cxn ang="0">
                  <a:pos x="6" y="236"/>
                </a:cxn>
                <a:cxn ang="0">
                  <a:pos x="4" y="231"/>
                </a:cxn>
                <a:cxn ang="0">
                  <a:pos x="2" y="222"/>
                </a:cxn>
                <a:cxn ang="0">
                  <a:pos x="0" y="218"/>
                </a:cxn>
                <a:cxn ang="0">
                  <a:pos x="2" y="210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  <a:lnTo>
                    <a:pt x="160" y="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733" y="1209"/>
              <a:ext cx="216" cy="269"/>
            </a:xfrm>
            <a:custGeom>
              <a:avLst/>
              <a:gdLst/>
              <a:ahLst/>
              <a:cxnLst>
                <a:cxn ang="0">
                  <a:pos x="132" y="153"/>
                </a:cxn>
                <a:cxn ang="0">
                  <a:pos x="210" y="50"/>
                </a:cxn>
                <a:cxn ang="0">
                  <a:pos x="210" y="50"/>
                </a:cxn>
                <a:cxn ang="0">
                  <a:pos x="214" y="40"/>
                </a:cxn>
                <a:cxn ang="0">
                  <a:pos x="217" y="29"/>
                </a:cxn>
                <a:cxn ang="0">
                  <a:pos x="214" y="19"/>
                </a:cxn>
                <a:cxn ang="0">
                  <a:pos x="210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2" y="0"/>
                </a:cxn>
                <a:cxn ang="0">
                  <a:pos x="172" y="4"/>
                </a:cxn>
                <a:cxn ang="0">
                  <a:pos x="164" y="10"/>
                </a:cxn>
                <a:cxn ang="0">
                  <a:pos x="157" y="19"/>
                </a:cxn>
                <a:cxn ang="0">
                  <a:pos x="81" y="116"/>
                </a:cxn>
                <a:cxn ang="0">
                  <a:pos x="9" y="213"/>
                </a:cxn>
                <a:cxn ang="0">
                  <a:pos x="9" y="213"/>
                </a:cxn>
                <a:cxn ang="0">
                  <a:pos x="3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1" y="252"/>
                </a:cxn>
                <a:cxn ang="0">
                  <a:pos x="7" y="261"/>
                </a:cxn>
                <a:cxn ang="0">
                  <a:pos x="7" y="261"/>
                </a:cxn>
                <a:cxn ang="0">
                  <a:pos x="14" y="265"/>
                </a:cxn>
                <a:cxn ang="0">
                  <a:pos x="25" y="268"/>
                </a:cxn>
                <a:cxn ang="0">
                  <a:pos x="35" y="268"/>
                </a:cxn>
                <a:cxn ang="0">
                  <a:pos x="46" y="263"/>
                </a:cxn>
                <a:cxn ang="0">
                  <a:pos x="53" y="257"/>
                </a:cxn>
                <a:cxn ang="0">
                  <a:pos x="132" y="153"/>
                </a:cxn>
                <a:cxn ang="0">
                  <a:pos x="132" y="153"/>
                </a:cxn>
              </a:cxnLst>
              <a:rect l="0" t="0" r="r" b="b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  <a:lnTo>
                    <a:pt x="132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733" y="1209"/>
              <a:ext cx="216" cy="269"/>
            </a:xfrm>
            <a:custGeom>
              <a:avLst/>
              <a:gdLst/>
              <a:ahLst/>
              <a:cxnLst>
                <a:cxn ang="0">
                  <a:pos x="132" y="153"/>
                </a:cxn>
                <a:cxn ang="0">
                  <a:pos x="210" y="50"/>
                </a:cxn>
                <a:cxn ang="0">
                  <a:pos x="210" y="50"/>
                </a:cxn>
                <a:cxn ang="0">
                  <a:pos x="214" y="40"/>
                </a:cxn>
                <a:cxn ang="0">
                  <a:pos x="217" y="29"/>
                </a:cxn>
                <a:cxn ang="0">
                  <a:pos x="214" y="19"/>
                </a:cxn>
                <a:cxn ang="0">
                  <a:pos x="210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2" y="0"/>
                </a:cxn>
                <a:cxn ang="0">
                  <a:pos x="172" y="4"/>
                </a:cxn>
                <a:cxn ang="0">
                  <a:pos x="164" y="10"/>
                </a:cxn>
                <a:cxn ang="0">
                  <a:pos x="157" y="19"/>
                </a:cxn>
                <a:cxn ang="0">
                  <a:pos x="81" y="116"/>
                </a:cxn>
                <a:cxn ang="0">
                  <a:pos x="9" y="213"/>
                </a:cxn>
                <a:cxn ang="0">
                  <a:pos x="9" y="213"/>
                </a:cxn>
                <a:cxn ang="0">
                  <a:pos x="3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1" y="252"/>
                </a:cxn>
                <a:cxn ang="0">
                  <a:pos x="7" y="261"/>
                </a:cxn>
                <a:cxn ang="0">
                  <a:pos x="7" y="261"/>
                </a:cxn>
                <a:cxn ang="0">
                  <a:pos x="14" y="265"/>
                </a:cxn>
                <a:cxn ang="0">
                  <a:pos x="25" y="268"/>
                </a:cxn>
                <a:cxn ang="0">
                  <a:pos x="35" y="268"/>
                </a:cxn>
                <a:cxn ang="0">
                  <a:pos x="46" y="263"/>
                </a:cxn>
                <a:cxn ang="0">
                  <a:pos x="53" y="257"/>
                </a:cxn>
                <a:cxn ang="0">
                  <a:pos x="132" y="153"/>
                </a:cxn>
                <a:cxn ang="0">
                  <a:pos x="132" y="153"/>
                </a:cxn>
              </a:cxnLst>
              <a:rect l="0" t="0" r="r" b="b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  <a:lnTo>
                    <a:pt x="132" y="15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395" y="977"/>
              <a:ext cx="254" cy="272"/>
            </a:xfrm>
            <a:custGeom>
              <a:avLst/>
              <a:gdLst/>
              <a:ahLst/>
              <a:cxnLst>
                <a:cxn ang="0">
                  <a:pos x="253" y="46"/>
                </a:cxn>
                <a:cxn ang="0">
                  <a:pos x="242" y="46"/>
                </a:cxn>
                <a:cxn ang="0">
                  <a:pos x="232" y="48"/>
                </a:cxn>
                <a:cxn ang="0">
                  <a:pos x="218" y="50"/>
                </a:cxn>
                <a:cxn ang="0">
                  <a:pos x="209" y="52"/>
                </a:cxn>
                <a:cxn ang="0">
                  <a:pos x="195" y="57"/>
                </a:cxn>
                <a:cxn ang="0">
                  <a:pos x="195" y="57"/>
                </a:cxn>
                <a:cxn ang="0">
                  <a:pos x="172" y="66"/>
                </a:cxn>
                <a:cxn ang="0">
                  <a:pos x="151" y="82"/>
                </a:cxn>
                <a:cxn ang="0">
                  <a:pos x="133" y="98"/>
                </a:cxn>
                <a:cxn ang="0">
                  <a:pos x="115" y="119"/>
                </a:cxn>
                <a:cxn ang="0">
                  <a:pos x="101" y="142"/>
                </a:cxn>
                <a:cxn ang="0">
                  <a:pos x="90" y="165"/>
                </a:cxn>
                <a:cxn ang="0">
                  <a:pos x="82" y="190"/>
                </a:cxn>
                <a:cxn ang="0">
                  <a:pos x="78" y="218"/>
                </a:cxn>
                <a:cxn ang="0">
                  <a:pos x="78" y="243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82" y="271"/>
                </a:cxn>
                <a:cxn ang="0">
                  <a:pos x="80" y="271"/>
                </a:cxn>
                <a:cxn ang="0">
                  <a:pos x="80" y="268"/>
                </a:cxn>
                <a:cxn ang="0">
                  <a:pos x="80" y="266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67" y="260"/>
                </a:cxn>
                <a:cxn ang="0">
                  <a:pos x="55" y="252"/>
                </a:cxn>
                <a:cxn ang="0">
                  <a:pos x="41" y="241"/>
                </a:cxn>
                <a:cxn ang="0">
                  <a:pos x="31" y="231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0"/>
                </a:cxn>
                <a:cxn ang="0">
                  <a:pos x="4" y="176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1"/>
                </a:cxn>
                <a:cxn ang="0">
                  <a:pos x="8" y="98"/>
                </a:cxn>
                <a:cxn ang="0">
                  <a:pos x="16" y="77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8" y="15"/>
                </a:cxn>
                <a:cxn ang="0">
                  <a:pos x="99" y="6"/>
                </a:cxn>
                <a:cxn ang="0">
                  <a:pos x="122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4" y="38"/>
                </a:cxn>
                <a:cxn ang="0">
                  <a:pos x="253" y="46"/>
                </a:cxn>
                <a:cxn ang="0">
                  <a:pos x="253" y="46"/>
                </a:cxn>
              </a:cxnLst>
              <a:rect l="0" t="0" r="r" b="b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  <a:lnTo>
                    <a:pt x="253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395" y="977"/>
              <a:ext cx="254" cy="272"/>
            </a:xfrm>
            <a:custGeom>
              <a:avLst/>
              <a:gdLst/>
              <a:ahLst/>
              <a:cxnLst>
                <a:cxn ang="0">
                  <a:pos x="253" y="46"/>
                </a:cxn>
                <a:cxn ang="0">
                  <a:pos x="242" y="46"/>
                </a:cxn>
                <a:cxn ang="0">
                  <a:pos x="232" y="48"/>
                </a:cxn>
                <a:cxn ang="0">
                  <a:pos x="218" y="50"/>
                </a:cxn>
                <a:cxn ang="0">
                  <a:pos x="209" y="52"/>
                </a:cxn>
                <a:cxn ang="0">
                  <a:pos x="195" y="57"/>
                </a:cxn>
                <a:cxn ang="0">
                  <a:pos x="195" y="57"/>
                </a:cxn>
                <a:cxn ang="0">
                  <a:pos x="172" y="66"/>
                </a:cxn>
                <a:cxn ang="0">
                  <a:pos x="151" y="82"/>
                </a:cxn>
                <a:cxn ang="0">
                  <a:pos x="133" y="98"/>
                </a:cxn>
                <a:cxn ang="0">
                  <a:pos x="115" y="119"/>
                </a:cxn>
                <a:cxn ang="0">
                  <a:pos x="101" y="142"/>
                </a:cxn>
                <a:cxn ang="0">
                  <a:pos x="90" y="165"/>
                </a:cxn>
                <a:cxn ang="0">
                  <a:pos x="82" y="190"/>
                </a:cxn>
                <a:cxn ang="0">
                  <a:pos x="78" y="218"/>
                </a:cxn>
                <a:cxn ang="0">
                  <a:pos x="78" y="243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82" y="271"/>
                </a:cxn>
                <a:cxn ang="0">
                  <a:pos x="80" y="271"/>
                </a:cxn>
                <a:cxn ang="0">
                  <a:pos x="80" y="268"/>
                </a:cxn>
                <a:cxn ang="0">
                  <a:pos x="80" y="266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67" y="260"/>
                </a:cxn>
                <a:cxn ang="0">
                  <a:pos x="55" y="252"/>
                </a:cxn>
                <a:cxn ang="0">
                  <a:pos x="41" y="241"/>
                </a:cxn>
                <a:cxn ang="0">
                  <a:pos x="31" y="231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0"/>
                </a:cxn>
                <a:cxn ang="0">
                  <a:pos x="4" y="176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1"/>
                </a:cxn>
                <a:cxn ang="0">
                  <a:pos x="8" y="98"/>
                </a:cxn>
                <a:cxn ang="0">
                  <a:pos x="16" y="77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8" y="15"/>
                </a:cxn>
                <a:cxn ang="0">
                  <a:pos x="99" y="6"/>
                </a:cxn>
                <a:cxn ang="0">
                  <a:pos x="122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4" y="38"/>
                </a:cxn>
                <a:cxn ang="0">
                  <a:pos x="253" y="46"/>
                </a:cxn>
                <a:cxn ang="0">
                  <a:pos x="253" y="46"/>
                </a:cxn>
              </a:cxnLst>
              <a:rect l="0" t="0" r="r" b="b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  <a:lnTo>
                    <a:pt x="253" y="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267" y="883"/>
              <a:ext cx="245" cy="244"/>
            </a:xfrm>
            <a:custGeom>
              <a:avLst/>
              <a:gdLst/>
              <a:ahLst/>
              <a:cxnLst>
                <a:cxn ang="0">
                  <a:pos x="8" y="82"/>
                </a:cxn>
                <a:cxn ang="0">
                  <a:pos x="4" y="101"/>
                </a:cxn>
                <a:cxn ang="0">
                  <a:pos x="2" y="122"/>
                </a:cxn>
                <a:cxn ang="0">
                  <a:pos x="4" y="140"/>
                </a:cxn>
                <a:cxn ang="0">
                  <a:pos x="15" y="177"/>
                </a:cxn>
                <a:cxn ang="0">
                  <a:pos x="38" y="205"/>
                </a:cxn>
                <a:cxn ang="0">
                  <a:pos x="67" y="229"/>
                </a:cxn>
                <a:cxn ang="0">
                  <a:pos x="103" y="239"/>
                </a:cxn>
                <a:cxn ang="0">
                  <a:pos x="124" y="242"/>
                </a:cxn>
                <a:cxn ang="0">
                  <a:pos x="162" y="235"/>
                </a:cxn>
                <a:cxn ang="0">
                  <a:pos x="193" y="218"/>
                </a:cxn>
                <a:cxn ang="0">
                  <a:pos x="220" y="191"/>
                </a:cxn>
                <a:cxn ang="0">
                  <a:pos x="238" y="159"/>
                </a:cxn>
                <a:cxn ang="0">
                  <a:pos x="244" y="119"/>
                </a:cxn>
                <a:cxn ang="0">
                  <a:pos x="241" y="101"/>
                </a:cxn>
                <a:cxn ang="0">
                  <a:pos x="229" y="64"/>
                </a:cxn>
                <a:cxn ang="0">
                  <a:pos x="208" y="34"/>
                </a:cxn>
                <a:cxn ang="0">
                  <a:pos x="179" y="12"/>
                </a:cxn>
                <a:cxn ang="0">
                  <a:pos x="140" y="2"/>
                </a:cxn>
                <a:cxn ang="0">
                  <a:pos x="122" y="0"/>
                </a:cxn>
                <a:cxn ang="0">
                  <a:pos x="107" y="0"/>
                </a:cxn>
                <a:cxn ang="0">
                  <a:pos x="92" y="4"/>
                </a:cxn>
                <a:cxn ang="0">
                  <a:pos x="78" y="8"/>
                </a:cxn>
                <a:cxn ang="0">
                  <a:pos x="65" y="14"/>
                </a:cxn>
                <a:cxn ang="0">
                  <a:pos x="52" y="23"/>
                </a:cxn>
                <a:cxn ang="0">
                  <a:pos x="48" y="20"/>
                </a:cxn>
                <a:cxn ang="0">
                  <a:pos x="40" y="16"/>
                </a:cxn>
                <a:cxn ang="0">
                  <a:pos x="31" y="14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4" y="62"/>
                </a:cxn>
                <a:cxn ang="0">
                  <a:pos x="13" y="71"/>
                </a:cxn>
              </a:cxnLst>
              <a:rect l="0" t="0" r="r" b="b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3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267" y="883"/>
              <a:ext cx="245" cy="244"/>
            </a:xfrm>
            <a:custGeom>
              <a:avLst/>
              <a:gdLst/>
              <a:ahLst/>
              <a:cxnLst>
                <a:cxn ang="0">
                  <a:pos x="8" y="82"/>
                </a:cxn>
                <a:cxn ang="0">
                  <a:pos x="4" y="101"/>
                </a:cxn>
                <a:cxn ang="0">
                  <a:pos x="2" y="122"/>
                </a:cxn>
                <a:cxn ang="0">
                  <a:pos x="4" y="140"/>
                </a:cxn>
                <a:cxn ang="0">
                  <a:pos x="15" y="177"/>
                </a:cxn>
                <a:cxn ang="0">
                  <a:pos x="38" y="205"/>
                </a:cxn>
                <a:cxn ang="0">
                  <a:pos x="67" y="229"/>
                </a:cxn>
                <a:cxn ang="0">
                  <a:pos x="103" y="239"/>
                </a:cxn>
                <a:cxn ang="0">
                  <a:pos x="124" y="242"/>
                </a:cxn>
                <a:cxn ang="0">
                  <a:pos x="162" y="235"/>
                </a:cxn>
                <a:cxn ang="0">
                  <a:pos x="193" y="218"/>
                </a:cxn>
                <a:cxn ang="0">
                  <a:pos x="220" y="191"/>
                </a:cxn>
                <a:cxn ang="0">
                  <a:pos x="238" y="159"/>
                </a:cxn>
                <a:cxn ang="0">
                  <a:pos x="244" y="119"/>
                </a:cxn>
                <a:cxn ang="0">
                  <a:pos x="241" y="101"/>
                </a:cxn>
                <a:cxn ang="0">
                  <a:pos x="229" y="64"/>
                </a:cxn>
                <a:cxn ang="0">
                  <a:pos x="208" y="34"/>
                </a:cxn>
                <a:cxn ang="0">
                  <a:pos x="179" y="12"/>
                </a:cxn>
                <a:cxn ang="0">
                  <a:pos x="140" y="2"/>
                </a:cxn>
                <a:cxn ang="0">
                  <a:pos x="122" y="0"/>
                </a:cxn>
                <a:cxn ang="0">
                  <a:pos x="107" y="0"/>
                </a:cxn>
                <a:cxn ang="0">
                  <a:pos x="92" y="4"/>
                </a:cxn>
                <a:cxn ang="0">
                  <a:pos x="78" y="8"/>
                </a:cxn>
                <a:cxn ang="0">
                  <a:pos x="65" y="14"/>
                </a:cxn>
                <a:cxn ang="0">
                  <a:pos x="52" y="23"/>
                </a:cxn>
                <a:cxn ang="0">
                  <a:pos x="48" y="20"/>
                </a:cxn>
                <a:cxn ang="0">
                  <a:pos x="40" y="16"/>
                </a:cxn>
                <a:cxn ang="0">
                  <a:pos x="31" y="14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4" y="62"/>
                </a:cxn>
                <a:cxn ang="0">
                  <a:pos x="13" y="71"/>
                </a:cxn>
              </a:cxnLst>
              <a:rect l="0" t="0" r="r" b="b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3" y="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065" y="1003"/>
              <a:ext cx="149" cy="240"/>
            </a:xfrm>
            <a:custGeom>
              <a:avLst/>
              <a:gdLst/>
              <a:ahLst/>
              <a:cxnLst>
                <a:cxn ang="0">
                  <a:pos x="134" y="80"/>
                </a:cxn>
                <a:cxn ang="0">
                  <a:pos x="141" y="75"/>
                </a:cxn>
                <a:cxn ang="0">
                  <a:pos x="144" y="69"/>
                </a:cxn>
                <a:cxn ang="0">
                  <a:pos x="146" y="60"/>
                </a:cxn>
                <a:cxn ang="0">
                  <a:pos x="149" y="55"/>
                </a:cxn>
                <a:cxn ang="0">
                  <a:pos x="149" y="46"/>
                </a:cxn>
                <a:cxn ang="0">
                  <a:pos x="149" y="39"/>
                </a:cxn>
                <a:cxn ang="0">
                  <a:pos x="146" y="34"/>
                </a:cxn>
                <a:cxn ang="0">
                  <a:pos x="142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34" y="14"/>
                </a:cxn>
                <a:cxn ang="0">
                  <a:pos x="128" y="8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86" y="2"/>
                </a:cxn>
                <a:cxn ang="0">
                  <a:pos x="79" y="6"/>
                </a:cxn>
                <a:cxn ang="0">
                  <a:pos x="73" y="8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3" y="18"/>
                </a:cxn>
                <a:cxn ang="0">
                  <a:pos x="59" y="25"/>
                </a:cxn>
                <a:cxn ang="0">
                  <a:pos x="52" y="31"/>
                </a:cxn>
                <a:cxn ang="0">
                  <a:pos x="46" y="39"/>
                </a:cxn>
                <a:cxn ang="0">
                  <a:pos x="38" y="50"/>
                </a:cxn>
                <a:cxn ang="0">
                  <a:pos x="31" y="60"/>
                </a:cxn>
                <a:cxn ang="0">
                  <a:pos x="23" y="73"/>
                </a:cxn>
                <a:cxn ang="0">
                  <a:pos x="17" y="85"/>
                </a:cxn>
                <a:cxn ang="0">
                  <a:pos x="13" y="101"/>
                </a:cxn>
                <a:cxn ang="0">
                  <a:pos x="13" y="101"/>
                </a:cxn>
                <a:cxn ang="0">
                  <a:pos x="8" y="113"/>
                </a:cxn>
                <a:cxn ang="0">
                  <a:pos x="4" y="126"/>
                </a:cxn>
                <a:cxn ang="0">
                  <a:pos x="4" y="138"/>
                </a:cxn>
                <a:cxn ang="0">
                  <a:pos x="2" y="154"/>
                </a:cxn>
                <a:cxn ang="0">
                  <a:pos x="0" y="166"/>
                </a:cxn>
                <a:cxn ang="0">
                  <a:pos x="0" y="179"/>
                </a:cxn>
                <a:cxn ang="0">
                  <a:pos x="0" y="191"/>
                </a:cxn>
                <a:cxn ang="0">
                  <a:pos x="2" y="205"/>
                </a:cxn>
                <a:cxn ang="0">
                  <a:pos x="4" y="218"/>
                </a:cxn>
                <a:cxn ang="0">
                  <a:pos x="6" y="233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2" y="227"/>
                </a:cxn>
                <a:cxn ang="0">
                  <a:pos x="54" y="212"/>
                </a:cxn>
                <a:cxn ang="0">
                  <a:pos x="54" y="200"/>
                </a:cxn>
                <a:cxn ang="0">
                  <a:pos x="56" y="187"/>
                </a:cxn>
                <a:cxn ang="0">
                  <a:pos x="61" y="174"/>
                </a:cxn>
                <a:cxn ang="0">
                  <a:pos x="65" y="161"/>
                </a:cxn>
                <a:cxn ang="0">
                  <a:pos x="69" y="149"/>
                </a:cxn>
                <a:cxn ang="0">
                  <a:pos x="73" y="140"/>
                </a:cxn>
                <a:cxn ang="0">
                  <a:pos x="79" y="133"/>
                </a:cxn>
                <a:cxn ang="0">
                  <a:pos x="86" y="126"/>
                </a:cxn>
                <a:cxn ang="0">
                  <a:pos x="86" y="126"/>
                </a:cxn>
                <a:cxn ang="0">
                  <a:pos x="100" y="113"/>
                </a:cxn>
                <a:cxn ang="0">
                  <a:pos x="113" y="101"/>
                </a:cxn>
                <a:cxn ang="0">
                  <a:pos x="123" y="90"/>
                </a:cxn>
                <a:cxn ang="0">
                  <a:pos x="132" y="83"/>
                </a:cxn>
                <a:cxn ang="0">
                  <a:pos x="134" y="80"/>
                </a:cxn>
                <a:cxn ang="0">
                  <a:pos x="134" y="80"/>
                </a:cxn>
              </a:cxnLst>
              <a:rect l="0" t="0" r="r" b="b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4" y="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065" y="1003"/>
              <a:ext cx="149" cy="240"/>
            </a:xfrm>
            <a:custGeom>
              <a:avLst/>
              <a:gdLst/>
              <a:ahLst/>
              <a:cxnLst>
                <a:cxn ang="0">
                  <a:pos x="134" y="80"/>
                </a:cxn>
                <a:cxn ang="0">
                  <a:pos x="141" y="75"/>
                </a:cxn>
                <a:cxn ang="0">
                  <a:pos x="144" y="69"/>
                </a:cxn>
                <a:cxn ang="0">
                  <a:pos x="146" y="60"/>
                </a:cxn>
                <a:cxn ang="0">
                  <a:pos x="149" y="55"/>
                </a:cxn>
                <a:cxn ang="0">
                  <a:pos x="149" y="46"/>
                </a:cxn>
                <a:cxn ang="0">
                  <a:pos x="149" y="39"/>
                </a:cxn>
                <a:cxn ang="0">
                  <a:pos x="146" y="34"/>
                </a:cxn>
                <a:cxn ang="0">
                  <a:pos x="142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34" y="14"/>
                </a:cxn>
                <a:cxn ang="0">
                  <a:pos x="128" y="8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86" y="2"/>
                </a:cxn>
                <a:cxn ang="0">
                  <a:pos x="79" y="6"/>
                </a:cxn>
                <a:cxn ang="0">
                  <a:pos x="73" y="8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3" y="18"/>
                </a:cxn>
                <a:cxn ang="0">
                  <a:pos x="59" y="25"/>
                </a:cxn>
                <a:cxn ang="0">
                  <a:pos x="52" y="31"/>
                </a:cxn>
                <a:cxn ang="0">
                  <a:pos x="46" y="39"/>
                </a:cxn>
                <a:cxn ang="0">
                  <a:pos x="38" y="50"/>
                </a:cxn>
                <a:cxn ang="0">
                  <a:pos x="31" y="60"/>
                </a:cxn>
                <a:cxn ang="0">
                  <a:pos x="23" y="73"/>
                </a:cxn>
                <a:cxn ang="0">
                  <a:pos x="17" y="85"/>
                </a:cxn>
                <a:cxn ang="0">
                  <a:pos x="13" y="101"/>
                </a:cxn>
                <a:cxn ang="0">
                  <a:pos x="13" y="101"/>
                </a:cxn>
                <a:cxn ang="0">
                  <a:pos x="8" y="113"/>
                </a:cxn>
                <a:cxn ang="0">
                  <a:pos x="4" y="126"/>
                </a:cxn>
                <a:cxn ang="0">
                  <a:pos x="4" y="138"/>
                </a:cxn>
                <a:cxn ang="0">
                  <a:pos x="2" y="154"/>
                </a:cxn>
                <a:cxn ang="0">
                  <a:pos x="0" y="166"/>
                </a:cxn>
                <a:cxn ang="0">
                  <a:pos x="0" y="179"/>
                </a:cxn>
                <a:cxn ang="0">
                  <a:pos x="0" y="191"/>
                </a:cxn>
                <a:cxn ang="0">
                  <a:pos x="2" y="205"/>
                </a:cxn>
                <a:cxn ang="0">
                  <a:pos x="4" y="218"/>
                </a:cxn>
                <a:cxn ang="0">
                  <a:pos x="6" y="233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2" y="227"/>
                </a:cxn>
                <a:cxn ang="0">
                  <a:pos x="54" y="212"/>
                </a:cxn>
                <a:cxn ang="0">
                  <a:pos x="54" y="200"/>
                </a:cxn>
                <a:cxn ang="0">
                  <a:pos x="56" y="187"/>
                </a:cxn>
                <a:cxn ang="0">
                  <a:pos x="61" y="174"/>
                </a:cxn>
                <a:cxn ang="0">
                  <a:pos x="65" y="161"/>
                </a:cxn>
                <a:cxn ang="0">
                  <a:pos x="69" y="149"/>
                </a:cxn>
                <a:cxn ang="0">
                  <a:pos x="73" y="140"/>
                </a:cxn>
                <a:cxn ang="0">
                  <a:pos x="79" y="133"/>
                </a:cxn>
                <a:cxn ang="0">
                  <a:pos x="86" y="126"/>
                </a:cxn>
                <a:cxn ang="0">
                  <a:pos x="86" y="126"/>
                </a:cxn>
                <a:cxn ang="0">
                  <a:pos x="100" y="113"/>
                </a:cxn>
                <a:cxn ang="0">
                  <a:pos x="113" y="101"/>
                </a:cxn>
                <a:cxn ang="0">
                  <a:pos x="123" y="90"/>
                </a:cxn>
                <a:cxn ang="0">
                  <a:pos x="132" y="83"/>
                </a:cxn>
                <a:cxn ang="0">
                  <a:pos x="134" y="80"/>
                </a:cxn>
                <a:cxn ang="0">
                  <a:pos x="134" y="80"/>
                </a:cxn>
              </a:cxnLst>
              <a:rect l="0" t="0" r="r" b="b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4" y="8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656" y="1761"/>
              <a:ext cx="96" cy="96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60" y="92"/>
                </a:cxn>
                <a:cxn ang="0">
                  <a:pos x="74" y="83"/>
                </a:cxn>
                <a:cxn ang="0">
                  <a:pos x="83" y="74"/>
                </a:cxn>
                <a:cxn ang="0">
                  <a:pos x="90" y="6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90" y="32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0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6" y="8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60"/>
                </a:cxn>
                <a:cxn ang="0">
                  <a:pos x="7" y="76"/>
                </a:cxn>
                <a:cxn ang="0">
                  <a:pos x="18" y="86"/>
                </a:cxn>
                <a:cxn ang="0">
                  <a:pos x="30" y="92"/>
                </a:cxn>
                <a:cxn ang="0">
                  <a:pos x="46" y="95"/>
                </a:cxn>
                <a:cxn ang="0">
                  <a:pos x="46" y="95"/>
                </a:cxn>
              </a:cxnLst>
              <a:rect l="0" t="0" r="r" b="b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  <a:lnTo>
                    <a:pt x="46" y="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656" y="1761"/>
              <a:ext cx="96" cy="96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60" y="92"/>
                </a:cxn>
                <a:cxn ang="0">
                  <a:pos x="74" y="83"/>
                </a:cxn>
                <a:cxn ang="0">
                  <a:pos x="83" y="74"/>
                </a:cxn>
                <a:cxn ang="0">
                  <a:pos x="90" y="6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90" y="32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0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6" y="8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60"/>
                </a:cxn>
                <a:cxn ang="0">
                  <a:pos x="7" y="76"/>
                </a:cxn>
                <a:cxn ang="0">
                  <a:pos x="18" y="86"/>
                </a:cxn>
                <a:cxn ang="0">
                  <a:pos x="30" y="92"/>
                </a:cxn>
                <a:cxn ang="0">
                  <a:pos x="46" y="95"/>
                </a:cxn>
                <a:cxn ang="0">
                  <a:pos x="46" y="95"/>
                </a:cxn>
              </a:cxnLst>
              <a:rect l="0" t="0" r="r" b="b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  <a:lnTo>
                    <a:pt x="46" y="9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200" y="916"/>
              <a:ext cx="629" cy="821"/>
            </a:xfrm>
            <a:custGeom>
              <a:avLst/>
              <a:gdLst/>
              <a:ahLst/>
              <a:cxnLst>
                <a:cxn ang="0">
                  <a:pos x="283" y="37"/>
                </a:cxn>
                <a:cxn ang="0">
                  <a:pos x="285" y="20"/>
                </a:cxn>
                <a:cxn ang="0">
                  <a:pos x="279" y="5"/>
                </a:cxn>
                <a:cxn ang="0">
                  <a:pos x="273" y="1"/>
                </a:cxn>
                <a:cxn ang="0">
                  <a:pos x="256" y="0"/>
                </a:cxn>
                <a:cxn ang="0">
                  <a:pos x="241" y="5"/>
                </a:cxn>
                <a:cxn ang="0">
                  <a:pos x="237" y="9"/>
                </a:cxn>
                <a:cxn ang="0">
                  <a:pos x="218" y="33"/>
                </a:cxn>
                <a:cxn ang="0">
                  <a:pos x="186" y="71"/>
                </a:cxn>
                <a:cxn ang="0">
                  <a:pos x="149" y="115"/>
                </a:cxn>
                <a:cxn ang="0">
                  <a:pos x="115" y="155"/>
                </a:cxn>
                <a:cxn ang="0">
                  <a:pos x="101" y="170"/>
                </a:cxn>
                <a:cxn ang="0">
                  <a:pos x="75" y="206"/>
                </a:cxn>
                <a:cxn ang="0">
                  <a:pos x="48" y="258"/>
                </a:cxn>
                <a:cxn ang="0">
                  <a:pos x="23" y="319"/>
                </a:cxn>
                <a:cxn ang="0">
                  <a:pos x="3" y="385"/>
                </a:cxn>
                <a:cxn ang="0">
                  <a:pos x="0" y="446"/>
                </a:cxn>
                <a:cxn ang="0">
                  <a:pos x="2" y="476"/>
                </a:cxn>
                <a:cxn ang="0">
                  <a:pos x="9" y="535"/>
                </a:cxn>
                <a:cxn ang="0">
                  <a:pos x="25" y="591"/>
                </a:cxn>
                <a:cxn ang="0">
                  <a:pos x="46" y="642"/>
                </a:cxn>
                <a:cxn ang="0">
                  <a:pos x="75" y="685"/>
                </a:cxn>
                <a:cxn ang="0">
                  <a:pos x="92" y="704"/>
                </a:cxn>
                <a:cxn ang="0">
                  <a:pos x="131" y="734"/>
                </a:cxn>
                <a:cxn ang="0">
                  <a:pos x="178" y="766"/>
                </a:cxn>
                <a:cxn ang="0">
                  <a:pos x="230" y="794"/>
                </a:cxn>
                <a:cxn ang="0">
                  <a:pos x="290" y="813"/>
                </a:cxn>
                <a:cxn ang="0">
                  <a:pos x="357" y="822"/>
                </a:cxn>
                <a:cxn ang="0">
                  <a:pos x="391" y="822"/>
                </a:cxn>
                <a:cxn ang="0">
                  <a:pos x="444" y="822"/>
                </a:cxn>
                <a:cxn ang="0">
                  <a:pos x="483" y="817"/>
                </a:cxn>
                <a:cxn ang="0">
                  <a:pos x="518" y="810"/>
                </a:cxn>
                <a:cxn ang="0">
                  <a:pos x="547" y="803"/>
                </a:cxn>
                <a:cxn ang="0">
                  <a:pos x="628" y="697"/>
                </a:cxn>
                <a:cxn ang="0">
                  <a:pos x="610" y="704"/>
                </a:cxn>
                <a:cxn ang="0">
                  <a:pos x="573" y="714"/>
                </a:cxn>
                <a:cxn ang="0">
                  <a:pos x="529" y="725"/>
                </a:cxn>
                <a:cxn ang="0">
                  <a:pos x="486" y="733"/>
                </a:cxn>
                <a:cxn ang="0">
                  <a:pos x="444" y="737"/>
                </a:cxn>
                <a:cxn ang="0">
                  <a:pos x="423" y="734"/>
                </a:cxn>
                <a:cxn ang="0">
                  <a:pos x="380" y="729"/>
                </a:cxn>
                <a:cxn ang="0">
                  <a:pos x="329" y="711"/>
                </a:cxn>
                <a:cxn ang="0">
                  <a:pos x="279" y="688"/>
                </a:cxn>
                <a:cxn ang="0">
                  <a:pos x="230" y="660"/>
                </a:cxn>
                <a:cxn ang="0">
                  <a:pos x="193" y="628"/>
                </a:cxn>
                <a:cxn ang="0">
                  <a:pos x="177" y="611"/>
                </a:cxn>
                <a:cxn ang="0">
                  <a:pos x="147" y="575"/>
                </a:cxn>
                <a:cxn ang="0">
                  <a:pos x="119" y="533"/>
                </a:cxn>
                <a:cxn ang="0">
                  <a:pos x="98" y="489"/>
                </a:cxn>
                <a:cxn ang="0">
                  <a:pos x="87" y="440"/>
                </a:cxn>
                <a:cxn ang="0">
                  <a:pos x="87" y="416"/>
                </a:cxn>
                <a:cxn ang="0">
                  <a:pos x="92" y="364"/>
                </a:cxn>
                <a:cxn ang="0">
                  <a:pos x="101" y="316"/>
                </a:cxn>
                <a:cxn ang="0">
                  <a:pos x="111" y="271"/>
                </a:cxn>
                <a:cxn ang="0">
                  <a:pos x="126" y="235"/>
                </a:cxn>
                <a:cxn ang="0">
                  <a:pos x="142" y="206"/>
                </a:cxn>
                <a:cxn ang="0">
                  <a:pos x="153" y="193"/>
                </a:cxn>
                <a:cxn ang="0">
                  <a:pos x="184" y="155"/>
                </a:cxn>
                <a:cxn ang="0">
                  <a:pos x="223" y="111"/>
                </a:cxn>
                <a:cxn ang="0">
                  <a:pos x="256" y="73"/>
                </a:cxn>
                <a:cxn ang="0">
                  <a:pos x="276" y="48"/>
                </a:cxn>
                <a:cxn ang="0">
                  <a:pos x="279" y="44"/>
                </a:cxn>
              </a:cxnLst>
              <a:rect l="0" t="0" r="r" b="b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  <a:lnTo>
                    <a:pt x="279" y="4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200" y="916"/>
              <a:ext cx="629" cy="821"/>
            </a:xfrm>
            <a:custGeom>
              <a:avLst/>
              <a:gdLst/>
              <a:ahLst/>
              <a:cxnLst>
                <a:cxn ang="0">
                  <a:pos x="283" y="37"/>
                </a:cxn>
                <a:cxn ang="0">
                  <a:pos x="285" y="20"/>
                </a:cxn>
                <a:cxn ang="0">
                  <a:pos x="279" y="5"/>
                </a:cxn>
                <a:cxn ang="0">
                  <a:pos x="273" y="1"/>
                </a:cxn>
                <a:cxn ang="0">
                  <a:pos x="256" y="0"/>
                </a:cxn>
                <a:cxn ang="0">
                  <a:pos x="241" y="5"/>
                </a:cxn>
                <a:cxn ang="0">
                  <a:pos x="237" y="9"/>
                </a:cxn>
                <a:cxn ang="0">
                  <a:pos x="218" y="33"/>
                </a:cxn>
                <a:cxn ang="0">
                  <a:pos x="186" y="71"/>
                </a:cxn>
                <a:cxn ang="0">
                  <a:pos x="149" y="115"/>
                </a:cxn>
                <a:cxn ang="0">
                  <a:pos x="115" y="155"/>
                </a:cxn>
                <a:cxn ang="0">
                  <a:pos x="101" y="170"/>
                </a:cxn>
                <a:cxn ang="0">
                  <a:pos x="75" y="206"/>
                </a:cxn>
                <a:cxn ang="0">
                  <a:pos x="48" y="258"/>
                </a:cxn>
                <a:cxn ang="0">
                  <a:pos x="23" y="319"/>
                </a:cxn>
                <a:cxn ang="0">
                  <a:pos x="3" y="385"/>
                </a:cxn>
                <a:cxn ang="0">
                  <a:pos x="0" y="446"/>
                </a:cxn>
                <a:cxn ang="0">
                  <a:pos x="2" y="476"/>
                </a:cxn>
                <a:cxn ang="0">
                  <a:pos x="9" y="535"/>
                </a:cxn>
                <a:cxn ang="0">
                  <a:pos x="25" y="591"/>
                </a:cxn>
                <a:cxn ang="0">
                  <a:pos x="46" y="642"/>
                </a:cxn>
                <a:cxn ang="0">
                  <a:pos x="75" y="685"/>
                </a:cxn>
                <a:cxn ang="0">
                  <a:pos x="92" y="704"/>
                </a:cxn>
                <a:cxn ang="0">
                  <a:pos x="131" y="734"/>
                </a:cxn>
                <a:cxn ang="0">
                  <a:pos x="178" y="766"/>
                </a:cxn>
                <a:cxn ang="0">
                  <a:pos x="230" y="794"/>
                </a:cxn>
                <a:cxn ang="0">
                  <a:pos x="290" y="813"/>
                </a:cxn>
                <a:cxn ang="0">
                  <a:pos x="357" y="822"/>
                </a:cxn>
                <a:cxn ang="0">
                  <a:pos x="391" y="822"/>
                </a:cxn>
                <a:cxn ang="0">
                  <a:pos x="444" y="822"/>
                </a:cxn>
                <a:cxn ang="0">
                  <a:pos x="483" y="817"/>
                </a:cxn>
                <a:cxn ang="0">
                  <a:pos x="518" y="810"/>
                </a:cxn>
                <a:cxn ang="0">
                  <a:pos x="547" y="803"/>
                </a:cxn>
                <a:cxn ang="0">
                  <a:pos x="628" y="697"/>
                </a:cxn>
                <a:cxn ang="0">
                  <a:pos x="610" y="704"/>
                </a:cxn>
                <a:cxn ang="0">
                  <a:pos x="573" y="714"/>
                </a:cxn>
                <a:cxn ang="0">
                  <a:pos x="529" y="725"/>
                </a:cxn>
                <a:cxn ang="0">
                  <a:pos x="486" y="733"/>
                </a:cxn>
                <a:cxn ang="0">
                  <a:pos x="444" y="737"/>
                </a:cxn>
                <a:cxn ang="0">
                  <a:pos x="423" y="734"/>
                </a:cxn>
                <a:cxn ang="0">
                  <a:pos x="380" y="729"/>
                </a:cxn>
                <a:cxn ang="0">
                  <a:pos x="329" y="711"/>
                </a:cxn>
                <a:cxn ang="0">
                  <a:pos x="279" y="688"/>
                </a:cxn>
                <a:cxn ang="0">
                  <a:pos x="230" y="660"/>
                </a:cxn>
                <a:cxn ang="0">
                  <a:pos x="193" y="628"/>
                </a:cxn>
                <a:cxn ang="0">
                  <a:pos x="177" y="611"/>
                </a:cxn>
                <a:cxn ang="0">
                  <a:pos x="147" y="575"/>
                </a:cxn>
                <a:cxn ang="0">
                  <a:pos x="119" y="533"/>
                </a:cxn>
                <a:cxn ang="0">
                  <a:pos x="98" y="489"/>
                </a:cxn>
                <a:cxn ang="0">
                  <a:pos x="87" y="440"/>
                </a:cxn>
                <a:cxn ang="0">
                  <a:pos x="87" y="416"/>
                </a:cxn>
                <a:cxn ang="0">
                  <a:pos x="92" y="364"/>
                </a:cxn>
                <a:cxn ang="0">
                  <a:pos x="101" y="316"/>
                </a:cxn>
                <a:cxn ang="0">
                  <a:pos x="111" y="271"/>
                </a:cxn>
                <a:cxn ang="0">
                  <a:pos x="126" y="235"/>
                </a:cxn>
                <a:cxn ang="0">
                  <a:pos x="142" y="206"/>
                </a:cxn>
                <a:cxn ang="0">
                  <a:pos x="153" y="193"/>
                </a:cxn>
                <a:cxn ang="0">
                  <a:pos x="184" y="155"/>
                </a:cxn>
                <a:cxn ang="0">
                  <a:pos x="223" y="111"/>
                </a:cxn>
                <a:cxn ang="0">
                  <a:pos x="256" y="73"/>
                </a:cxn>
                <a:cxn ang="0">
                  <a:pos x="276" y="48"/>
                </a:cxn>
                <a:cxn ang="0">
                  <a:pos x="279" y="44"/>
                </a:cxn>
              </a:cxnLst>
              <a:rect l="0" t="0" r="r" b="b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  <a:lnTo>
                    <a:pt x="279" y="4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945" y="1364"/>
              <a:ext cx="2662" cy="2056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579" y="1888"/>
                </a:cxn>
                <a:cxn ang="0">
                  <a:pos x="2579" y="1888"/>
                </a:cxn>
                <a:cxn ang="0">
                  <a:pos x="2590" y="1906"/>
                </a:cxn>
                <a:cxn ang="0">
                  <a:pos x="2598" y="1920"/>
                </a:cxn>
                <a:cxn ang="0">
                  <a:pos x="2609" y="1937"/>
                </a:cxn>
                <a:cxn ang="0">
                  <a:pos x="2618" y="1954"/>
                </a:cxn>
                <a:cxn ang="0">
                  <a:pos x="2625" y="1971"/>
                </a:cxn>
                <a:cxn ang="0">
                  <a:pos x="2634" y="1987"/>
                </a:cxn>
                <a:cxn ang="0">
                  <a:pos x="2643" y="2007"/>
                </a:cxn>
                <a:cxn ang="0">
                  <a:pos x="2648" y="2024"/>
                </a:cxn>
                <a:cxn ang="0">
                  <a:pos x="2653" y="2040"/>
                </a:cxn>
                <a:cxn ang="0">
                  <a:pos x="2660" y="2056"/>
                </a:cxn>
                <a:cxn ang="0">
                  <a:pos x="2660" y="2056"/>
                </a:cxn>
                <a:cxn ang="0">
                  <a:pos x="2643" y="2056"/>
                </a:cxn>
                <a:cxn ang="0">
                  <a:pos x="2625" y="2053"/>
                </a:cxn>
                <a:cxn ang="0">
                  <a:pos x="2607" y="2051"/>
                </a:cxn>
                <a:cxn ang="0">
                  <a:pos x="2588" y="2049"/>
                </a:cxn>
                <a:cxn ang="0">
                  <a:pos x="2570" y="2047"/>
                </a:cxn>
                <a:cxn ang="0">
                  <a:pos x="2552" y="2042"/>
                </a:cxn>
                <a:cxn ang="0">
                  <a:pos x="2533" y="2038"/>
                </a:cxn>
                <a:cxn ang="0">
                  <a:pos x="2514" y="2033"/>
                </a:cxn>
                <a:cxn ang="0">
                  <a:pos x="2494" y="2028"/>
                </a:cxn>
                <a:cxn ang="0">
                  <a:pos x="2478" y="2024"/>
                </a:cxn>
                <a:cxn ang="0">
                  <a:pos x="0" y="195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945" y="1364"/>
              <a:ext cx="2662" cy="2056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579" y="1888"/>
                </a:cxn>
                <a:cxn ang="0">
                  <a:pos x="2579" y="1888"/>
                </a:cxn>
                <a:cxn ang="0">
                  <a:pos x="2590" y="1906"/>
                </a:cxn>
                <a:cxn ang="0">
                  <a:pos x="2598" y="1920"/>
                </a:cxn>
                <a:cxn ang="0">
                  <a:pos x="2609" y="1937"/>
                </a:cxn>
                <a:cxn ang="0">
                  <a:pos x="2618" y="1954"/>
                </a:cxn>
                <a:cxn ang="0">
                  <a:pos x="2625" y="1971"/>
                </a:cxn>
                <a:cxn ang="0">
                  <a:pos x="2634" y="1987"/>
                </a:cxn>
                <a:cxn ang="0">
                  <a:pos x="2643" y="2007"/>
                </a:cxn>
                <a:cxn ang="0">
                  <a:pos x="2648" y="2024"/>
                </a:cxn>
                <a:cxn ang="0">
                  <a:pos x="2653" y="2040"/>
                </a:cxn>
                <a:cxn ang="0">
                  <a:pos x="2660" y="2056"/>
                </a:cxn>
                <a:cxn ang="0">
                  <a:pos x="2660" y="2056"/>
                </a:cxn>
                <a:cxn ang="0">
                  <a:pos x="2643" y="2056"/>
                </a:cxn>
                <a:cxn ang="0">
                  <a:pos x="2625" y="2053"/>
                </a:cxn>
                <a:cxn ang="0">
                  <a:pos x="2607" y="2051"/>
                </a:cxn>
                <a:cxn ang="0">
                  <a:pos x="2588" y="2049"/>
                </a:cxn>
                <a:cxn ang="0">
                  <a:pos x="2570" y="2047"/>
                </a:cxn>
                <a:cxn ang="0">
                  <a:pos x="2552" y="2042"/>
                </a:cxn>
                <a:cxn ang="0">
                  <a:pos x="2533" y="2038"/>
                </a:cxn>
                <a:cxn ang="0">
                  <a:pos x="2514" y="2033"/>
                </a:cxn>
                <a:cxn ang="0">
                  <a:pos x="2494" y="2028"/>
                </a:cxn>
                <a:cxn ang="0">
                  <a:pos x="2478" y="2024"/>
                </a:cxn>
                <a:cxn ang="0">
                  <a:pos x="0" y="195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299" y="1675"/>
              <a:ext cx="328" cy="229"/>
            </a:xfrm>
            <a:custGeom>
              <a:avLst/>
              <a:gdLst/>
              <a:ahLst/>
              <a:cxnLst>
                <a:cxn ang="0">
                  <a:pos x="109" y="228"/>
                </a:cxn>
                <a:cxn ang="0">
                  <a:pos x="109" y="225"/>
                </a:cxn>
                <a:cxn ang="0">
                  <a:pos x="111" y="220"/>
                </a:cxn>
                <a:cxn ang="0">
                  <a:pos x="115" y="211"/>
                </a:cxn>
                <a:cxn ang="0">
                  <a:pos x="119" y="202"/>
                </a:cxn>
                <a:cxn ang="0">
                  <a:pos x="126" y="190"/>
                </a:cxn>
                <a:cxn ang="0">
                  <a:pos x="132" y="177"/>
                </a:cxn>
                <a:cxn ang="0">
                  <a:pos x="140" y="164"/>
                </a:cxn>
                <a:cxn ang="0">
                  <a:pos x="149" y="153"/>
                </a:cxn>
                <a:cxn ang="0">
                  <a:pos x="157" y="143"/>
                </a:cxn>
                <a:cxn ang="0">
                  <a:pos x="167" y="135"/>
                </a:cxn>
                <a:cxn ang="0">
                  <a:pos x="167" y="135"/>
                </a:cxn>
                <a:cxn ang="0">
                  <a:pos x="181" y="128"/>
                </a:cxn>
                <a:cxn ang="0">
                  <a:pos x="197" y="122"/>
                </a:cxn>
                <a:cxn ang="0">
                  <a:pos x="216" y="120"/>
                </a:cxn>
                <a:cxn ang="0">
                  <a:pos x="239" y="118"/>
                </a:cxn>
                <a:cxn ang="0">
                  <a:pos x="261" y="116"/>
                </a:cxn>
                <a:cxn ang="0">
                  <a:pos x="281" y="116"/>
                </a:cxn>
                <a:cxn ang="0">
                  <a:pos x="300" y="116"/>
                </a:cxn>
                <a:cxn ang="0">
                  <a:pos x="314" y="116"/>
                </a:cxn>
                <a:cxn ang="0">
                  <a:pos x="323" y="116"/>
                </a:cxn>
                <a:cxn ang="0">
                  <a:pos x="328" y="118"/>
                </a:cxn>
                <a:cxn ang="0">
                  <a:pos x="167" y="0"/>
                </a:cxn>
                <a:cxn ang="0">
                  <a:pos x="0" y="151"/>
                </a:cxn>
                <a:cxn ang="0">
                  <a:pos x="109" y="228"/>
                </a:cxn>
                <a:cxn ang="0">
                  <a:pos x="109" y="228"/>
                </a:cxn>
              </a:cxnLst>
              <a:rect l="0" t="0" r="r" b="b"/>
              <a:pathLst>
                <a:path w="329" h="229">
                  <a:moveTo>
                    <a:pt x="109" y="228"/>
                  </a:moveTo>
                  <a:lnTo>
                    <a:pt x="109" y="225"/>
                  </a:lnTo>
                  <a:lnTo>
                    <a:pt x="111" y="220"/>
                  </a:lnTo>
                  <a:lnTo>
                    <a:pt x="115" y="211"/>
                  </a:lnTo>
                  <a:lnTo>
                    <a:pt x="119" y="202"/>
                  </a:lnTo>
                  <a:lnTo>
                    <a:pt x="126" y="190"/>
                  </a:lnTo>
                  <a:lnTo>
                    <a:pt x="132" y="177"/>
                  </a:lnTo>
                  <a:lnTo>
                    <a:pt x="140" y="164"/>
                  </a:lnTo>
                  <a:lnTo>
                    <a:pt x="149" y="153"/>
                  </a:lnTo>
                  <a:lnTo>
                    <a:pt x="157" y="143"/>
                  </a:lnTo>
                  <a:lnTo>
                    <a:pt x="167" y="135"/>
                  </a:lnTo>
                  <a:lnTo>
                    <a:pt x="167" y="135"/>
                  </a:lnTo>
                  <a:lnTo>
                    <a:pt x="181" y="128"/>
                  </a:lnTo>
                  <a:lnTo>
                    <a:pt x="197" y="122"/>
                  </a:lnTo>
                  <a:lnTo>
                    <a:pt x="216" y="120"/>
                  </a:lnTo>
                  <a:lnTo>
                    <a:pt x="239" y="118"/>
                  </a:lnTo>
                  <a:lnTo>
                    <a:pt x="261" y="116"/>
                  </a:lnTo>
                  <a:lnTo>
                    <a:pt x="281" y="116"/>
                  </a:lnTo>
                  <a:lnTo>
                    <a:pt x="300" y="116"/>
                  </a:lnTo>
                  <a:lnTo>
                    <a:pt x="314" y="116"/>
                  </a:lnTo>
                  <a:lnTo>
                    <a:pt x="323" y="116"/>
                  </a:lnTo>
                  <a:lnTo>
                    <a:pt x="328" y="118"/>
                  </a:lnTo>
                  <a:lnTo>
                    <a:pt x="167" y="0"/>
                  </a:lnTo>
                  <a:lnTo>
                    <a:pt x="0" y="151"/>
                  </a:lnTo>
                  <a:lnTo>
                    <a:pt x="109" y="228"/>
                  </a:lnTo>
                  <a:lnTo>
                    <a:pt x="109" y="22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622" y="2669"/>
              <a:ext cx="212" cy="231"/>
            </a:xfrm>
            <a:custGeom>
              <a:avLst/>
              <a:gdLst/>
              <a:ahLst/>
              <a:cxnLst>
                <a:cxn ang="0">
                  <a:pos x="135" y="229"/>
                </a:cxn>
                <a:cxn ang="0">
                  <a:pos x="133" y="227"/>
                </a:cxn>
                <a:cxn ang="0">
                  <a:pos x="133" y="221"/>
                </a:cxn>
                <a:cxn ang="0">
                  <a:pos x="133" y="212"/>
                </a:cxn>
                <a:cxn ang="0">
                  <a:pos x="133" y="200"/>
                </a:cxn>
                <a:cxn ang="0">
                  <a:pos x="133" y="187"/>
                </a:cxn>
                <a:cxn ang="0">
                  <a:pos x="133" y="172"/>
                </a:cxn>
                <a:cxn ang="0">
                  <a:pos x="133" y="157"/>
                </a:cxn>
                <a:cxn ang="0">
                  <a:pos x="135" y="143"/>
                </a:cxn>
                <a:cxn ang="0">
                  <a:pos x="138" y="129"/>
                </a:cxn>
                <a:cxn ang="0">
                  <a:pos x="143" y="120"/>
                </a:cxn>
                <a:cxn ang="0">
                  <a:pos x="212" y="69"/>
                </a:cxn>
                <a:cxn ang="0">
                  <a:pos x="110" y="0"/>
                </a:cxn>
                <a:cxn ang="0">
                  <a:pos x="0" y="136"/>
                </a:cxn>
                <a:cxn ang="0">
                  <a:pos x="135" y="229"/>
                </a:cxn>
                <a:cxn ang="0">
                  <a:pos x="135" y="229"/>
                </a:cxn>
              </a:cxnLst>
              <a:rect l="0" t="0" r="r" b="b"/>
              <a:pathLst>
                <a:path w="213" h="230">
                  <a:moveTo>
                    <a:pt x="135" y="229"/>
                  </a:moveTo>
                  <a:lnTo>
                    <a:pt x="133" y="227"/>
                  </a:lnTo>
                  <a:lnTo>
                    <a:pt x="133" y="221"/>
                  </a:lnTo>
                  <a:lnTo>
                    <a:pt x="133" y="212"/>
                  </a:lnTo>
                  <a:lnTo>
                    <a:pt x="133" y="200"/>
                  </a:lnTo>
                  <a:lnTo>
                    <a:pt x="133" y="187"/>
                  </a:lnTo>
                  <a:lnTo>
                    <a:pt x="133" y="172"/>
                  </a:lnTo>
                  <a:lnTo>
                    <a:pt x="133" y="157"/>
                  </a:lnTo>
                  <a:lnTo>
                    <a:pt x="135" y="143"/>
                  </a:lnTo>
                  <a:lnTo>
                    <a:pt x="138" y="129"/>
                  </a:lnTo>
                  <a:lnTo>
                    <a:pt x="143" y="120"/>
                  </a:lnTo>
                  <a:lnTo>
                    <a:pt x="212" y="69"/>
                  </a:lnTo>
                  <a:lnTo>
                    <a:pt x="110" y="0"/>
                  </a:lnTo>
                  <a:lnTo>
                    <a:pt x="0" y="136"/>
                  </a:lnTo>
                  <a:lnTo>
                    <a:pt x="135" y="229"/>
                  </a:lnTo>
                  <a:lnTo>
                    <a:pt x="135" y="2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036" y="2237"/>
              <a:ext cx="230" cy="245"/>
            </a:xfrm>
            <a:custGeom>
              <a:avLst/>
              <a:gdLst/>
              <a:ahLst/>
              <a:cxnLst>
                <a:cxn ang="0">
                  <a:pos x="135" y="244"/>
                </a:cxn>
                <a:cxn ang="0">
                  <a:pos x="135" y="241"/>
                </a:cxn>
                <a:cxn ang="0">
                  <a:pos x="135" y="234"/>
                </a:cxn>
                <a:cxn ang="0">
                  <a:pos x="137" y="223"/>
                </a:cxn>
                <a:cxn ang="0">
                  <a:pos x="138" y="208"/>
                </a:cxn>
                <a:cxn ang="0">
                  <a:pos x="140" y="193"/>
                </a:cxn>
                <a:cxn ang="0">
                  <a:pos x="143" y="176"/>
                </a:cxn>
                <a:cxn ang="0">
                  <a:pos x="147" y="160"/>
                </a:cxn>
                <a:cxn ang="0">
                  <a:pos x="152" y="143"/>
                </a:cxn>
                <a:cxn ang="0">
                  <a:pos x="156" y="128"/>
                </a:cxn>
                <a:cxn ang="0">
                  <a:pos x="160" y="118"/>
                </a:cxn>
                <a:cxn ang="0">
                  <a:pos x="228" y="68"/>
                </a:cxn>
                <a:cxn ang="0">
                  <a:pos x="126" y="0"/>
                </a:cxn>
                <a:cxn ang="0">
                  <a:pos x="0" y="151"/>
                </a:cxn>
                <a:cxn ang="0">
                  <a:pos x="135" y="244"/>
                </a:cxn>
                <a:cxn ang="0">
                  <a:pos x="135" y="244"/>
                </a:cxn>
              </a:cxnLst>
              <a:rect l="0" t="0" r="r" b="b"/>
              <a:pathLst>
                <a:path w="229" h="245">
                  <a:moveTo>
                    <a:pt x="135" y="244"/>
                  </a:moveTo>
                  <a:lnTo>
                    <a:pt x="135" y="241"/>
                  </a:lnTo>
                  <a:lnTo>
                    <a:pt x="135" y="234"/>
                  </a:lnTo>
                  <a:lnTo>
                    <a:pt x="137" y="223"/>
                  </a:lnTo>
                  <a:lnTo>
                    <a:pt x="138" y="208"/>
                  </a:lnTo>
                  <a:lnTo>
                    <a:pt x="140" y="193"/>
                  </a:lnTo>
                  <a:lnTo>
                    <a:pt x="143" y="176"/>
                  </a:lnTo>
                  <a:lnTo>
                    <a:pt x="147" y="160"/>
                  </a:lnTo>
                  <a:lnTo>
                    <a:pt x="152" y="143"/>
                  </a:lnTo>
                  <a:lnTo>
                    <a:pt x="156" y="128"/>
                  </a:lnTo>
                  <a:lnTo>
                    <a:pt x="160" y="118"/>
                  </a:lnTo>
                  <a:lnTo>
                    <a:pt x="228" y="68"/>
                  </a:lnTo>
                  <a:lnTo>
                    <a:pt x="126" y="0"/>
                  </a:lnTo>
                  <a:lnTo>
                    <a:pt x="0" y="151"/>
                  </a:lnTo>
                  <a:lnTo>
                    <a:pt x="135" y="244"/>
                  </a:lnTo>
                  <a:lnTo>
                    <a:pt x="135" y="24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575" y="1190"/>
              <a:ext cx="605" cy="691"/>
            </a:xfrm>
            <a:custGeom>
              <a:avLst/>
              <a:gdLst/>
              <a:ahLst/>
              <a:cxnLst>
                <a:cxn ang="0">
                  <a:pos x="34" y="690"/>
                </a:cxn>
                <a:cxn ang="0">
                  <a:pos x="8" y="683"/>
                </a:cxn>
                <a:cxn ang="0">
                  <a:pos x="0" y="666"/>
                </a:cxn>
                <a:cxn ang="0">
                  <a:pos x="8" y="639"/>
                </a:cxn>
                <a:cxn ang="0">
                  <a:pos x="15" y="631"/>
                </a:cxn>
                <a:cxn ang="0">
                  <a:pos x="42" y="601"/>
                </a:cxn>
                <a:cxn ang="0">
                  <a:pos x="73" y="563"/>
                </a:cxn>
                <a:cxn ang="0">
                  <a:pos x="93" y="544"/>
                </a:cxn>
                <a:cxn ang="0">
                  <a:pos x="122" y="521"/>
                </a:cxn>
                <a:cxn ang="0">
                  <a:pos x="160" y="496"/>
                </a:cxn>
                <a:cxn ang="0">
                  <a:pos x="194" y="470"/>
                </a:cxn>
                <a:cxn ang="0">
                  <a:pos x="215" y="451"/>
                </a:cxn>
                <a:cxn ang="0">
                  <a:pos x="259" y="410"/>
                </a:cxn>
                <a:cxn ang="0">
                  <a:pos x="305" y="352"/>
                </a:cxn>
                <a:cxn ang="0">
                  <a:pos x="340" y="283"/>
                </a:cxn>
                <a:cxn ang="0">
                  <a:pos x="352" y="234"/>
                </a:cxn>
                <a:cxn ang="0">
                  <a:pos x="365" y="165"/>
                </a:cxn>
                <a:cxn ang="0">
                  <a:pos x="379" y="105"/>
                </a:cxn>
                <a:cxn ang="0">
                  <a:pos x="395" y="73"/>
                </a:cxn>
                <a:cxn ang="0">
                  <a:pos x="423" y="36"/>
                </a:cxn>
                <a:cxn ang="0">
                  <a:pos x="462" y="8"/>
                </a:cxn>
                <a:cxn ang="0">
                  <a:pos x="506" y="0"/>
                </a:cxn>
                <a:cxn ang="0">
                  <a:pos x="533" y="6"/>
                </a:cxn>
                <a:cxn ang="0">
                  <a:pos x="569" y="27"/>
                </a:cxn>
                <a:cxn ang="0">
                  <a:pos x="593" y="57"/>
                </a:cxn>
                <a:cxn ang="0">
                  <a:pos x="603" y="94"/>
                </a:cxn>
                <a:cxn ang="0">
                  <a:pos x="598" y="126"/>
                </a:cxn>
                <a:cxn ang="0">
                  <a:pos x="584" y="184"/>
                </a:cxn>
                <a:cxn ang="0">
                  <a:pos x="556" y="249"/>
                </a:cxn>
                <a:cxn ang="0">
                  <a:pos x="531" y="289"/>
                </a:cxn>
                <a:cxn ang="0">
                  <a:pos x="483" y="348"/>
                </a:cxn>
                <a:cxn ang="0">
                  <a:pos x="423" y="399"/>
                </a:cxn>
                <a:cxn ang="0">
                  <a:pos x="367" y="440"/>
                </a:cxn>
                <a:cxn ang="0">
                  <a:pos x="333" y="460"/>
                </a:cxn>
                <a:cxn ang="0">
                  <a:pos x="282" y="483"/>
                </a:cxn>
                <a:cxn ang="0">
                  <a:pos x="236" y="507"/>
                </a:cxn>
                <a:cxn ang="0">
                  <a:pos x="198" y="532"/>
                </a:cxn>
                <a:cxn ang="0">
                  <a:pos x="177" y="551"/>
                </a:cxn>
                <a:cxn ang="0">
                  <a:pos x="147" y="574"/>
                </a:cxn>
                <a:cxn ang="0">
                  <a:pos x="122" y="595"/>
                </a:cxn>
                <a:cxn ang="0">
                  <a:pos x="107" y="608"/>
                </a:cxn>
                <a:cxn ang="0">
                  <a:pos x="86" y="633"/>
                </a:cxn>
                <a:cxn ang="0">
                  <a:pos x="66" y="660"/>
                </a:cxn>
                <a:cxn ang="0">
                  <a:pos x="50" y="680"/>
                </a:cxn>
              </a:cxnLst>
              <a:rect l="0" t="0" r="r" b="b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  <a:lnTo>
                    <a:pt x="50" y="680"/>
                  </a:lnTo>
                  <a:lnTo>
                    <a:pt x="50" y="6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575" y="1190"/>
              <a:ext cx="605" cy="691"/>
            </a:xfrm>
            <a:custGeom>
              <a:avLst/>
              <a:gdLst/>
              <a:ahLst/>
              <a:cxnLst>
                <a:cxn ang="0">
                  <a:pos x="34" y="690"/>
                </a:cxn>
                <a:cxn ang="0">
                  <a:pos x="8" y="683"/>
                </a:cxn>
                <a:cxn ang="0">
                  <a:pos x="0" y="666"/>
                </a:cxn>
                <a:cxn ang="0">
                  <a:pos x="8" y="639"/>
                </a:cxn>
                <a:cxn ang="0">
                  <a:pos x="15" y="631"/>
                </a:cxn>
                <a:cxn ang="0">
                  <a:pos x="42" y="601"/>
                </a:cxn>
                <a:cxn ang="0">
                  <a:pos x="73" y="563"/>
                </a:cxn>
                <a:cxn ang="0">
                  <a:pos x="93" y="544"/>
                </a:cxn>
                <a:cxn ang="0">
                  <a:pos x="122" y="521"/>
                </a:cxn>
                <a:cxn ang="0">
                  <a:pos x="160" y="496"/>
                </a:cxn>
                <a:cxn ang="0">
                  <a:pos x="194" y="470"/>
                </a:cxn>
                <a:cxn ang="0">
                  <a:pos x="215" y="451"/>
                </a:cxn>
                <a:cxn ang="0">
                  <a:pos x="259" y="410"/>
                </a:cxn>
                <a:cxn ang="0">
                  <a:pos x="305" y="352"/>
                </a:cxn>
                <a:cxn ang="0">
                  <a:pos x="340" y="283"/>
                </a:cxn>
                <a:cxn ang="0">
                  <a:pos x="352" y="234"/>
                </a:cxn>
                <a:cxn ang="0">
                  <a:pos x="365" y="165"/>
                </a:cxn>
                <a:cxn ang="0">
                  <a:pos x="379" y="105"/>
                </a:cxn>
                <a:cxn ang="0">
                  <a:pos x="395" y="73"/>
                </a:cxn>
                <a:cxn ang="0">
                  <a:pos x="423" y="36"/>
                </a:cxn>
                <a:cxn ang="0">
                  <a:pos x="462" y="8"/>
                </a:cxn>
                <a:cxn ang="0">
                  <a:pos x="506" y="0"/>
                </a:cxn>
                <a:cxn ang="0">
                  <a:pos x="533" y="6"/>
                </a:cxn>
                <a:cxn ang="0">
                  <a:pos x="569" y="27"/>
                </a:cxn>
                <a:cxn ang="0">
                  <a:pos x="593" y="57"/>
                </a:cxn>
                <a:cxn ang="0">
                  <a:pos x="603" y="94"/>
                </a:cxn>
                <a:cxn ang="0">
                  <a:pos x="598" y="126"/>
                </a:cxn>
                <a:cxn ang="0">
                  <a:pos x="584" y="184"/>
                </a:cxn>
                <a:cxn ang="0">
                  <a:pos x="556" y="249"/>
                </a:cxn>
                <a:cxn ang="0">
                  <a:pos x="531" y="289"/>
                </a:cxn>
                <a:cxn ang="0">
                  <a:pos x="483" y="348"/>
                </a:cxn>
                <a:cxn ang="0">
                  <a:pos x="423" y="399"/>
                </a:cxn>
                <a:cxn ang="0">
                  <a:pos x="367" y="440"/>
                </a:cxn>
                <a:cxn ang="0">
                  <a:pos x="333" y="460"/>
                </a:cxn>
                <a:cxn ang="0">
                  <a:pos x="282" y="483"/>
                </a:cxn>
                <a:cxn ang="0">
                  <a:pos x="236" y="507"/>
                </a:cxn>
                <a:cxn ang="0">
                  <a:pos x="198" y="532"/>
                </a:cxn>
                <a:cxn ang="0">
                  <a:pos x="177" y="551"/>
                </a:cxn>
                <a:cxn ang="0">
                  <a:pos x="147" y="574"/>
                </a:cxn>
                <a:cxn ang="0">
                  <a:pos x="122" y="595"/>
                </a:cxn>
                <a:cxn ang="0">
                  <a:pos x="107" y="608"/>
                </a:cxn>
                <a:cxn ang="0">
                  <a:pos x="86" y="633"/>
                </a:cxn>
                <a:cxn ang="0">
                  <a:pos x="66" y="660"/>
                </a:cxn>
                <a:cxn ang="0">
                  <a:pos x="50" y="680"/>
                </a:cxn>
              </a:cxnLst>
              <a:rect l="0" t="0" r="r" b="b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  <a:lnTo>
                    <a:pt x="50" y="680"/>
                  </a:lnTo>
                  <a:lnTo>
                    <a:pt x="50" y="68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104" y="1372"/>
              <a:ext cx="3066" cy="1950"/>
            </a:xfrm>
            <a:custGeom>
              <a:avLst/>
              <a:gdLst/>
              <a:ahLst/>
              <a:cxnLst>
                <a:cxn ang="0">
                  <a:pos x="2785" y="0"/>
                </a:cxn>
                <a:cxn ang="0">
                  <a:pos x="2711" y="48"/>
                </a:cxn>
                <a:cxn ang="0">
                  <a:pos x="2513" y="179"/>
                </a:cxn>
                <a:cxn ang="0">
                  <a:pos x="2216" y="370"/>
                </a:cxn>
                <a:cxn ang="0">
                  <a:pos x="1857" y="603"/>
                </a:cxn>
                <a:cxn ang="0">
                  <a:pos x="1462" y="860"/>
                </a:cxn>
                <a:cxn ang="0">
                  <a:pos x="1066" y="1116"/>
                </a:cxn>
                <a:cxn ang="0">
                  <a:pos x="699" y="1356"/>
                </a:cxn>
                <a:cxn ang="0">
                  <a:pos x="389" y="1556"/>
                </a:cxn>
                <a:cxn ang="0">
                  <a:pos x="170" y="1699"/>
                </a:cxn>
                <a:cxn ang="0">
                  <a:pos x="73" y="1765"/>
                </a:cxn>
                <a:cxn ang="0">
                  <a:pos x="73" y="1765"/>
                </a:cxn>
                <a:cxn ang="0">
                  <a:pos x="48" y="1784"/>
                </a:cxn>
                <a:cxn ang="0">
                  <a:pos x="28" y="1800"/>
                </a:cxn>
                <a:cxn ang="0">
                  <a:pos x="16" y="1819"/>
                </a:cxn>
                <a:cxn ang="0">
                  <a:pos x="7" y="1836"/>
                </a:cxn>
                <a:cxn ang="0">
                  <a:pos x="1" y="1853"/>
                </a:cxn>
                <a:cxn ang="0">
                  <a:pos x="0" y="1867"/>
                </a:cxn>
                <a:cxn ang="0">
                  <a:pos x="1" y="1883"/>
                </a:cxn>
                <a:cxn ang="0">
                  <a:pos x="3" y="1895"/>
                </a:cxn>
                <a:cxn ang="0">
                  <a:pos x="7" y="1904"/>
                </a:cxn>
                <a:cxn ang="0">
                  <a:pos x="12" y="1912"/>
                </a:cxn>
                <a:cxn ang="0">
                  <a:pos x="12" y="1912"/>
                </a:cxn>
                <a:cxn ang="0">
                  <a:pos x="18" y="1920"/>
                </a:cxn>
                <a:cxn ang="0">
                  <a:pos x="25" y="1929"/>
                </a:cxn>
                <a:cxn ang="0">
                  <a:pos x="35" y="1935"/>
                </a:cxn>
                <a:cxn ang="0">
                  <a:pos x="48" y="1941"/>
                </a:cxn>
                <a:cxn ang="0">
                  <a:pos x="62" y="1945"/>
                </a:cxn>
                <a:cxn ang="0">
                  <a:pos x="79" y="1948"/>
                </a:cxn>
                <a:cxn ang="0">
                  <a:pos x="99" y="1948"/>
                </a:cxn>
                <a:cxn ang="0">
                  <a:pos x="122" y="1943"/>
                </a:cxn>
                <a:cxn ang="0">
                  <a:pos x="145" y="1933"/>
                </a:cxn>
                <a:cxn ang="0">
                  <a:pos x="172" y="1918"/>
                </a:cxn>
                <a:cxn ang="0">
                  <a:pos x="172" y="1918"/>
                </a:cxn>
                <a:cxn ang="0">
                  <a:pos x="276" y="1853"/>
                </a:cxn>
                <a:cxn ang="0">
                  <a:pos x="509" y="1703"/>
                </a:cxn>
                <a:cxn ang="0">
                  <a:pos x="838" y="1491"/>
                </a:cxn>
                <a:cxn ang="0">
                  <a:pos x="1231" y="1241"/>
                </a:cxn>
                <a:cxn ang="0">
                  <a:pos x="1654" y="967"/>
                </a:cxn>
                <a:cxn ang="0">
                  <a:pos x="2073" y="698"/>
                </a:cxn>
                <a:cxn ang="0">
                  <a:pos x="2457" y="451"/>
                </a:cxn>
                <a:cxn ang="0">
                  <a:pos x="2771" y="250"/>
                </a:cxn>
                <a:cxn ang="0">
                  <a:pos x="2986" y="113"/>
                </a:cxn>
                <a:cxn ang="0">
                  <a:pos x="3064" y="60"/>
                </a:cxn>
                <a:cxn ang="0">
                  <a:pos x="2785" y="0"/>
                </a:cxn>
                <a:cxn ang="0">
                  <a:pos x="2785" y="0"/>
                </a:cxn>
              </a:cxnLst>
              <a:rect l="0" t="0" r="r" b="b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  <a:lnTo>
                    <a:pt x="2785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104" y="1372"/>
              <a:ext cx="3066" cy="1950"/>
            </a:xfrm>
            <a:custGeom>
              <a:avLst/>
              <a:gdLst/>
              <a:ahLst/>
              <a:cxnLst>
                <a:cxn ang="0">
                  <a:pos x="2785" y="0"/>
                </a:cxn>
                <a:cxn ang="0">
                  <a:pos x="2711" y="48"/>
                </a:cxn>
                <a:cxn ang="0">
                  <a:pos x="2513" y="179"/>
                </a:cxn>
                <a:cxn ang="0">
                  <a:pos x="2216" y="370"/>
                </a:cxn>
                <a:cxn ang="0">
                  <a:pos x="1857" y="603"/>
                </a:cxn>
                <a:cxn ang="0">
                  <a:pos x="1462" y="860"/>
                </a:cxn>
                <a:cxn ang="0">
                  <a:pos x="1066" y="1116"/>
                </a:cxn>
                <a:cxn ang="0">
                  <a:pos x="699" y="1356"/>
                </a:cxn>
                <a:cxn ang="0">
                  <a:pos x="389" y="1556"/>
                </a:cxn>
                <a:cxn ang="0">
                  <a:pos x="170" y="1699"/>
                </a:cxn>
                <a:cxn ang="0">
                  <a:pos x="73" y="1765"/>
                </a:cxn>
                <a:cxn ang="0">
                  <a:pos x="73" y="1765"/>
                </a:cxn>
                <a:cxn ang="0">
                  <a:pos x="48" y="1784"/>
                </a:cxn>
                <a:cxn ang="0">
                  <a:pos x="28" y="1800"/>
                </a:cxn>
                <a:cxn ang="0">
                  <a:pos x="16" y="1819"/>
                </a:cxn>
                <a:cxn ang="0">
                  <a:pos x="7" y="1836"/>
                </a:cxn>
                <a:cxn ang="0">
                  <a:pos x="1" y="1853"/>
                </a:cxn>
                <a:cxn ang="0">
                  <a:pos x="0" y="1867"/>
                </a:cxn>
                <a:cxn ang="0">
                  <a:pos x="1" y="1883"/>
                </a:cxn>
                <a:cxn ang="0">
                  <a:pos x="3" y="1895"/>
                </a:cxn>
                <a:cxn ang="0">
                  <a:pos x="7" y="1904"/>
                </a:cxn>
                <a:cxn ang="0">
                  <a:pos x="12" y="1912"/>
                </a:cxn>
                <a:cxn ang="0">
                  <a:pos x="12" y="1912"/>
                </a:cxn>
                <a:cxn ang="0">
                  <a:pos x="18" y="1920"/>
                </a:cxn>
                <a:cxn ang="0">
                  <a:pos x="25" y="1929"/>
                </a:cxn>
                <a:cxn ang="0">
                  <a:pos x="35" y="1935"/>
                </a:cxn>
                <a:cxn ang="0">
                  <a:pos x="48" y="1941"/>
                </a:cxn>
                <a:cxn ang="0">
                  <a:pos x="62" y="1945"/>
                </a:cxn>
                <a:cxn ang="0">
                  <a:pos x="79" y="1948"/>
                </a:cxn>
                <a:cxn ang="0">
                  <a:pos x="99" y="1948"/>
                </a:cxn>
                <a:cxn ang="0">
                  <a:pos x="122" y="1943"/>
                </a:cxn>
                <a:cxn ang="0">
                  <a:pos x="145" y="1933"/>
                </a:cxn>
                <a:cxn ang="0">
                  <a:pos x="172" y="1918"/>
                </a:cxn>
                <a:cxn ang="0">
                  <a:pos x="172" y="1918"/>
                </a:cxn>
                <a:cxn ang="0">
                  <a:pos x="276" y="1853"/>
                </a:cxn>
                <a:cxn ang="0">
                  <a:pos x="509" y="1703"/>
                </a:cxn>
                <a:cxn ang="0">
                  <a:pos x="838" y="1491"/>
                </a:cxn>
                <a:cxn ang="0">
                  <a:pos x="1231" y="1241"/>
                </a:cxn>
                <a:cxn ang="0">
                  <a:pos x="1654" y="967"/>
                </a:cxn>
                <a:cxn ang="0">
                  <a:pos x="2073" y="698"/>
                </a:cxn>
                <a:cxn ang="0">
                  <a:pos x="2457" y="451"/>
                </a:cxn>
                <a:cxn ang="0">
                  <a:pos x="2771" y="250"/>
                </a:cxn>
                <a:cxn ang="0">
                  <a:pos x="2986" y="113"/>
                </a:cxn>
                <a:cxn ang="0">
                  <a:pos x="3064" y="60"/>
                </a:cxn>
                <a:cxn ang="0">
                  <a:pos x="2785" y="0"/>
                </a:cxn>
                <a:cxn ang="0">
                  <a:pos x="2785" y="0"/>
                </a:cxn>
              </a:cxnLst>
              <a:rect l="0" t="0" r="r" b="b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  <a:lnTo>
                    <a:pt x="2785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1646" y="2808"/>
              <a:ext cx="212" cy="22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6"/>
                </a:cxn>
                <a:cxn ang="0">
                  <a:pos x="4" y="91"/>
                </a:cxn>
                <a:cxn ang="0">
                  <a:pos x="11" y="101"/>
                </a:cxn>
                <a:cxn ang="0">
                  <a:pos x="14" y="112"/>
                </a:cxn>
                <a:cxn ang="0">
                  <a:pos x="20" y="126"/>
                </a:cxn>
                <a:cxn ang="0">
                  <a:pos x="27" y="143"/>
                </a:cxn>
                <a:cxn ang="0">
                  <a:pos x="29" y="160"/>
                </a:cxn>
                <a:cxn ang="0">
                  <a:pos x="32" y="179"/>
                </a:cxn>
                <a:cxn ang="0">
                  <a:pos x="29" y="200"/>
                </a:cxn>
                <a:cxn ang="0">
                  <a:pos x="25" y="219"/>
                </a:cxn>
                <a:cxn ang="0">
                  <a:pos x="212" y="135"/>
                </a:cxn>
                <a:cxn ang="0">
                  <a:pos x="168" y="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213" h="220">
                  <a:moveTo>
                    <a:pt x="0" y="84"/>
                  </a:moveTo>
                  <a:lnTo>
                    <a:pt x="0" y="86"/>
                  </a:lnTo>
                  <a:lnTo>
                    <a:pt x="4" y="91"/>
                  </a:lnTo>
                  <a:lnTo>
                    <a:pt x="11" y="101"/>
                  </a:lnTo>
                  <a:lnTo>
                    <a:pt x="14" y="112"/>
                  </a:lnTo>
                  <a:lnTo>
                    <a:pt x="20" y="126"/>
                  </a:lnTo>
                  <a:lnTo>
                    <a:pt x="27" y="143"/>
                  </a:lnTo>
                  <a:lnTo>
                    <a:pt x="29" y="160"/>
                  </a:lnTo>
                  <a:lnTo>
                    <a:pt x="32" y="179"/>
                  </a:lnTo>
                  <a:lnTo>
                    <a:pt x="29" y="200"/>
                  </a:lnTo>
                  <a:lnTo>
                    <a:pt x="25" y="219"/>
                  </a:lnTo>
                  <a:lnTo>
                    <a:pt x="212" y="135"/>
                  </a:lnTo>
                  <a:lnTo>
                    <a:pt x="168" y="0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733" y="979"/>
              <a:ext cx="279" cy="375"/>
            </a:xfrm>
            <a:custGeom>
              <a:avLst/>
              <a:gdLst/>
              <a:ahLst/>
              <a:cxnLst>
                <a:cxn ang="0">
                  <a:pos x="152" y="371"/>
                </a:cxn>
                <a:cxn ang="0">
                  <a:pos x="145" y="363"/>
                </a:cxn>
                <a:cxn ang="0">
                  <a:pos x="138" y="352"/>
                </a:cxn>
                <a:cxn ang="0">
                  <a:pos x="129" y="341"/>
                </a:cxn>
                <a:cxn ang="0">
                  <a:pos x="122" y="331"/>
                </a:cxn>
                <a:cxn ang="0">
                  <a:pos x="111" y="322"/>
                </a:cxn>
                <a:cxn ang="0">
                  <a:pos x="103" y="312"/>
                </a:cxn>
                <a:cxn ang="0">
                  <a:pos x="92" y="303"/>
                </a:cxn>
                <a:cxn ang="0">
                  <a:pos x="79" y="295"/>
                </a:cxn>
                <a:cxn ang="0">
                  <a:pos x="67" y="289"/>
                </a:cxn>
                <a:cxn ang="0">
                  <a:pos x="53" y="282"/>
                </a:cxn>
                <a:cxn ang="0">
                  <a:pos x="53" y="282"/>
                </a:cxn>
                <a:cxn ang="0">
                  <a:pos x="53" y="276"/>
                </a:cxn>
                <a:cxn ang="0">
                  <a:pos x="53" y="262"/>
                </a:cxn>
                <a:cxn ang="0">
                  <a:pos x="52" y="238"/>
                </a:cxn>
                <a:cxn ang="0">
                  <a:pos x="50" y="206"/>
                </a:cxn>
                <a:cxn ang="0">
                  <a:pos x="46" y="172"/>
                </a:cxn>
                <a:cxn ang="0">
                  <a:pos x="41" y="135"/>
                </a:cxn>
                <a:cxn ang="0">
                  <a:pos x="35" y="99"/>
                </a:cxn>
                <a:cxn ang="0">
                  <a:pos x="25" y="61"/>
                </a:cxn>
                <a:cxn ang="0">
                  <a:pos x="14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5"/>
                </a:cxn>
                <a:cxn ang="0">
                  <a:pos x="46" y="48"/>
                </a:cxn>
                <a:cxn ang="0">
                  <a:pos x="75" y="71"/>
                </a:cxn>
                <a:cxn ang="0">
                  <a:pos x="106" y="93"/>
                </a:cxn>
                <a:cxn ang="0">
                  <a:pos x="138" y="114"/>
                </a:cxn>
                <a:cxn ang="0">
                  <a:pos x="168" y="131"/>
                </a:cxn>
                <a:cxn ang="0">
                  <a:pos x="195" y="145"/>
                </a:cxn>
                <a:cxn ang="0">
                  <a:pos x="216" y="156"/>
                </a:cxn>
                <a:cxn ang="0">
                  <a:pos x="228" y="165"/>
                </a:cxn>
                <a:cxn ang="0">
                  <a:pos x="235" y="167"/>
                </a:cxn>
                <a:cxn ang="0">
                  <a:pos x="235" y="167"/>
                </a:cxn>
                <a:cxn ang="0">
                  <a:pos x="235" y="181"/>
                </a:cxn>
                <a:cxn ang="0">
                  <a:pos x="237" y="193"/>
                </a:cxn>
                <a:cxn ang="0">
                  <a:pos x="239" y="209"/>
                </a:cxn>
                <a:cxn ang="0">
                  <a:pos x="241" y="221"/>
                </a:cxn>
                <a:cxn ang="0">
                  <a:pos x="246" y="234"/>
                </a:cxn>
                <a:cxn ang="0">
                  <a:pos x="252" y="246"/>
                </a:cxn>
                <a:cxn ang="0">
                  <a:pos x="258" y="259"/>
                </a:cxn>
                <a:cxn ang="0">
                  <a:pos x="265" y="269"/>
                </a:cxn>
                <a:cxn ang="0">
                  <a:pos x="269" y="280"/>
                </a:cxn>
                <a:cxn ang="0">
                  <a:pos x="276" y="292"/>
                </a:cxn>
                <a:cxn ang="0">
                  <a:pos x="152" y="371"/>
                </a:cxn>
                <a:cxn ang="0">
                  <a:pos x="152" y="371"/>
                </a:cxn>
              </a:cxnLst>
              <a:rect l="0" t="0" r="r" b="b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  <a:lnTo>
                    <a:pt x="152" y="3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733" y="979"/>
              <a:ext cx="279" cy="375"/>
            </a:xfrm>
            <a:custGeom>
              <a:avLst/>
              <a:gdLst/>
              <a:ahLst/>
              <a:cxnLst>
                <a:cxn ang="0">
                  <a:pos x="152" y="371"/>
                </a:cxn>
                <a:cxn ang="0">
                  <a:pos x="145" y="363"/>
                </a:cxn>
                <a:cxn ang="0">
                  <a:pos x="138" y="352"/>
                </a:cxn>
                <a:cxn ang="0">
                  <a:pos x="129" y="341"/>
                </a:cxn>
                <a:cxn ang="0">
                  <a:pos x="122" y="331"/>
                </a:cxn>
                <a:cxn ang="0">
                  <a:pos x="111" y="322"/>
                </a:cxn>
                <a:cxn ang="0">
                  <a:pos x="103" y="312"/>
                </a:cxn>
                <a:cxn ang="0">
                  <a:pos x="92" y="303"/>
                </a:cxn>
                <a:cxn ang="0">
                  <a:pos x="79" y="295"/>
                </a:cxn>
                <a:cxn ang="0">
                  <a:pos x="67" y="289"/>
                </a:cxn>
                <a:cxn ang="0">
                  <a:pos x="53" y="282"/>
                </a:cxn>
                <a:cxn ang="0">
                  <a:pos x="53" y="282"/>
                </a:cxn>
                <a:cxn ang="0">
                  <a:pos x="53" y="276"/>
                </a:cxn>
                <a:cxn ang="0">
                  <a:pos x="53" y="262"/>
                </a:cxn>
                <a:cxn ang="0">
                  <a:pos x="52" y="238"/>
                </a:cxn>
                <a:cxn ang="0">
                  <a:pos x="50" y="206"/>
                </a:cxn>
                <a:cxn ang="0">
                  <a:pos x="46" y="172"/>
                </a:cxn>
                <a:cxn ang="0">
                  <a:pos x="41" y="135"/>
                </a:cxn>
                <a:cxn ang="0">
                  <a:pos x="35" y="99"/>
                </a:cxn>
                <a:cxn ang="0">
                  <a:pos x="25" y="61"/>
                </a:cxn>
                <a:cxn ang="0">
                  <a:pos x="14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5"/>
                </a:cxn>
                <a:cxn ang="0">
                  <a:pos x="46" y="48"/>
                </a:cxn>
                <a:cxn ang="0">
                  <a:pos x="75" y="71"/>
                </a:cxn>
                <a:cxn ang="0">
                  <a:pos x="106" y="93"/>
                </a:cxn>
                <a:cxn ang="0">
                  <a:pos x="138" y="114"/>
                </a:cxn>
                <a:cxn ang="0">
                  <a:pos x="168" y="131"/>
                </a:cxn>
                <a:cxn ang="0">
                  <a:pos x="195" y="145"/>
                </a:cxn>
                <a:cxn ang="0">
                  <a:pos x="216" y="156"/>
                </a:cxn>
                <a:cxn ang="0">
                  <a:pos x="228" y="165"/>
                </a:cxn>
                <a:cxn ang="0">
                  <a:pos x="235" y="167"/>
                </a:cxn>
                <a:cxn ang="0">
                  <a:pos x="235" y="167"/>
                </a:cxn>
                <a:cxn ang="0">
                  <a:pos x="235" y="181"/>
                </a:cxn>
                <a:cxn ang="0">
                  <a:pos x="237" y="193"/>
                </a:cxn>
                <a:cxn ang="0">
                  <a:pos x="239" y="209"/>
                </a:cxn>
                <a:cxn ang="0">
                  <a:pos x="241" y="221"/>
                </a:cxn>
                <a:cxn ang="0">
                  <a:pos x="246" y="234"/>
                </a:cxn>
                <a:cxn ang="0">
                  <a:pos x="252" y="246"/>
                </a:cxn>
                <a:cxn ang="0">
                  <a:pos x="258" y="259"/>
                </a:cxn>
                <a:cxn ang="0">
                  <a:pos x="265" y="269"/>
                </a:cxn>
                <a:cxn ang="0">
                  <a:pos x="269" y="280"/>
                </a:cxn>
                <a:cxn ang="0">
                  <a:pos x="276" y="292"/>
                </a:cxn>
                <a:cxn ang="0">
                  <a:pos x="152" y="371"/>
                </a:cxn>
                <a:cxn ang="0">
                  <a:pos x="152" y="371"/>
                </a:cxn>
              </a:cxnLst>
              <a:rect l="0" t="0" r="r" b="b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  <a:lnTo>
                    <a:pt x="152" y="3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3819" y="1161"/>
              <a:ext cx="177" cy="115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857" y="1440"/>
              <a:ext cx="788" cy="566"/>
            </a:xfrm>
            <a:custGeom>
              <a:avLst/>
              <a:gdLst/>
              <a:ahLst/>
              <a:cxnLst>
                <a:cxn ang="0">
                  <a:pos x="164" y="90"/>
                </a:cxn>
                <a:cxn ang="0">
                  <a:pos x="181" y="124"/>
                </a:cxn>
                <a:cxn ang="0">
                  <a:pos x="198" y="162"/>
                </a:cxn>
                <a:cxn ang="0">
                  <a:pos x="210" y="204"/>
                </a:cxn>
                <a:cxn ang="0">
                  <a:pos x="216" y="244"/>
                </a:cxn>
                <a:cxn ang="0">
                  <a:pos x="216" y="262"/>
                </a:cxn>
                <a:cxn ang="0">
                  <a:pos x="204" y="322"/>
                </a:cxn>
                <a:cxn ang="0">
                  <a:pos x="177" y="386"/>
                </a:cxn>
                <a:cxn ang="0">
                  <a:pos x="134" y="455"/>
                </a:cxn>
                <a:cxn ang="0">
                  <a:pos x="75" y="515"/>
                </a:cxn>
                <a:cxn ang="0">
                  <a:pos x="0" y="561"/>
                </a:cxn>
                <a:cxn ang="0">
                  <a:pos x="8" y="561"/>
                </a:cxn>
                <a:cxn ang="0">
                  <a:pos x="75" y="564"/>
                </a:cxn>
                <a:cxn ang="0">
                  <a:pos x="183" y="559"/>
                </a:cxn>
                <a:cxn ang="0">
                  <a:pos x="313" y="540"/>
                </a:cxn>
                <a:cxn ang="0">
                  <a:pos x="442" y="501"/>
                </a:cxn>
                <a:cxn ang="0">
                  <a:pos x="497" y="471"/>
                </a:cxn>
                <a:cxn ang="0">
                  <a:pos x="594" y="384"/>
                </a:cxn>
                <a:cxn ang="0">
                  <a:pos x="674" y="275"/>
                </a:cxn>
                <a:cxn ang="0">
                  <a:pos x="734" y="168"/>
                </a:cxn>
                <a:cxn ang="0">
                  <a:pos x="773" y="89"/>
                </a:cxn>
                <a:cxn ang="0">
                  <a:pos x="787" y="54"/>
                </a:cxn>
                <a:cxn ang="0">
                  <a:pos x="750" y="82"/>
                </a:cxn>
                <a:cxn ang="0">
                  <a:pos x="672" y="122"/>
                </a:cxn>
                <a:cxn ang="0">
                  <a:pos x="592" y="140"/>
                </a:cxn>
                <a:cxn ang="0">
                  <a:pos x="516" y="142"/>
                </a:cxn>
                <a:cxn ang="0">
                  <a:pos x="451" y="137"/>
                </a:cxn>
                <a:cxn ang="0">
                  <a:pos x="423" y="128"/>
                </a:cxn>
                <a:cxn ang="0">
                  <a:pos x="387" y="112"/>
                </a:cxn>
                <a:cxn ang="0">
                  <a:pos x="354" y="86"/>
                </a:cxn>
                <a:cxn ang="0">
                  <a:pos x="324" y="54"/>
                </a:cxn>
                <a:cxn ang="0">
                  <a:pos x="297" y="25"/>
                </a:cxn>
                <a:cxn ang="0">
                  <a:pos x="278" y="0"/>
                </a:cxn>
              </a:cxnLst>
              <a:rect l="0" t="0" r="r" b="b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  <a:lnTo>
                    <a:pt x="156" y="7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857" y="1440"/>
              <a:ext cx="788" cy="566"/>
            </a:xfrm>
            <a:custGeom>
              <a:avLst/>
              <a:gdLst/>
              <a:ahLst/>
              <a:cxnLst>
                <a:cxn ang="0">
                  <a:pos x="164" y="90"/>
                </a:cxn>
                <a:cxn ang="0">
                  <a:pos x="181" y="124"/>
                </a:cxn>
                <a:cxn ang="0">
                  <a:pos x="198" y="162"/>
                </a:cxn>
                <a:cxn ang="0">
                  <a:pos x="210" y="204"/>
                </a:cxn>
                <a:cxn ang="0">
                  <a:pos x="216" y="244"/>
                </a:cxn>
                <a:cxn ang="0">
                  <a:pos x="216" y="262"/>
                </a:cxn>
                <a:cxn ang="0">
                  <a:pos x="204" y="322"/>
                </a:cxn>
                <a:cxn ang="0">
                  <a:pos x="177" y="386"/>
                </a:cxn>
                <a:cxn ang="0">
                  <a:pos x="134" y="455"/>
                </a:cxn>
                <a:cxn ang="0">
                  <a:pos x="75" y="515"/>
                </a:cxn>
                <a:cxn ang="0">
                  <a:pos x="0" y="561"/>
                </a:cxn>
                <a:cxn ang="0">
                  <a:pos x="8" y="561"/>
                </a:cxn>
                <a:cxn ang="0">
                  <a:pos x="75" y="564"/>
                </a:cxn>
                <a:cxn ang="0">
                  <a:pos x="183" y="559"/>
                </a:cxn>
                <a:cxn ang="0">
                  <a:pos x="313" y="540"/>
                </a:cxn>
                <a:cxn ang="0">
                  <a:pos x="442" y="501"/>
                </a:cxn>
                <a:cxn ang="0">
                  <a:pos x="497" y="471"/>
                </a:cxn>
                <a:cxn ang="0">
                  <a:pos x="594" y="384"/>
                </a:cxn>
                <a:cxn ang="0">
                  <a:pos x="674" y="275"/>
                </a:cxn>
                <a:cxn ang="0">
                  <a:pos x="734" y="168"/>
                </a:cxn>
                <a:cxn ang="0">
                  <a:pos x="773" y="89"/>
                </a:cxn>
                <a:cxn ang="0">
                  <a:pos x="787" y="54"/>
                </a:cxn>
                <a:cxn ang="0">
                  <a:pos x="750" y="82"/>
                </a:cxn>
                <a:cxn ang="0">
                  <a:pos x="672" y="122"/>
                </a:cxn>
                <a:cxn ang="0">
                  <a:pos x="592" y="140"/>
                </a:cxn>
                <a:cxn ang="0">
                  <a:pos x="516" y="142"/>
                </a:cxn>
                <a:cxn ang="0">
                  <a:pos x="451" y="137"/>
                </a:cxn>
                <a:cxn ang="0">
                  <a:pos x="423" y="128"/>
                </a:cxn>
                <a:cxn ang="0">
                  <a:pos x="387" y="112"/>
                </a:cxn>
                <a:cxn ang="0">
                  <a:pos x="354" y="86"/>
                </a:cxn>
                <a:cxn ang="0">
                  <a:pos x="324" y="54"/>
                </a:cxn>
                <a:cxn ang="0">
                  <a:pos x="297" y="25"/>
                </a:cxn>
                <a:cxn ang="0">
                  <a:pos x="278" y="0"/>
                </a:cxn>
              </a:cxnLst>
              <a:rect l="0" t="0" r="r" b="b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949" y="1547"/>
              <a:ext cx="610" cy="393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34" y="389"/>
                </a:cxn>
                <a:cxn ang="0">
                  <a:pos x="69" y="387"/>
                </a:cxn>
                <a:cxn ang="0">
                  <a:pos x="109" y="383"/>
                </a:cxn>
                <a:cxn ang="0">
                  <a:pos x="149" y="376"/>
                </a:cxn>
                <a:cxn ang="0">
                  <a:pos x="187" y="371"/>
                </a:cxn>
                <a:cxn ang="0">
                  <a:pos x="229" y="360"/>
                </a:cxn>
                <a:cxn ang="0">
                  <a:pos x="269" y="350"/>
                </a:cxn>
                <a:cxn ang="0">
                  <a:pos x="305" y="334"/>
                </a:cxn>
                <a:cxn ang="0">
                  <a:pos x="341" y="318"/>
                </a:cxn>
                <a:cxn ang="0">
                  <a:pos x="374" y="299"/>
                </a:cxn>
                <a:cxn ang="0">
                  <a:pos x="374" y="299"/>
                </a:cxn>
                <a:cxn ang="0">
                  <a:pos x="406" y="277"/>
                </a:cxn>
                <a:cxn ang="0">
                  <a:pos x="436" y="252"/>
                </a:cxn>
                <a:cxn ang="0">
                  <a:pos x="461" y="225"/>
                </a:cxn>
                <a:cxn ang="0">
                  <a:pos x="489" y="193"/>
                </a:cxn>
                <a:cxn ang="0">
                  <a:pos x="514" y="161"/>
                </a:cxn>
                <a:cxn ang="0">
                  <a:pos x="535" y="128"/>
                </a:cxn>
                <a:cxn ang="0">
                  <a:pos x="556" y="96"/>
                </a:cxn>
                <a:cxn ang="0">
                  <a:pos x="576" y="62"/>
                </a:cxn>
                <a:cxn ang="0">
                  <a:pos x="593" y="31"/>
                </a:cxn>
                <a:cxn ang="0">
                  <a:pos x="611" y="0"/>
                </a:cxn>
              </a:cxnLst>
              <a:rect l="0" t="0" r="r" b="b"/>
              <a:pathLst>
                <a:path w="612" h="393">
                  <a:moveTo>
                    <a:pt x="0" y="392"/>
                  </a:moveTo>
                  <a:lnTo>
                    <a:pt x="34" y="389"/>
                  </a:lnTo>
                  <a:lnTo>
                    <a:pt x="69" y="387"/>
                  </a:lnTo>
                  <a:lnTo>
                    <a:pt x="109" y="383"/>
                  </a:lnTo>
                  <a:lnTo>
                    <a:pt x="149" y="376"/>
                  </a:lnTo>
                  <a:lnTo>
                    <a:pt x="187" y="371"/>
                  </a:lnTo>
                  <a:lnTo>
                    <a:pt x="229" y="360"/>
                  </a:lnTo>
                  <a:lnTo>
                    <a:pt x="269" y="350"/>
                  </a:lnTo>
                  <a:lnTo>
                    <a:pt x="305" y="334"/>
                  </a:lnTo>
                  <a:lnTo>
                    <a:pt x="341" y="318"/>
                  </a:lnTo>
                  <a:lnTo>
                    <a:pt x="374" y="299"/>
                  </a:lnTo>
                  <a:lnTo>
                    <a:pt x="374" y="299"/>
                  </a:lnTo>
                  <a:lnTo>
                    <a:pt x="406" y="277"/>
                  </a:lnTo>
                  <a:lnTo>
                    <a:pt x="436" y="252"/>
                  </a:lnTo>
                  <a:lnTo>
                    <a:pt x="461" y="225"/>
                  </a:lnTo>
                  <a:lnTo>
                    <a:pt x="489" y="193"/>
                  </a:lnTo>
                  <a:lnTo>
                    <a:pt x="514" y="161"/>
                  </a:lnTo>
                  <a:lnTo>
                    <a:pt x="535" y="128"/>
                  </a:lnTo>
                  <a:lnTo>
                    <a:pt x="556" y="96"/>
                  </a:lnTo>
                  <a:lnTo>
                    <a:pt x="576" y="62"/>
                  </a:lnTo>
                  <a:lnTo>
                    <a:pt x="593" y="31"/>
                  </a:lnTo>
                  <a:lnTo>
                    <a:pt x="611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069" y="1002"/>
              <a:ext cx="582" cy="418"/>
            </a:xfrm>
            <a:custGeom>
              <a:avLst/>
              <a:gdLst/>
              <a:ahLst/>
              <a:cxnLst>
                <a:cxn ang="0">
                  <a:pos x="2" y="269"/>
                </a:cxn>
                <a:cxn ang="0">
                  <a:pos x="19" y="257"/>
                </a:cxn>
                <a:cxn ang="0">
                  <a:pos x="48" y="237"/>
                </a:cxn>
                <a:cxn ang="0">
                  <a:pos x="84" y="214"/>
                </a:cxn>
                <a:cxn ang="0">
                  <a:pos x="122" y="189"/>
                </a:cxn>
                <a:cxn ang="0">
                  <a:pos x="139" y="179"/>
                </a:cxn>
                <a:cxn ang="0">
                  <a:pos x="160" y="160"/>
                </a:cxn>
                <a:cxn ang="0">
                  <a:pos x="181" y="137"/>
                </a:cxn>
                <a:cxn ang="0">
                  <a:pos x="198" y="105"/>
                </a:cxn>
                <a:cxn ang="0">
                  <a:pos x="211" y="75"/>
                </a:cxn>
                <a:cxn ang="0">
                  <a:pos x="215" y="43"/>
                </a:cxn>
                <a:cxn ang="0">
                  <a:pos x="217" y="46"/>
                </a:cxn>
                <a:cxn ang="0">
                  <a:pos x="227" y="46"/>
                </a:cxn>
                <a:cxn ang="0">
                  <a:pos x="247" y="50"/>
                </a:cxn>
                <a:cxn ang="0">
                  <a:pos x="272" y="57"/>
                </a:cxn>
                <a:cxn ang="0">
                  <a:pos x="303" y="61"/>
                </a:cxn>
                <a:cxn ang="0">
                  <a:pos x="321" y="63"/>
                </a:cxn>
                <a:cxn ang="0">
                  <a:pos x="356" y="63"/>
                </a:cxn>
                <a:cxn ang="0">
                  <a:pos x="404" y="59"/>
                </a:cxn>
                <a:cxn ang="0">
                  <a:pos x="459" y="46"/>
                </a:cxn>
                <a:cxn ang="0">
                  <a:pos x="521" y="27"/>
                </a:cxn>
                <a:cxn ang="0">
                  <a:pos x="582" y="0"/>
                </a:cxn>
                <a:cxn ang="0">
                  <a:pos x="554" y="20"/>
                </a:cxn>
                <a:cxn ang="0">
                  <a:pos x="508" y="67"/>
                </a:cxn>
                <a:cxn ang="0">
                  <a:pos x="470" y="113"/>
                </a:cxn>
                <a:cxn ang="0">
                  <a:pos x="441" y="158"/>
                </a:cxn>
                <a:cxn ang="0">
                  <a:pos x="422" y="195"/>
                </a:cxn>
                <a:cxn ang="0">
                  <a:pos x="415" y="210"/>
                </a:cxn>
                <a:cxn ang="0">
                  <a:pos x="407" y="244"/>
                </a:cxn>
                <a:cxn ang="0">
                  <a:pos x="398" y="271"/>
                </a:cxn>
                <a:cxn ang="0">
                  <a:pos x="394" y="294"/>
                </a:cxn>
                <a:cxn ang="0">
                  <a:pos x="392" y="307"/>
                </a:cxn>
                <a:cxn ang="0">
                  <a:pos x="390" y="313"/>
                </a:cxn>
                <a:cxn ang="0">
                  <a:pos x="375" y="309"/>
                </a:cxn>
                <a:cxn ang="0">
                  <a:pos x="344" y="305"/>
                </a:cxn>
                <a:cxn ang="0">
                  <a:pos x="310" y="305"/>
                </a:cxn>
                <a:cxn ang="0">
                  <a:pos x="278" y="311"/>
                </a:cxn>
                <a:cxn ang="0">
                  <a:pos x="248" y="322"/>
                </a:cxn>
                <a:cxn ang="0">
                  <a:pos x="236" y="328"/>
                </a:cxn>
                <a:cxn ang="0">
                  <a:pos x="200" y="351"/>
                </a:cxn>
                <a:cxn ang="0">
                  <a:pos x="162" y="377"/>
                </a:cxn>
                <a:cxn ang="0">
                  <a:pos x="128" y="398"/>
                </a:cxn>
                <a:cxn ang="0">
                  <a:pos x="105" y="412"/>
                </a:cxn>
                <a:cxn ang="0">
                  <a:pos x="95" y="419"/>
                </a:cxn>
                <a:cxn ang="0">
                  <a:pos x="0" y="271"/>
                </a:cxn>
              </a:cxnLst>
              <a:rect l="0" t="0" r="r" b="b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069" y="1002"/>
              <a:ext cx="582" cy="418"/>
            </a:xfrm>
            <a:custGeom>
              <a:avLst/>
              <a:gdLst/>
              <a:ahLst/>
              <a:cxnLst>
                <a:cxn ang="0">
                  <a:pos x="2" y="269"/>
                </a:cxn>
                <a:cxn ang="0">
                  <a:pos x="19" y="257"/>
                </a:cxn>
                <a:cxn ang="0">
                  <a:pos x="48" y="237"/>
                </a:cxn>
                <a:cxn ang="0">
                  <a:pos x="84" y="214"/>
                </a:cxn>
                <a:cxn ang="0">
                  <a:pos x="122" y="189"/>
                </a:cxn>
                <a:cxn ang="0">
                  <a:pos x="139" y="179"/>
                </a:cxn>
                <a:cxn ang="0">
                  <a:pos x="160" y="160"/>
                </a:cxn>
                <a:cxn ang="0">
                  <a:pos x="181" y="137"/>
                </a:cxn>
                <a:cxn ang="0">
                  <a:pos x="198" y="105"/>
                </a:cxn>
                <a:cxn ang="0">
                  <a:pos x="211" y="75"/>
                </a:cxn>
                <a:cxn ang="0">
                  <a:pos x="215" y="43"/>
                </a:cxn>
                <a:cxn ang="0">
                  <a:pos x="217" y="46"/>
                </a:cxn>
                <a:cxn ang="0">
                  <a:pos x="227" y="46"/>
                </a:cxn>
                <a:cxn ang="0">
                  <a:pos x="247" y="50"/>
                </a:cxn>
                <a:cxn ang="0">
                  <a:pos x="272" y="57"/>
                </a:cxn>
                <a:cxn ang="0">
                  <a:pos x="303" y="61"/>
                </a:cxn>
                <a:cxn ang="0">
                  <a:pos x="321" y="63"/>
                </a:cxn>
                <a:cxn ang="0">
                  <a:pos x="356" y="63"/>
                </a:cxn>
                <a:cxn ang="0">
                  <a:pos x="404" y="59"/>
                </a:cxn>
                <a:cxn ang="0">
                  <a:pos x="459" y="46"/>
                </a:cxn>
                <a:cxn ang="0">
                  <a:pos x="521" y="27"/>
                </a:cxn>
                <a:cxn ang="0">
                  <a:pos x="582" y="0"/>
                </a:cxn>
                <a:cxn ang="0">
                  <a:pos x="554" y="20"/>
                </a:cxn>
                <a:cxn ang="0">
                  <a:pos x="508" y="67"/>
                </a:cxn>
                <a:cxn ang="0">
                  <a:pos x="470" y="113"/>
                </a:cxn>
                <a:cxn ang="0">
                  <a:pos x="441" y="158"/>
                </a:cxn>
                <a:cxn ang="0">
                  <a:pos x="422" y="195"/>
                </a:cxn>
                <a:cxn ang="0">
                  <a:pos x="415" y="210"/>
                </a:cxn>
                <a:cxn ang="0">
                  <a:pos x="407" y="244"/>
                </a:cxn>
                <a:cxn ang="0">
                  <a:pos x="398" y="271"/>
                </a:cxn>
                <a:cxn ang="0">
                  <a:pos x="394" y="294"/>
                </a:cxn>
                <a:cxn ang="0">
                  <a:pos x="392" y="307"/>
                </a:cxn>
                <a:cxn ang="0">
                  <a:pos x="390" y="313"/>
                </a:cxn>
                <a:cxn ang="0">
                  <a:pos x="375" y="309"/>
                </a:cxn>
                <a:cxn ang="0">
                  <a:pos x="344" y="305"/>
                </a:cxn>
                <a:cxn ang="0">
                  <a:pos x="310" y="305"/>
                </a:cxn>
                <a:cxn ang="0">
                  <a:pos x="278" y="311"/>
                </a:cxn>
                <a:cxn ang="0">
                  <a:pos x="248" y="322"/>
                </a:cxn>
                <a:cxn ang="0">
                  <a:pos x="236" y="328"/>
                </a:cxn>
                <a:cxn ang="0">
                  <a:pos x="200" y="351"/>
                </a:cxn>
                <a:cxn ang="0">
                  <a:pos x="162" y="377"/>
                </a:cxn>
                <a:cxn ang="0">
                  <a:pos x="128" y="398"/>
                </a:cxn>
                <a:cxn ang="0">
                  <a:pos x="105" y="412"/>
                </a:cxn>
                <a:cxn ang="0">
                  <a:pos x="95" y="419"/>
                </a:cxn>
                <a:cxn ang="0">
                  <a:pos x="0" y="271"/>
                </a:cxn>
              </a:cxnLst>
              <a:rect l="0" t="0" r="r" b="b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4285" y="1045"/>
              <a:ext cx="164" cy="255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843" y="1232"/>
              <a:ext cx="365" cy="341"/>
            </a:xfrm>
            <a:custGeom>
              <a:avLst/>
              <a:gdLst/>
              <a:ahLst/>
              <a:cxnLst>
                <a:cxn ang="0">
                  <a:pos x="61" y="247"/>
                </a:cxn>
                <a:cxn ang="0">
                  <a:pos x="0" y="161"/>
                </a:cxn>
                <a:cxn ang="0">
                  <a:pos x="249" y="0"/>
                </a:cxn>
                <a:cxn ang="0">
                  <a:pos x="308" y="88"/>
                </a:cxn>
                <a:cxn ang="0">
                  <a:pos x="366" y="178"/>
                </a:cxn>
                <a:cxn ang="0">
                  <a:pos x="114" y="339"/>
                </a:cxn>
                <a:cxn ang="0">
                  <a:pos x="61" y="247"/>
                </a:cxn>
                <a:cxn ang="0">
                  <a:pos x="61" y="247"/>
                </a:cxn>
              </a:cxnLst>
              <a:rect l="0" t="0" r="r" b="b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  <a:lnTo>
                    <a:pt x="61" y="24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3843" y="1232"/>
              <a:ext cx="365" cy="341"/>
            </a:xfrm>
            <a:custGeom>
              <a:avLst/>
              <a:gdLst/>
              <a:ahLst/>
              <a:cxnLst>
                <a:cxn ang="0">
                  <a:pos x="61" y="247"/>
                </a:cxn>
                <a:cxn ang="0">
                  <a:pos x="0" y="161"/>
                </a:cxn>
                <a:cxn ang="0">
                  <a:pos x="249" y="0"/>
                </a:cxn>
                <a:cxn ang="0">
                  <a:pos x="308" y="88"/>
                </a:cxn>
                <a:cxn ang="0">
                  <a:pos x="366" y="178"/>
                </a:cxn>
                <a:cxn ang="0">
                  <a:pos x="114" y="339"/>
                </a:cxn>
                <a:cxn ang="0">
                  <a:pos x="61" y="247"/>
                </a:cxn>
                <a:cxn ang="0">
                  <a:pos x="61" y="247"/>
                </a:cxn>
              </a:cxnLst>
              <a:rect l="0" t="0" r="r" b="b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  <a:lnTo>
                    <a:pt x="61" y="24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512" y="1291"/>
              <a:ext cx="2447" cy="1892"/>
            </a:xfrm>
            <a:custGeom>
              <a:avLst/>
              <a:gdLst/>
              <a:ahLst/>
              <a:cxnLst>
                <a:cxn ang="0">
                  <a:pos x="2418" y="488"/>
                </a:cxn>
                <a:cxn ang="0">
                  <a:pos x="2403" y="484"/>
                </a:cxn>
                <a:cxn ang="0">
                  <a:pos x="2401" y="448"/>
                </a:cxn>
                <a:cxn ang="0">
                  <a:pos x="2376" y="433"/>
                </a:cxn>
                <a:cxn ang="0">
                  <a:pos x="2361" y="430"/>
                </a:cxn>
                <a:cxn ang="0">
                  <a:pos x="2361" y="387"/>
                </a:cxn>
                <a:cxn ang="0">
                  <a:pos x="2333" y="368"/>
                </a:cxn>
                <a:cxn ang="0">
                  <a:pos x="2314" y="358"/>
                </a:cxn>
                <a:cxn ang="0">
                  <a:pos x="2310" y="308"/>
                </a:cxn>
                <a:cxn ang="0">
                  <a:pos x="2277" y="284"/>
                </a:cxn>
                <a:cxn ang="0">
                  <a:pos x="2254" y="278"/>
                </a:cxn>
                <a:cxn ang="0">
                  <a:pos x="2259" y="250"/>
                </a:cxn>
                <a:cxn ang="0">
                  <a:pos x="2255" y="223"/>
                </a:cxn>
                <a:cxn ang="0">
                  <a:pos x="2232" y="198"/>
                </a:cxn>
                <a:cxn ang="0">
                  <a:pos x="2194" y="189"/>
                </a:cxn>
                <a:cxn ang="0">
                  <a:pos x="2203" y="147"/>
                </a:cxn>
                <a:cxn ang="0">
                  <a:pos x="2181" y="122"/>
                </a:cxn>
                <a:cxn ang="0">
                  <a:pos x="2150" y="119"/>
                </a:cxn>
                <a:cxn ang="0">
                  <a:pos x="2163" y="84"/>
                </a:cxn>
                <a:cxn ang="0">
                  <a:pos x="2146" y="61"/>
                </a:cxn>
                <a:cxn ang="0">
                  <a:pos x="2119" y="61"/>
                </a:cxn>
                <a:cxn ang="0">
                  <a:pos x="2131" y="25"/>
                </a:cxn>
                <a:cxn ang="0">
                  <a:pos x="2110" y="2"/>
                </a:cxn>
                <a:cxn ang="0">
                  <a:pos x="15" y="1338"/>
                </a:cxn>
                <a:cxn ang="0">
                  <a:pos x="0" y="1366"/>
                </a:cxn>
                <a:cxn ang="0">
                  <a:pos x="11" y="1393"/>
                </a:cxn>
                <a:cxn ang="0">
                  <a:pos x="47" y="1400"/>
                </a:cxn>
                <a:cxn ang="0">
                  <a:pos x="36" y="1425"/>
                </a:cxn>
                <a:cxn ang="0">
                  <a:pos x="48" y="1450"/>
                </a:cxn>
                <a:cxn ang="0">
                  <a:pos x="86" y="1455"/>
                </a:cxn>
                <a:cxn ang="0">
                  <a:pos x="75" y="1485"/>
                </a:cxn>
                <a:cxn ang="0">
                  <a:pos x="91" y="1513"/>
                </a:cxn>
                <a:cxn ang="0">
                  <a:pos x="133" y="1522"/>
                </a:cxn>
                <a:cxn ang="0">
                  <a:pos x="124" y="1562"/>
                </a:cxn>
                <a:cxn ang="0">
                  <a:pos x="144" y="1596"/>
                </a:cxn>
                <a:cxn ang="0">
                  <a:pos x="196" y="1612"/>
                </a:cxn>
                <a:cxn ang="0">
                  <a:pos x="183" y="1651"/>
                </a:cxn>
                <a:cxn ang="0">
                  <a:pos x="200" y="1686"/>
                </a:cxn>
                <a:cxn ang="0">
                  <a:pos x="248" y="1703"/>
                </a:cxn>
                <a:cxn ang="0">
                  <a:pos x="238" y="1734"/>
                </a:cxn>
                <a:cxn ang="0">
                  <a:pos x="253" y="1764"/>
                </a:cxn>
                <a:cxn ang="0">
                  <a:pos x="293" y="1773"/>
                </a:cxn>
                <a:cxn ang="0">
                  <a:pos x="278" y="1798"/>
                </a:cxn>
                <a:cxn ang="0">
                  <a:pos x="291" y="1826"/>
                </a:cxn>
                <a:cxn ang="0">
                  <a:pos x="324" y="1831"/>
                </a:cxn>
                <a:cxn ang="0">
                  <a:pos x="314" y="1856"/>
                </a:cxn>
                <a:cxn ang="0">
                  <a:pos x="326" y="1882"/>
                </a:cxn>
                <a:cxn ang="0">
                  <a:pos x="369" y="1884"/>
                </a:cxn>
                <a:cxn ang="0">
                  <a:pos x="2443" y="534"/>
                </a:cxn>
                <a:cxn ang="0">
                  <a:pos x="2441" y="503"/>
                </a:cxn>
              </a:cxnLst>
              <a:rect l="0" t="0" r="r" b="b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  <a:lnTo>
                    <a:pt x="2441" y="50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1512" y="1291"/>
              <a:ext cx="2447" cy="1892"/>
            </a:xfrm>
            <a:custGeom>
              <a:avLst/>
              <a:gdLst/>
              <a:ahLst/>
              <a:cxnLst>
                <a:cxn ang="0">
                  <a:pos x="2418" y="488"/>
                </a:cxn>
                <a:cxn ang="0">
                  <a:pos x="2403" y="484"/>
                </a:cxn>
                <a:cxn ang="0">
                  <a:pos x="2401" y="448"/>
                </a:cxn>
                <a:cxn ang="0">
                  <a:pos x="2376" y="433"/>
                </a:cxn>
                <a:cxn ang="0">
                  <a:pos x="2361" y="430"/>
                </a:cxn>
                <a:cxn ang="0">
                  <a:pos x="2361" y="387"/>
                </a:cxn>
                <a:cxn ang="0">
                  <a:pos x="2333" y="368"/>
                </a:cxn>
                <a:cxn ang="0">
                  <a:pos x="2314" y="358"/>
                </a:cxn>
                <a:cxn ang="0">
                  <a:pos x="2310" y="308"/>
                </a:cxn>
                <a:cxn ang="0">
                  <a:pos x="2277" y="284"/>
                </a:cxn>
                <a:cxn ang="0">
                  <a:pos x="2254" y="278"/>
                </a:cxn>
                <a:cxn ang="0">
                  <a:pos x="2259" y="250"/>
                </a:cxn>
                <a:cxn ang="0">
                  <a:pos x="2255" y="223"/>
                </a:cxn>
                <a:cxn ang="0">
                  <a:pos x="2232" y="198"/>
                </a:cxn>
                <a:cxn ang="0">
                  <a:pos x="2194" y="189"/>
                </a:cxn>
                <a:cxn ang="0">
                  <a:pos x="2203" y="147"/>
                </a:cxn>
                <a:cxn ang="0">
                  <a:pos x="2181" y="122"/>
                </a:cxn>
                <a:cxn ang="0">
                  <a:pos x="2150" y="119"/>
                </a:cxn>
                <a:cxn ang="0">
                  <a:pos x="2163" y="84"/>
                </a:cxn>
                <a:cxn ang="0">
                  <a:pos x="2146" y="61"/>
                </a:cxn>
                <a:cxn ang="0">
                  <a:pos x="2119" y="61"/>
                </a:cxn>
                <a:cxn ang="0">
                  <a:pos x="2131" y="25"/>
                </a:cxn>
                <a:cxn ang="0">
                  <a:pos x="2110" y="2"/>
                </a:cxn>
                <a:cxn ang="0">
                  <a:pos x="15" y="1338"/>
                </a:cxn>
                <a:cxn ang="0">
                  <a:pos x="0" y="1366"/>
                </a:cxn>
                <a:cxn ang="0">
                  <a:pos x="11" y="1393"/>
                </a:cxn>
                <a:cxn ang="0">
                  <a:pos x="47" y="1400"/>
                </a:cxn>
                <a:cxn ang="0">
                  <a:pos x="36" y="1425"/>
                </a:cxn>
                <a:cxn ang="0">
                  <a:pos x="48" y="1450"/>
                </a:cxn>
                <a:cxn ang="0">
                  <a:pos x="86" y="1455"/>
                </a:cxn>
                <a:cxn ang="0">
                  <a:pos x="75" y="1485"/>
                </a:cxn>
                <a:cxn ang="0">
                  <a:pos x="91" y="1513"/>
                </a:cxn>
                <a:cxn ang="0">
                  <a:pos x="133" y="1522"/>
                </a:cxn>
                <a:cxn ang="0">
                  <a:pos x="124" y="1562"/>
                </a:cxn>
                <a:cxn ang="0">
                  <a:pos x="144" y="1596"/>
                </a:cxn>
                <a:cxn ang="0">
                  <a:pos x="196" y="1612"/>
                </a:cxn>
                <a:cxn ang="0">
                  <a:pos x="183" y="1651"/>
                </a:cxn>
                <a:cxn ang="0">
                  <a:pos x="200" y="1686"/>
                </a:cxn>
                <a:cxn ang="0">
                  <a:pos x="248" y="1703"/>
                </a:cxn>
                <a:cxn ang="0">
                  <a:pos x="238" y="1734"/>
                </a:cxn>
                <a:cxn ang="0">
                  <a:pos x="253" y="1764"/>
                </a:cxn>
                <a:cxn ang="0">
                  <a:pos x="293" y="1773"/>
                </a:cxn>
                <a:cxn ang="0">
                  <a:pos x="278" y="1798"/>
                </a:cxn>
                <a:cxn ang="0">
                  <a:pos x="291" y="1826"/>
                </a:cxn>
                <a:cxn ang="0">
                  <a:pos x="324" y="1831"/>
                </a:cxn>
                <a:cxn ang="0">
                  <a:pos x="314" y="1856"/>
                </a:cxn>
                <a:cxn ang="0">
                  <a:pos x="326" y="1882"/>
                </a:cxn>
                <a:cxn ang="0">
                  <a:pos x="369" y="1884"/>
                </a:cxn>
                <a:cxn ang="0">
                  <a:pos x="2443" y="534"/>
                </a:cxn>
                <a:cxn ang="0">
                  <a:pos x="2441" y="503"/>
                </a:cxn>
              </a:cxnLst>
              <a:rect l="0" t="0" r="r" b="b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  <a:lnTo>
                    <a:pt x="2441" y="50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1570" y="1334"/>
              <a:ext cx="2267" cy="1700"/>
            </a:xfrm>
            <a:custGeom>
              <a:avLst/>
              <a:gdLst/>
              <a:ahLst/>
              <a:cxnLst>
                <a:cxn ang="0">
                  <a:pos x="2029" y="0"/>
                </a:cxn>
                <a:cxn ang="0">
                  <a:pos x="0" y="1300"/>
                </a:cxn>
                <a:cxn ang="0">
                  <a:pos x="236" y="1699"/>
                </a:cxn>
                <a:cxn ang="0">
                  <a:pos x="2266" y="381"/>
                </a:cxn>
                <a:cxn ang="0">
                  <a:pos x="2029" y="0"/>
                </a:cxn>
                <a:cxn ang="0">
                  <a:pos x="2029" y="0"/>
                </a:cxn>
              </a:cxnLst>
              <a:rect l="0" t="0" r="r" b="b"/>
              <a:pathLst>
                <a:path w="2267" h="1700">
                  <a:moveTo>
                    <a:pt x="2029" y="0"/>
                  </a:moveTo>
                  <a:lnTo>
                    <a:pt x="0" y="1300"/>
                  </a:lnTo>
                  <a:lnTo>
                    <a:pt x="236" y="1699"/>
                  </a:lnTo>
                  <a:lnTo>
                    <a:pt x="2266" y="381"/>
                  </a:lnTo>
                  <a:lnTo>
                    <a:pt x="2029" y="0"/>
                  </a:lnTo>
                  <a:lnTo>
                    <a:pt x="202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1575" y="1344"/>
              <a:ext cx="2249" cy="1676"/>
            </a:xfrm>
            <a:custGeom>
              <a:avLst/>
              <a:gdLst/>
              <a:ahLst/>
              <a:cxnLst>
                <a:cxn ang="0">
                  <a:pos x="2022" y="0"/>
                </a:cxn>
                <a:cxn ang="0">
                  <a:pos x="0" y="1296"/>
                </a:cxn>
                <a:cxn ang="0">
                  <a:pos x="227" y="1677"/>
                </a:cxn>
                <a:cxn ang="0">
                  <a:pos x="2250" y="363"/>
                </a:cxn>
                <a:cxn ang="0">
                  <a:pos x="2022" y="0"/>
                </a:cxn>
                <a:cxn ang="0">
                  <a:pos x="2022" y="0"/>
                </a:cxn>
              </a:cxnLst>
              <a:rect l="0" t="0" r="r" b="b"/>
              <a:pathLst>
                <a:path w="2251" h="1678">
                  <a:moveTo>
                    <a:pt x="2022" y="0"/>
                  </a:moveTo>
                  <a:lnTo>
                    <a:pt x="0" y="1296"/>
                  </a:lnTo>
                  <a:lnTo>
                    <a:pt x="227" y="1677"/>
                  </a:lnTo>
                  <a:lnTo>
                    <a:pt x="2250" y="363"/>
                  </a:lnTo>
                  <a:lnTo>
                    <a:pt x="2022" y="0"/>
                  </a:lnTo>
                  <a:lnTo>
                    <a:pt x="2022" y="0"/>
                  </a:lnTo>
                </a:path>
              </a:pathLst>
            </a:custGeom>
            <a:solidFill>
              <a:srgbClr val="FFDA1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575" y="1353"/>
              <a:ext cx="2239" cy="1657"/>
            </a:xfrm>
            <a:custGeom>
              <a:avLst/>
              <a:gdLst/>
              <a:ahLst/>
              <a:cxnLst>
                <a:cxn ang="0">
                  <a:pos x="2019" y="0"/>
                </a:cxn>
                <a:cxn ang="0">
                  <a:pos x="0" y="1292"/>
                </a:cxn>
                <a:cxn ang="0">
                  <a:pos x="218" y="1656"/>
                </a:cxn>
                <a:cxn ang="0">
                  <a:pos x="2237" y="347"/>
                </a:cxn>
                <a:cxn ang="0">
                  <a:pos x="2019" y="0"/>
                </a:cxn>
                <a:cxn ang="0">
                  <a:pos x="2019" y="0"/>
                </a:cxn>
              </a:cxnLst>
              <a:rect l="0" t="0" r="r" b="b"/>
              <a:pathLst>
                <a:path w="2238" h="1657">
                  <a:moveTo>
                    <a:pt x="2019" y="0"/>
                  </a:moveTo>
                  <a:lnTo>
                    <a:pt x="0" y="1292"/>
                  </a:lnTo>
                  <a:lnTo>
                    <a:pt x="218" y="1656"/>
                  </a:lnTo>
                  <a:lnTo>
                    <a:pt x="2237" y="347"/>
                  </a:lnTo>
                  <a:lnTo>
                    <a:pt x="2019" y="0"/>
                  </a:lnTo>
                  <a:lnTo>
                    <a:pt x="2019" y="0"/>
                  </a:lnTo>
                </a:path>
              </a:pathLst>
            </a:custGeom>
            <a:solidFill>
              <a:srgbClr val="FFDB1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584" y="1358"/>
              <a:ext cx="2221" cy="1638"/>
            </a:xfrm>
            <a:custGeom>
              <a:avLst/>
              <a:gdLst/>
              <a:ahLst/>
              <a:cxnLst>
                <a:cxn ang="0">
                  <a:pos x="2014" y="0"/>
                </a:cxn>
                <a:cxn ang="0">
                  <a:pos x="0" y="1291"/>
                </a:cxn>
                <a:cxn ang="0">
                  <a:pos x="210" y="1638"/>
                </a:cxn>
                <a:cxn ang="0">
                  <a:pos x="2221" y="333"/>
                </a:cxn>
                <a:cxn ang="0">
                  <a:pos x="2014" y="0"/>
                </a:cxn>
                <a:cxn ang="0">
                  <a:pos x="2014" y="0"/>
                </a:cxn>
              </a:cxnLst>
              <a:rect l="0" t="0" r="r" b="b"/>
              <a:pathLst>
                <a:path w="2222" h="1639">
                  <a:moveTo>
                    <a:pt x="2014" y="0"/>
                  </a:moveTo>
                  <a:lnTo>
                    <a:pt x="0" y="1291"/>
                  </a:lnTo>
                  <a:lnTo>
                    <a:pt x="210" y="1638"/>
                  </a:lnTo>
                  <a:lnTo>
                    <a:pt x="2221" y="333"/>
                  </a:lnTo>
                  <a:lnTo>
                    <a:pt x="2014" y="0"/>
                  </a:lnTo>
                  <a:lnTo>
                    <a:pt x="2014" y="0"/>
                  </a:lnTo>
                </a:path>
              </a:pathLst>
            </a:custGeom>
            <a:solidFill>
              <a:srgbClr val="FFDD2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584" y="1363"/>
              <a:ext cx="2211" cy="1618"/>
            </a:xfrm>
            <a:custGeom>
              <a:avLst/>
              <a:gdLst/>
              <a:ahLst/>
              <a:cxnLst>
                <a:cxn ang="0">
                  <a:pos x="2012" y="0"/>
                </a:cxn>
                <a:cxn ang="0">
                  <a:pos x="0" y="1287"/>
                </a:cxn>
                <a:cxn ang="0">
                  <a:pos x="202" y="1618"/>
                </a:cxn>
                <a:cxn ang="0">
                  <a:pos x="2208" y="315"/>
                </a:cxn>
                <a:cxn ang="0">
                  <a:pos x="2012" y="0"/>
                </a:cxn>
                <a:cxn ang="0">
                  <a:pos x="2012" y="0"/>
                </a:cxn>
              </a:cxnLst>
              <a:rect l="0" t="0" r="r" b="b"/>
              <a:pathLst>
                <a:path w="2209" h="1619">
                  <a:moveTo>
                    <a:pt x="2012" y="0"/>
                  </a:moveTo>
                  <a:lnTo>
                    <a:pt x="0" y="1287"/>
                  </a:lnTo>
                  <a:lnTo>
                    <a:pt x="202" y="1618"/>
                  </a:lnTo>
                  <a:lnTo>
                    <a:pt x="2208" y="315"/>
                  </a:lnTo>
                  <a:lnTo>
                    <a:pt x="2012" y="0"/>
                  </a:lnTo>
                  <a:lnTo>
                    <a:pt x="2012" y="0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1594" y="1377"/>
              <a:ext cx="2192" cy="1598"/>
            </a:xfrm>
            <a:custGeom>
              <a:avLst/>
              <a:gdLst/>
              <a:ahLst/>
              <a:cxnLst>
                <a:cxn ang="0">
                  <a:pos x="2001" y="0"/>
                </a:cxn>
                <a:cxn ang="0">
                  <a:pos x="0" y="1281"/>
                </a:cxn>
                <a:cxn ang="0">
                  <a:pos x="190" y="1596"/>
                </a:cxn>
                <a:cxn ang="0">
                  <a:pos x="2190" y="299"/>
                </a:cxn>
                <a:cxn ang="0">
                  <a:pos x="2001" y="0"/>
                </a:cxn>
                <a:cxn ang="0">
                  <a:pos x="2001" y="0"/>
                </a:cxn>
              </a:cxnLst>
              <a:rect l="0" t="0" r="r" b="b"/>
              <a:pathLst>
                <a:path w="2191" h="1597">
                  <a:moveTo>
                    <a:pt x="2001" y="0"/>
                  </a:moveTo>
                  <a:lnTo>
                    <a:pt x="0" y="1281"/>
                  </a:lnTo>
                  <a:lnTo>
                    <a:pt x="190" y="1596"/>
                  </a:lnTo>
                  <a:lnTo>
                    <a:pt x="2190" y="299"/>
                  </a:lnTo>
                  <a:lnTo>
                    <a:pt x="2001" y="0"/>
                  </a:lnTo>
                  <a:lnTo>
                    <a:pt x="2001" y="0"/>
                  </a:lnTo>
                </a:path>
              </a:pathLst>
            </a:custGeom>
            <a:solidFill>
              <a:srgbClr val="FFE0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1578" y="1363"/>
              <a:ext cx="2178" cy="1575"/>
            </a:xfrm>
            <a:custGeom>
              <a:avLst/>
              <a:gdLst/>
              <a:ahLst/>
              <a:cxnLst>
                <a:cxn ang="0">
                  <a:pos x="1997" y="0"/>
                </a:cxn>
                <a:cxn ang="0">
                  <a:pos x="0" y="1277"/>
                </a:cxn>
                <a:cxn ang="0">
                  <a:pos x="181" y="1574"/>
                </a:cxn>
                <a:cxn ang="0">
                  <a:pos x="2175" y="282"/>
                </a:cxn>
                <a:cxn ang="0">
                  <a:pos x="1997" y="0"/>
                </a:cxn>
                <a:cxn ang="0">
                  <a:pos x="1997" y="0"/>
                </a:cxn>
              </a:cxnLst>
              <a:rect l="0" t="0" r="r" b="b"/>
              <a:pathLst>
                <a:path w="2176" h="1575">
                  <a:moveTo>
                    <a:pt x="1997" y="0"/>
                  </a:moveTo>
                  <a:lnTo>
                    <a:pt x="0" y="1277"/>
                  </a:lnTo>
                  <a:lnTo>
                    <a:pt x="181" y="1574"/>
                  </a:lnTo>
                  <a:lnTo>
                    <a:pt x="2175" y="282"/>
                  </a:lnTo>
                  <a:lnTo>
                    <a:pt x="1997" y="0"/>
                  </a:lnTo>
                  <a:lnTo>
                    <a:pt x="1997" y="0"/>
                  </a:lnTo>
                </a:path>
              </a:pathLst>
            </a:custGeom>
            <a:solidFill>
              <a:srgbClr val="FFE13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1577" y="1377"/>
              <a:ext cx="2163" cy="1556"/>
            </a:xfrm>
            <a:custGeom>
              <a:avLst/>
              <a:gdLst/>
              <a:ahLst/>
              <a:cxnLst>
                <a:cxn ang="0">
                  <a:pos x="1994" y="0"/>
                </a:cxn>
                <a:cxn ang="0">
                  <a:pos x="0" y="1275"/>
                </a:cxn>
                <a:cxn ang="0">
                  <a:pos x="172" y="1556"/>
                </a:cxn>
                <a:cxn ang="0">
                  <a:pos x="2162" y="269"/>
                </a:cxn>
                <a:cxn ang="0">
                  <a:pos x="1994" y="0"/>
                </a:cxn>
                <a:cxn ang="0">
                  <a:pos x="1994" y="0"/>
                </a:cxn>
              </a:cxnLst>
              <a:rect l="0" t="0" r="r" b="b"/>
              <a:pathLst>
                <a:path w="2163" h="1557">
                  <a:moveTo>
                    <a:pt x="1994" y="0"/>
                  </a:moveTo>
                  <a:lnTo>
                    <a:pt x="0" y="1275"/>
                  </a:lnTo>
                  <a:lnTo>
                    <a:pt x="172" y="1556"/>
                  </a:lnTo>
                  <a:lnTo>
                    <a:pt x="2162" y="269"/>
                  </a:lnTo>
                  <a:lnTo>
                    <a:pt x="1994" y="0"/>
                  </a:lnTo>
                  <a:lnTo>
                    <a:pt x="1994" y="0"/>
                  </a:lnTo>
                </a:path>
              </a:pathLst>
            </a:custGeom>
            <a:solidFill>
              <a:srgbClr val="FFE24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1607" y="1388"/>
              <a:ext cx="2144" cy="1537"/>
            </a:xfrm>
            <a:custGeom>
              <a:avLst/>
              <a:gdLst/>
              <a:ahLst/>
              <a:cxnLst>
                <a:cxn ang="0">
                  <a:pos x="1987" y="0"/>
                </a:cxn>
                <a:cxn ang="0">
                  <a:pos x="0" y="1271"/>
                </a:cxn>
                <a:cxn ang="0">
                  <a:pos x="161" y="1534"/>
                </a:cxn>
                <a:cxn ang="0">
                  <a:pos x="2144" y="251"/>
                </a:cxn>
                <a:cxn ang="0">
                  <a:pos x="1987" y="0"/>
                </a:cxn>
                <a:cxn ang="0">
                  <a:pos x="1987" y="0"/>
                </a:cxn>
              </a:cxnLst>
              <a:rect l="0" t="0" r="r" b="b"/>
              <a:pathLst>
                <a:path w="2145" h="1535">
                  <a:moveTo>
                    <a:pt x="1987" y="0"/>
                  </a:moveTo>
                  <a:lnTo>
                    <a:pt x="0" y="1271"/>
                  </a:lnTo>
                  <a:lnTo>
                    <a:pt x="161" y="1534"/>
                  </a:lnTo>
                  <a:lnTo>
                    <a:pt x="2144" y="251"/>
                  </a:lnTo>
                  <a:lnTo>
                    <a:pt x="1987" y="0"/>
                  </a:lnTo>
                  <a:lnTo>
                    <a:pt x="1987" y="0"/>
                  </a:lnTo>
                </a:path>
              </a:pathLst>
            </a:custGeom>
            <a:solidFill>
              <a:srgbClr val="FFE44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1612" y="1408"/>
              <a:ext cx="2130" cy="1517"/>
            </a:xfrm>
            <a:custGeom>
              <a:avLst/>
              <a:gdLst/>
              <a:ahLst/>
              <a:cxnLst>
                <a:cxn ang="0">
                  <a:pos x="1981" y="0"/>
                </a:cxn>
                <a:cxn ang="0">
                  <a:pos x="0" y="1265"/>
                </a:cxn>
                <a:cxn ang="0">
                  <a:pos x="154" y="1515"/>
                </a:cxn>
                <a:cxn ang="0">
                  <a:pos x="2129" y="236"/>
                </a:cxn>
                <a:cxn ang="0">
                  <a:pos x="1981" y="0"/>
                </a:cxn>
                <a:cxn ang="0">
                  <a:pos x="1981" y="0"/>
                </a:cxn>
              </a:cxnLst>
              <a:rect l="0" t="0" r="r" b="b"/>
              <a:pathLst>
                <a:path w="2130" h="1516">
                  <a:moveTo>
                    <a:pt x="1981" y="0"/>
                  </a:moveTo>
                  <a:lnTo>
                    <a:pt x="0" y="1265"/>
                  </a:lnTo>
                  <a:lnTo>
                    <a:pt x="154" y="1515"/>
                  </a:lnTo>
                  <a:lnTo>
                    <a:pt x="2129" y="236"/>
                  </a:lnTo>
                  <a:lnTo>
                    <a:pt x="1981" y="0"/>
                  </a:lnTo>
                  <a:lnTo>
                    <a:pt x="1981" y="0"/>
                  </a:lnTo>
                </a:path>
              </a:pathLst>
            </a:custGeom>
            <a:solidFill>
              <a:srgbClr val="FFE55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618" y="1416"/>
              <a:ext cx="2114" cy="1493"/>
            </a:xfrm>
            <a:custGeom>
              <a:avLst/>
              <a:gdLst/>
              <a:ahLst/>
              <a:cxnLst>
                <a:cxn ang="0">
                  <a:pos x="1974" y="0"/>
                </a:cxn>
                <a:cxn ang="0">
                  <a:pos x="0" y="1261"/>
                </a:cxn>
                <a:cxn ang="0">
                  <a:pos x="143" y="1495"/>
                </a:cxn>
                <a:cxn ang="0">
                  <a:pos x="2112" y="218"/>
                </a:cxn>
                <a:cxn ang="0">
                  <a:pos x="1974" y="0"/>
                </a:cxn>
                <a:cxn ang="0">
                  <a:pos x="1974" y="0"/>
                </a:cxn>
              </a:cxnLst>
              <a:rect l="0" t="0" r="r" b="b"/>
              <a:pathLst>
                <a:path w="2113" h="1496">
                  <a:moveTo>
                    <a:pt x="1974" y="0"/>
                  </a:moveTo>
                  <a:lnTo>
                    <a:pt x="0" y="1261"/>
                  </a:lnTo>
                  <a:lnTo>
                    <a:pt x="143" y="1495"/>
                  </a:lnTo>
                  <a:lnTo>
                    <a:pt x="2112" y="218"/>
                  </a:lnTo>
                  <a:lnTo>
                    <a:pt x="1974" y="0"/>
                  </a:lnTo>
                  <a:lnTo>
                    <a:pt x="1974" y="0"/>
                  </a:lnTo>
                </a:path>
              </a:pathLst>
            </a:custGeom>
            <a:solidFill>
              <a:srgbClr val="FFE757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622" y="1425"/>
              <a:ext cx="2096" cy="1475"/>
            </a:xfrm>
            <a:custGeom>
              <a:avLst/>
              <a:gdLst/>
              <a:ahLst/>
              <a:cxnLst>
                <a:cxn ang="0">
                  <a:pos x="1970" y="0"/>
                </a:cxn>
                <a:cxn ang="0">
                  <a:pos x="0" y="1256"/>
                </a:cxn>
                <a:cxn ang="0">
                  <a:pos x="135" y="1474"/>
                </a:cxn>
                <a:cxn ang="0">
                  <a:pos x="2097" y="202"/>
                </a:cxn>
                <a:cxn ang="0">
                  <a:pos x="1970" y="0"/>
                </a:cxn>
                <a:cxn ang="0">
                  <a:pos x="1970" y="0"/>
                </a:cxn>
              </a:cxnLst>
              <a:rect l="0" t="0" r="r" b="b"/>
              <a:pathLst>
                <a:path w="2098" h="1475">
                  <a:moveTo>
                    <a:pt x="1970" y="0"/>
                  </a:moveTo>
                  <a:lnTo>
                    <a:pt x="0" y="1256"/>
                  </a:lnTo>
                  <a:lnTo>
                    <a:pt x="135" y="1474"/>
                  </a:lnTo>
                  <a:lnTo>
                    <a:pt x="2097" y="202"/>
                  </a:lnTo>
                  <a:lnTo>
                    <a:pt x="1970" y="0"/>
                  </a:lnTo>
                  <a:lnTo>
                    <a:pt x="1970" y="0"/>
                  </a:lnTo>
                </a:path>
              </a:pathLst>
            </a:custGeom>
            <a:solidFill>
              <a:srgbClr val="FFE85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629" y="1433"/>
              <a:ext cx="2083" cy="1454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1252"/>
                </a:cxn>
                <a:cxn ang="0">
                  <a:pos x="126" y="1453"/>
                </a:cxn>
                <a:cxn ang="0">
                  <a:pos x="2082" y="185"/>
                </a:cxn>
                <a:cxn ang="0">
                  <a:pos x="1965" y="0"/>
                </a:cxn>
                <a:cxn ang="0">
                  <a:pos x="1965" y="0"/>
                </a:cxn>
              </a:cxnLst>
              <a:rect l="0" t="0" r="r" b="b"/>
              <a:pathLst>
                <a:path w="2083" h="1454">
                  <a:moveTo>
                    <a:pt x="1965" y="0"/>
                  </a:moveTo>
                  <a:lnTo>
                    <a:pt x="0" y="1252"/>
                  </a:lnTo>
                  <a:lnTo>
                    <a:pt x="126" y="1453"/>
                  </a:lnTo>
                  <a:lnTo>
                    <a:pt x="2082" y="185"/>
                  </a:lnTo>
                  <a:lnTo>
                    <a:pt x="1965" y="0"/>
                  </a:lnTo>
                  <a:lnTo>
                    <a:pt x="1965" y="0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632" y="1440"/>
              <a:ext cx="2067" cy="1435"/>
            </a:xfrm>
            <a:custGeom>
              <a:avLst/>
              <a:gdLst/>
              <a:ahLst/>
              <a:cxnLst>
                <a:cxn ang="0">
                  <a:pos x="1961" y="0"/>
                </a:cxn>
                <a:cxn ang="0">
                  <a:pos x="0" y="1250"/>
                </a:cxn>
                <a:cxn ang="0">
                  <a:pos x="115" y="1434"/>
                </a:cxn>
                <a:cxn ang="0">
                  <a:pos x="2067" y="172"/>
                </a:cxn>
                <a:cxn ang="0">
                  <a:pos x="1961" y="0"/>
                </a:cxn>
                <a:cxn ang="0">
                  <a:pos x="1961" y="0"/>
                </a:cxn>
              </a:cxnLst>
              <a:rect l="0" t="0" r="r" b="b"/>
              <a:pathLst>
                <a:path w="2068" h="1435">
                  <a:moveTo>
                    <a:pt x="1961" y="0"/>
                  </a:moveTo>
                  <a:lnTo>
                    <a:pt x="0" y="1250"/>
                  </a:lnTo>
                  <a:lnTo>
                    <a:pt x="115" y="1434"/>
                  </a:lnTo>
                  <a:lnTo>
                    <a:pt x="2067" y="172"/>
                  </a:lnTo>
                  <a:lnTo>
                    <a:pt x="1961" y="0"/>
                  </a:lnTo>
                  <a:lnTo>
                    <a:pt x="1961" y="0"/>
                  </a:lnTo>
                </a:path>
              </a:pathLst>
            </a:custGeom>
            <a:solidFill>
              <a:srgbClr val="FFEB6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1624" y="1417"/>
              <a:ext cx="2052" cy="1417"/>
            </a:xfrm>
            <a:custGeom>
              <a:avLst/>
              <a:gdLst/>
              <a:ahLst/>
              <a:cxnLst>
                <a:cxn ang="0">
                  <a:pos x="1955" y="0"/>
                </a:cxn>
                <a:cxn ang="0">
                  <a:pos x="0" y="1247"/>
                </a:cxn>
                <a:cxn ang="0">
                  <a:pos x="105" y="1414"/>
                </a:cxn>
                <a:cxn ang="0">
                  <a:pos x="2051" y="155"/>
                </a:cxn>
                <a:cxn ang="0">
                  <a:pos x="1955" y="0"/>
                </a:cxn>
                <a:cxn ang="0">
                  <a:pos x="1955" y="0"/>
                </a:cxn>
              </a:cxnLst>
              <a:rect l="0" t="0" r="r" b="b"/>
              <a:pathLst>
                <a:path w="2052" h="1415">
                  <a:moveTo>
                    <a:pt x="1955" y="0"/>
                  </a:moveTo>
                  <a:lnTo>
                    <a:pt x="0" y="1247"/>
                  </a:lnTo>
                  <a:lnTo>
                    <a:pt x="105" y="1414"/>
                  </a:lnTo>
                  <a:lnTo>
                    <a:pt x="2051" y="155"/>
                  </a:lnTo>
                  <a:lnTo>
                    <a:pt x="1955" y="0"/>
                  </a:lnTo>
                  <a:lnTo>
                    <a:pt x="1955" y="0"/>
                  </a:lnTo>
                </a:path>
              </a:pathLst>
            </a:custGeom>
            <a:solidFill>
              <a:srgbClr val="FFED7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1632" y="1440"/>
              <a:ext cx="2038" cy="1392"/>
            </a:xfrm>
            <a:custGeom>
              <a:avLst/>
              <a:gdLst/>
              <a:ahLst/>
              <a:cxnLst>
                <a:cxn ang="0">
                  <a:pos x="1949" y="0"/>
                </a:cxn>
                <a:cxn ang="0">
                  <a:pos x="0" y="1241"/>
                </a:cxn>
                <a:cxn ang="0">
                  <a:pos x="96" y="1391"/>
                </a:cxn>
                <a:cxn ang="0">
                  <a:pos x="2036" y="138"/>
                </a:cxn>
                <a:cxn ang="0">
                  <a:pos x="1949" y="0"/>
                </a:cxn>
                <a:cxn ang="0">
                  <a:pos x="1949" y="0"/>
                </a:cxn>
              </a:cxnLst>
              <a:rect l="0" t="0" r="r" b="b"/>
              <a:pathLst>
                <a:path w="2037" h="1392">
                  <a:moveTo>
                    <a:pt x="1949" y="0"/>
                  </a:moveTo>
                  <a:lnTo>
                    <a:pt x="0" y="1241"/>
                  </a:lnTo>
                  <a:lnTo>
                    <a:pt x="96" y="1391"/>
                  </a:lnTo>
                  <a:lnTo>
                    <a:pt x="2036" y="138"/>
                  </a:lnTo>
                  <a:lnTo>
                    <a:pt x="1949" y="0"/>
                  </a:lnTo>
                  <a:lnTo>
                    <a:pt x="1949" y="0"/>
                  </a:lnTo>
                </a:path>
              </a:pathLst>
            </a:custGeom>
            <a:solidFill>
              <a:srgbClr val="FFEE7B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642" y="1464"/>
              <a:ext cx="2023" cy="1372"/>
            </a:xfrm>
            <a:custGeom>
              <a:avLst/>
              <a:gdLst/>
              <a:ahLst/>
              <a:cxnLst>
                <a:cxn ang="0">
                  <a:pos x="1945" y="0"/>
                </a:cxn>
                <a:cxn ang="0">
                  <a:pos x="0" y="1238"/>
                </a:cxn>
                <a:cxn ang="0">
                  <a:pos x="88" y="1370"/>
                </a:cxn>
                <a:cxn ang="0">
                  <a:pos x="2021" y="122"/>
                </a:cxn>
                <a:cxn ang="0">
                  <a:pos x="1945" y="0"/>
                </a:cxn>
                <a:cxn ang="0">
                  <a:pos x="1945" y="0"/>
                </a:cxn>
              </a:cxnLst>
              <a:rect l="0" t="0" r="r" b="b"/>
              <a:pathLst>
                <a:path w="2022" h="1371">
                  <a:moveTo>
                    <a:pt x="1945" y="0"/>
                  </a:moveTo>
                  <a:lnTo>
                    <a:pt x="0" y="1238"/>
                  </a:lnTo>
                  <a:lnTo>
                    <a:pt x="88" y="1370"/>
                  </a:lnTo>
                  <a:lnTo>
                    <a:pt x="2021" y="122"/>
                  </a:lnTo>
                  <a:lnTo>
                    <a:pt x="1945" y="0"/>
                  </a:lnTo>
                  <a:lnTo>
                    <a:pt x="1945" y="0"/>
                  </a:lnTo>
                </a:path>
              </a:pathLst>
            </a:custGeom>
            <a:solidFill>
              <a:srgbClr val="FFF08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638" y="1443"/>
              <a:ext cx="2004" cy="1350"/>
            </a:xfrm>
            <a:custGeom>
              <a:avLst/>
              <a:gdLst/>
              <a:ahLst/>
              <a:cxnLst>
                <a:cxn ang="0">
                  <a:pos x="1938" y="0"/>
                </a:cxn>
                <a:cxn ang="0">
                  <a:pos x="0" y="1232"/>
                </a:cxn>
                <a:cxn ang="0">
                  <a:pos x="78" y="1349"/>
                </a:cxn>
                <a:cxn ang="0">
                  <a:pos x="2004" y="106"/>
                </a:cxn>
                <a:cxn ang="0">
                  <a:pos x="1938" y="0"/>
                </a:cxn>
                <a:cxn ang="0">
                  <a:pos x="1938" y="0"/>
                </a:cxn>
              </a:cxnLst>
              <a:rect l="0" t="0" r="r" b="b"/>
              <a:pathLst>
                <a:path w="2005" h="1350">
                  <a:moveTo>
                    <a:pt x="1938" y="0"/>
                  </a:moveTo>
                  <a:lnTo>
                    <a:pt x="0" y="1232"/>
                  </a:lnTo>
                  <a:lnTo>
                    <a:pt x="78" y="1349"/>
                  </a:lnTo>
                  <a:lnTo>
                    <a:pt x="2004" y="106"/>
                  </a:lnTo>
                  <a:lnTo>
                    <a:pt x="1938" y="0"/>
                  </a:lnTo>
                  <a:lnTo>
                    <a:pt x="1938" y="0"/>
                  </a:lnTo>
                </a:path>
              </a:pathLst>
            </a:custGeom>
            <a:solidFill>
              <a:srgbClr val="FFF18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656" y="1464"/>
              <a:ext cx="1990" cy="1330"/>
            </a:xfrm>
            <a:custGeom>
              <a:avLst/>
              <a:gdLst/>
              <a:ahLst/>
              <a:cxnLst>
                <a:cxn ang="0">
                  <a:pos x="1933" y="0"/>
                </a:cxn>
                <a:cxn ang="0">
                  <a:pos x="0" y="1229"/>
                </a:cxn>
                <a:cxn ang="0">
                  <a:pos x="69" y="1329"/>
                </a:cxn>
                <a:cxn ang="0">
                  <a:pos x="1989" y="91"/>
                </a:cxn>
                <a:cxn ang="0">
                  <a:pos x="1933" y="0"/>
                </a:cxn>
                <a:cxn ang="0">
                  <a:pos x="1933" y="0"/>
                </a:cxn>
              </a:cxnLst>
              <a:rect l="0" t="0" r="r" b="b"/>
              <a:pathLst>
                <a:path w="1990" h="1330">
                  <a:moveTo>
                    <a:pt x="1933" y="0"/>
                  </a:moveTo>
                  <a:lnTo>
                    <a:pt x="0" y="1229"/>
                  </a:lnTo>
                  <a:lnTo>
                    <a:pt x="69" y="1329"/>
                  </a:lnTo>
                  <a:lnTo>
                    <a:pt x="1989" y="91"/>
                  </a:lnTo>
                  <a:lnTo>
                    <a:pt x="1933" y="0"/>
                  </a:lnTo>
                  <a:lnTo>
                    <a:pt x="1933" y="0"/>
                  </a:lnTo>
                </a:path>
              </a:pathLst>
            </a:custGeom>
            <a:solidFill>
              <a:srgbClr val="FFF29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1656" y="1486"/>
              <a:ext cx="1976" cy="1311"/>
            </a:xfrm>
            <a:custGeom>
              <a:avLst/>
              <a:gdLst/>
              <a:ahLst/>
              <a:cxnLst>
                <a:cxn ang="0">
                  <a:pos x="1928" y="0"/>
                </a:cxn>
                <a:cxn ang="0">
                  <a:pos x="0" y="1227"/>
                </a:cxn>
                <a:cxn ang="0">
                  <a:pos x="61" y="1310"/>
                </a:cxn>
                <a:cxn ang="0">
                  <a:pos x="1975" y="75"/>
                </a:cxn>
                <a:cxn ang="0">
                  <a:pos x="1928" y="0"/>
                </a:cxn>
                <a:cxn ang="0">
                  <a:pos x="1928" y="0"/>
                </a:cxn>
              </a:cxnLst>
              <a:rect l="0" t="0" r="r" b="b"/>
              <a:pathLst>
                <a:path w="1976" h="1311">
                  <a:moveTo>
                    <a:pt x="1928" y="0"/>
                  </a:moveTo>
                  <a:lnTo>
                    <a:pt x="0" y="1227"/>
                  </a:lnTo>
                  <a:lnTo>
                    <a:pt x="61" y="1310"/>
                  </a:lnTo>
                  <a:lnTo>
                    <a:pt x="1975" y="75"/>
                  </a:lnTo>
                  <a:lnTo>
                    <a:pt x="1928" y="0"/>
                  </a:lnTo>
                  <a:lnTo>
                    <a:pt x="1928" y="0"/>
                  </a:lnTo>
                </a:path>
              </a:pathLst>
            </a:custGeom>
            <a:solidFill>
              <a:srgbClr val="FFF49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665" y="1497"/>
              <a:ext cx="1961" cy="1287"/>
            </a:xfrm>
            <a:custGeom>
              <a:avLst/>
              <a:gdLst/>
              <a:ahLst/>
              <a:cxnLst>
                <a:cxn ang="0">
                  <a:pos x="1924" y="0"/>
                </a:cxn>
                <a:cxn ang="0">
                  <a:pos x="0" y="1223"/>
                </a:cxn>
                <a:cxn ang="0">
                  <a:pos x="52" y="1288"/>
                </a:cxn>
                <a:cxn ang="0">
                  <a:pos x="1960" y="58"/>
                </a:cxn>
                <a:cxn ang="0">
                  <a:pos x="1924" y="0"/>
                </a:cxn>
                <a:cxn ang="0">
                  <a:pos x="1924" y="0"/>
                </a:cxn>
              </a:cxnLst>
              <a:rect l="0" t="0" r="r" b="b"/>
              <a:pathLst>
                <a:path w="1961" h="1289">
                  <a:moveTo>
                    <a:pt x="1924" y="0"/>
                  </a:moveTo>
                  <a:lnTo>
                    <a:pt x="0" y="1223"/>
                  </a:lnTo>
                  <a:lnTo>
                    <a:pt x="52" y="1288"/>
                  </a:lnTo>
                  <a:lnTo>
                    <a:pt x="1960" y="58"/>
                  </a:lnTo>
                  <a:lnTo>
                    <a:pt x="1924" y="0"/>
                  </a:lnTo>
                  <a:lnTo>
                    <a:pt x="1924" y="0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671" y="1506"/>
              <a:ext cx="1946" cy="1269"/>
            </a:xfrm>
            <a:custGeom>
              <a:avLst/>
              <a:gdLst/>
              <a:ahLst/>
              <a:cxnLst>
                <a:cxn ang="0">
                  <a:pos x="1917" y="0"/>
                </a:cxn>
                <a:cxn ang="0">
                  <a:pos x="0" y="1218"/>
                </a:cxn>
                <a:cxn ang="0">
                  <a:pos x="41" y="1269"/>
                </a:cxn>
                <a:cxn ang="0">
                  <a:pos x="1944" y="41"/>
                </a:cxn>
                <a:cxn ang="0">
                  <a:pos x="1917" y="0"/>
                </a:cxn>
                <a:cxn ang="0">
                  <a:pos x="1917" y="0"/>
                </a:cxn>
              </a:cxnLst>
              <a:rect l="0" t="0" r="r" b="b"/>
              <a:pathLst>
                <a:path w="1945" h="1270">
                  <a:moveTo>
                    <a:pt x="1917" y="0"/>
                  </a:moveTo>
                  <a:lnTo>
                    <a:pt x="0" y="1218"/>
                  </a:lnTo>
                  <a:lnTo>
                    <a:pt x="41" y="1269"/>
                  </a:lnTo>
                  <a:lnTo>
                    <a:pt x="1944" y="41"/>
                  </a:lnTo>
                  <a:lnTo>
                    <a:pt x="1917" y="0"/>
                  </a:lnTo>
                  <a:lnTo>
                    <a:pt x="1917" y="0"/>
                  </a:lnTo>
                </a:path>
              </a:pathLst>
            </a:custGeom>
            <a:solidFill>
              <a:srgbClr val="FFF7A7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824" y="1781"/>
              <a:ext cx="2135" cy="1402"/>
            </a:xfrm>
            <a:custGeom>
              <a:avLst/>
              <a:gdLst/>
              <a:ahLst/>
              <a:cxnLst>
                <a:cxn ang="0">
                  <a:pos x="16" y="1338"/>
                </a:cxn>
                <a:cxn ang="0">
                  <a:pos x="8" y="1347"/>
                </a:cxn>
                <a:cxn ang="0">
                  <a:pos x="2" y="1355"/>
                </a:cxn>
                <a:cxn ang="0">
                  <a:pos x="0" y="1365"/>
                </a:cxn>
                <a:cxn ang="0">
                  <a:pos x="2" y="1376"/>
                </a:cxn>
                <a:cxn ang="0">
                  <a:pos x="6" y="1385"/>
                </a:cxn>
                <a:cxn ang="0">
                  <a:pos x="6" y="1385"/>
                </a:cxn>
                <a:cxn ang="0">
                  <a:pos x="12" y="1393"/>
                </a:cxn>
                <a:cxn ang="0">
                  <a:pos x="23" y="1399"/>
                </a:cxn>
                <a:cxn ang="0">
                  <a:pos x="31" y="1402"/>
                </a:cxn>
                <a:cxn ang="0">
                  <a:pos x="44" y="1399"/>
                </a:cxn>
                <a:cxn ang="0">
                  <a:pos x="55" y="1395"/>
                </a:cxn>
                <a:cxn ang="0">
                  <a:pos x="2115" y="61"/>
                </a:cxn>
                <a:cxn ang="0">
                  <a:pos x="2115" y="61"/>
                </a:cxn>
                <a:cxn ang="0">
                  <a:pos x="2124" y="54"/>
                </a:cxn>
                <a:cxn ang="0">
                  <a:pos x="2128" y="46"/>
                </a:cxn>
                <a:cxn ang="0">
                  <a:pos x="2133" y="36"/>
                </a:cxn>
                <a:cxn ang="0">
                  <a:pos x="2130" y="25"/>
                </a:cxn>
                <a:cxn ang="0">
                  <a:pos x="2126" y="15"/>
                </a:cxn>
                <a:cxn ang="0">
                  <a:pos x="2126" y="15"/>
                </a:cxn>
                <a:cxn ang="0">
                  <a:pos x="2119" y="6"/>
                </a:cxn>
                <a:cxn ang="0">
                  <a:pos x="2109" y="2"/>
                </a:cxn>
                <a:cxn ang="0">
                  <a:pos x="2098" y="0"/>
                </a:cxn>
                <a:cxn ang="0">
                  <a:pos x="2090" y="0"/>
                </a:cxn>
                <a:cxn ang="0">
                  <a:pos x="2080" y="4"/>
                </a:cxn>
                <a:cxn ang="0">
                  <a:pos x="16" y="1338"/>
                </a:cxn>
                <a:cxn ang="0">
                  <a:pos x="16" y="1338"/>
                </a:cxn>
              </a:cxnLst>
              <a:rect l="0" t="0" r="r" b="b"/>
              <a:pathLst>
                <a:path w="2134" h="1403">
                  <a:moveTo>
                    <a:pt x="16" y="1338"/>
                  </a:moveTo>
                  <a:lnTo>
                    <a:pt x="8" y="1347"/>
                  </a:lnTo>
                  <a:lnTo>
                    <a:pt x="2" y="1355"/>
                  </a:lnTo>
                  <a:lnTo>
                    <a:pt x="0" y="1365"/>
                  </a:lnTo>
                  <a:lnTo>
                    <a:pt x="2" y="1376"/>
                  </a:lnTo>
                  <a:lnTo>
                    <a:pt x="6" y="1385"/>
                  </a:lnTo>
                  <a:lnTo>
                    <a:pt x="6" y="1385"/>
                  </a:lnTo>
                  <a:lnTo>
                    <a:pt x="12" y="1393"/>
                  </a:lnTo>
                  <a:lnTo>
                    <a:pt x="23" y="1399"/>
                  </a:lnTo>
                  <a:lnTo>
                    <a:pt x="31" y="1402"/>
                  </a:lnTo>
                  <a:lnTo>
                    <a:pt x="44" y="1399"/>
                  </a:lnTo>
                  <a:lnTo>
                    <a:pt x="55" y="1395"/>
                  </a:lnTo>
                  <a:lnTo>
                    <a:pt x="2115" y="61"/>
                  </a:lnTo>
                  <a:lnTo>
                    <a:pt x="2115" y="61"/>
                  </a:lnTo>
                  <a:lnTo>
                    <a:pt x="2124" y="54"/>
                  </a:lnTo>
                  <a:lnTo>
                    <a:pt x="2128" y="46"/>
                  </a:lnTo>
                  <a:lnTo>
                    <a:pt x="2133" y="36"/>
                  </a:lnTo>
                  <a:lnTo>
                    <a:pt x="2130" y="25"/>
                  </a:lnTo>
                  <a:lnTo>
                    <a:pt x="2126" y="15"/>
                  </a:lnTo>
                  <a:lnTo>
                    <a:pt x="2126" y="15"/>
                  </a:lnTo>
                  <a:lnTo>
                    <a:pt x="2119" y="6"/>
                  </a:lnTo>
                  <a:lnTo>
                    <a:pt x="2109" y="2"/>
                  </a:lnTo>
                  <a:lnTo>
                    <a:pt x="2098" y="0"/>
                  </a:lnTo>
                  <a:lnTo>
                    <a:pt x="2090" y="0"/>
                  </a:lnTo>
                  <a:lnTo>
                    <a:pt x="2080" y="4"/>
                  </a:lnTo>
                  <a:lnTo>
                    <a:pt x="16" y="1338"/>
                  </a:lnTo>
                  <a:lnTo>
                    <a:pt x="16" y="133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789" y="1727"/>
              <a:ext cx="2130" cy="1401"/>
            </a:xfrm>
            <a:custGeom>
              <a:avLst/>
              <a:gdLst/>
              <a:ahLst/>
              <a:cxnLst>
                <a:cxn ang="0">
                  <a:pos x="17" y="1337"/>
                </a:cxn>
                <a:cxn ang="0">
                  <a:pos x="8" y="1345"/>
                </a:cxn>
                <a:cxn ang="0">
                  <a:pos x="2" y="1353"/>
                </a:cxn>
                <a:cxn ang="0">
                  <a:pos x="0" y="1364"/>
                </a:cxn>
                <a:cxn ang="0">
                  <a:pos x="0" y="1374"/>
                </a:cxn>
                <a:cxn ang="0">
                  <a:pos x="6" y="1385"/>
                </a:cxn>
                <a:cxn ang="0">
                  <a:pos x="6" y="1385"/>
                </a:cxn>
                <a:cxn ang="0">
                  <a:pos x="13" y="1393"/>
                </a:cxn>
                <a:cxn ang="0">
                  <a:pos x="20" y="1397"/>
                </a:cxn>
                <a:cxn ang="0">
                  <a:pos x="31" y="1400"/>
                </a:cxn>
                <a:cxn ang="0">
                  <a:pos x="42" y="1400"/>
                </a:cxn>
                <a:cxn ang="0">
                  <a:pos x="52" y="1395"/>
                </a:cxn>
                <a:cxn ang="0">
                  <a:pos x="2114" y="63"/>
                </a:cxn>
                <a:cxn ang="0">
                  <a:pos x="2114" y="63"/>
                </a:cxn>
                <a:cxn ang="0">
                  <a:pos x="2123" y="54"/>
                </a:cxn>
                <a:cxn ang="0">
                  <a:pos x="2126" y="47"/>
                </a:cxn>
                <a:cxn ang="0">
                  <a:pos x="2129" y="36"/>
                </a:cxn>
                <a:cxn ang="0">
                  <a:pos x="2126" y="25"/>
                </a:cxn>
                <a:cxn ang="0">
                  <a:pos x="2123" y="15"/>
                </a:cxn>
                <a:cxn ang="0">
                  <a:pos x="2123" y="15"/>
                </a:cxn>
                <a:cxn ang="0">
                  <a:pos x="2116" y="6"/>
                </a:cxn>
                <a:cxn ang="0">
                  <a:pos x="2105" y="2"/>
                </a:cxn>
                <a:cxn ang="0">
                  <a:pos x="2098" y="0"/>
                </a:cxn>
                <a:cxn ang="0">
                  <a:pos x="2087" y="0"/>
                </a:cxn>
                <a:cxn ang="0">
                  <a:pos x="2077" y="4"/>
                </a:cxn>
                <a:cxn ang="0">
                  <a:pos x="17" y="1337"/>
                </a:cxn>
                <a:cxn ang="0">
                  <a:pos x="17" y="1337"/>
                </a:cxn>
              </a:cxnLst>
              <a:rect l="0" t="0" r="r" b="b"/>
              <a:pathLst>
                <a:path w="2130" h="1401">
                  <a:moveTo>
                    <a:pt x="17" y="1337"/>
                  </a:moveTo>
                  <a:lnTo>
                    <a:pt x="8" y="1345"/>
                  </a:lnTo>
                  <a:lnTo>
                    <a:pt x="2" y="1353"/>
                  </a:lnTo>
                  <a:lnTo>
                    <a:pt x="0" y="1364"/>
                  </a:lnTo>
                  <a:lnTo>
                    <a:pt x="0" y="1374"/>
                  </a:lnTo>
                  <a:lnTo>
                    <a:pt x="6" y="1385"/>
                  </a:lnTo>
                  <a:lnTo>
                    <a:pt x="6" y="1385"/>
                  </a:lnTo>
                  <a:lnTo>
                    <a:pt x="13" y="1393"/>
                  </a:lnTo>
                  <a:lnTo>
                    <a:pt x="20" y="1397"/>
                  </a:lnTo>
                  <a:lnTo>
                    <a:pt x="31" y="1400"/>
                  </a:lnTo>
                  <a:lnTo>
                    <a:pt x="42" y="1400"/>
                  </a:lnTo>
                  <a:lnTo>
                    <a:pt x="52" y="1395"/>
                  </a:lnTo>
                  <a:lnTo>
                    <a:pt x="2114" y="63"/>
                  </a:lnTo>
                  <a:lnTo>
                    <a:pt x="2114" y="63"/>
                  </a:lnTo>
                  <a:lnTo>
                    <a:pt x="2123" y="54"/>
                  </a:lnTo>
                  <a:lnTo>
                    <a:pt x="2126" y="47"/>
                  </a:lnTo>
                  <a:lnTo>
                    <a:pt x="2129" y="36"/>
                  </a:lnTo>
                  <a:lnTo>
                    <a:pt x="2126" y="25"/>
                  </a:lnTo>
                  <a:lnTo>
                    <a:pt x="2123" y="15"/>
                  </a:lnTo>
                  <a:lnTo>
                    <a:pt x="2123" y="15"/>
                  </a:lnTo>
                  <a:lnTo>
                    <a:pt x="2116" y="6"/>
                  </a:lnTo>
                  <a:lnTo>
                    <a:pt x="2105" y="2"/>
                  </a:lnTo>
                  <a:lnTo>
                    <a:pt x="2098" y="0"/>
                  </a:lnTo>
                  <a:lnTo>
                    <a:pt x="2087" y="0"/>
                  </a:lnTo>
                  <a:lnTo>
                    <a:pt x="2077" y="4"/>
                  </a:lnTo>
                  <a:lnTo>
                    <a:pt x="17" y="1337"/>
                  </a:lnTo>
                  <a:lnTo>
                    <a:pt x="17" y="133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751" y="1661"/>
              <a:ext cx="2129" cy="1407"/>
            </a:xfrm>
            <a:custGeom>
              <a:avLst/>
              <a:gdLst/>
              <a:ahLst/>
              <a:cxnLst>
                <a:cxn ang="0">
                  <a:pos x="18" y="1327"/>
                </a:cxn>
                <a:cxn ang="0">
                  <a:pos x="8" y="1335"/>
                </a:cxn>
                <a:cxn ang="0">
                  <a:pos x="2" y="1348"/>
                </a:cxn>
                <a:cxn ang="0">
                  <a:pos x="0" y="1360"/>
                </a:cxn>
                <a:cxn ang="0">
                  <a:pos x="2" y="1374"/>
                </a:cxn>
                <a:cxn ang="0">
                  <a:pos x="6" y="1386"/>
                </a:cxn>
                <a:cxn ang="0">
                  <a:pos x="6" y="1386"/>
                </a:cxn>
                <a:cxn ang="0">
                  <a:pos x="14" y="1397"/>
                </a:cxn>
                <a:cxn ang="0">
                  <a:pos x="27" y="1401"/>
                </a:cxn>
                <a:cxn ang="0">
                  <a:pos x="39" y="1406"/>
                </a:cxn>
                <a:cxn ang="0">
                  <a:pos x="52" y="1403"/>
                </a:cxn>
                <a:cxn ang="0">
                  <a:pos x="64" y="1397"/>
                </a:cxn>
                <a:cxn ang="0">
                  <a:pos x="2109" y="78"/>
                </a:cxn>
                <a:cxn ang="0">
                  <a:pos x="2109" y="78"/>
                </a:cxn>
                <a:cxn ang="0">
                  <a:pos x="2117" y="67"/>
                </a:cxn>
                <a:cxn ang="0">
                  <a:pos x="2123" y="57"/>
                </a:cxn>
                <a:cxn ang="0">
                  <a:pos x="2128" y="43"/>
                </a:cxn>
                <a:cxn ang="0">
                  <a:pos x="2125" y="31"/>
                </a:cxn>
                <a:cxn ang="0">
                  <a:pos x="2121" y="18"/>
                </a:cxn>
                <a:cxn ang="0">
                  <a:pos x="2121" y="18"/>
                </a:cxn>
                <a:cxn ang="0">
                  <a:pos x="2111" y="8"/>
                </a:cxn>
                <a:cxn ang="0">
                  <a:pos x="2100" y="2"/>
                </a:cxn>
                <a:cxn ang="0">
                  <a:pos x="2088" y="0"/>
                </a:cxn>
                <a:cxn ang="0">
                  <a:pos x="2075" y="2"/>
                </a:cxn>
                <a:cxn ang="0">
                  <a:pos x="2063" y="6"/>
                </a:cxn>
                <a:cxn ang="0">
                  <a:pos x="18" y="1327"/>
                </a:cxn>
                <a:cxn ang="0">
                  <a:pos x="18" y="1327"/>
                </a:cxn>
              </a:cxnLst>
              <a:rect l="0" t="0" r="r" b="b"/>
              <a:pathLst>
                <a:path w="2129" h="1407">
                  <a:moveTo>
                    <a:pt x="18" y="1327"/>
                  </a:moveTo>
                  <a:lnTo>
                    <a:pt x="8" y="1335"/>
                  </a:lnTo>
                  <a:lnTo>
                    <a:pt x="2" y="1348"/>
                  </a:lnTo>
                  <a:lnTo>
                    <a:pt x="0" y="1360"/>
                  </a:lnTo>
                  <a:lnTo>
                    <a:pt x="2" y="1374"/>
                  </a:lnTo>
                  <a:lnTo>
                    <a:pt x="6" y="1386"/>
                  </a:lnTo>
                  <a:lnTo>
                    <a:pt x="6" y="1386"/>
                  </a:lnTo>
                  <a:lnTo>
                    <a:pt x="14" y="1397"/>
                  </a:lnTo>
                  <a:lnTo>
                    <a:pt x="27" y="1401"/>
                  </a:lnTo>
                  <a:lnTo>
                    <a:pt x="39" y="1406"/>
                  </a:lnTo>
                  <a:lnTo>
                    <a:pt x="52" y="1403"/>
                  </a:lnTo>
                  <a:lnTo>
                    <a:pt x="64" y="1397"/>
                  </a:lnTo>
                  <a:lnTo>
                    <a:pt x="2109" y="78"/>
                  </a:lnTo>
                  <a:lnTo>
                    <a:pt x="2109" y="78"/>
                  </a:lnTo>
                  <a:lnTo>
                    <a:pt x="2117" y="67"/>
                  </a:lnTo>
                  <a:lnTo>
                    <a:pt x="2123" y="57"/>
                  </a:lnTo>
                  <a:lnTo>
                    <a:pt x="2128" y="43"/>
                  </a:lnTo>
                  <a:lnTo>
                    <a:pt x="2125" y="31"/>
                  </a:lnTo>
                  <a:lnTo>
                    <a:pt x="2121" y="18"/>
                  </a:lnTo>
                  <a:lnTo>
                    <a:pt x="2121" y="18"/>
                  </a:lnTo>
                  <a:lnTo>
                    <a:pt x="2111" y="8"/>
                  </a:lnTo>
                  <a:lnTo>
                    <a:pt x="2100" y="2"/>
                  </a:lnTo>
                  <a:lnTo>
                    <a:pt x="2088" y="0"/>
                  </a:lnTo>
                  <a:lnTo>
                    <a:pt x="2075" y="2"/>
                  </a:lnTo>
                  <a:lnTo>
                    <a:pt x="2063" y="6"/>
                  </a:lnTo>
                  <a:lnTo>
                    <a:pt x="18" y="1327"/>
                  </a:lnTo>
                  <a:lnTo>
                    <a:pt x="18" y="132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1695" y="1574"/>
              <a:ext cx="2134" cy="1417"/>
            </a:xfrm>
            <a:custGeom>
              <a:avLst/>
              <a:gdLst/>
              <a:ahLst/>
              <a:cxnLst>
                <a:cxn ang="0">
                  <a:pos x="82" y="1408"/>
                </a:cxn>
                <a:cxn ang="0">
                  <a:pos x="73" y="1410"/>
                </a:cxn>
                <a:cxn ang="0">
                  <a:pos x="64" y="1414"/>
                </a:cxn>
                <a:cxn ang="0">
                  <a:pos x="57" y="1414"/>
                </a:cxn>
                <a:cxn ang="0">
                  <a:pos x="50" y="1417"/>
                </a:cxn>
                <a:cxn ang="0">
                  <a:pos x="41" y="1414"/>
                </a:cxn>
                <a:cxn ang="0">
                  <a:pos x="34" y="1412"/>
                </a:cxn>
                <a:cxn ang="0">
                  <a:pos x="25" y="1408"/>
                </a:cxn>
                <a:cxn ang="0">
                  <a:pos x="18" y="1403"/>
                </a:cxn>
                <a:cxn ang="0">
                  <a:pos x="13" y="1397"/>
                </a:cxn>
                <a:cxn ang="0">
                  <a:pos x="8" y="1391"/>
                </a:cxn>
                <a:cxn ang="0">
                  <a:pos x="8" y="1391"/>
                </a:cxn>
                <a:cxn ang="0">
                  <a:pos x="4" y="1382"/>
                </a:cxn>
                <a:cxn ang="0">
                  <a:pos x="2" y="1376"/>
                </a:cxn>
                <a:cxn ang="0">
                  <a:pos x="0" y="1368"/>
                </a:cxn>
                <a:cxn ang="0">
                  <a:pos x="0" y="1359"/>
                </a:cxn>
                <a:cxn ang="0">
                  <a:pos x="0" y="1350"/>
                </a:cxn>
                <a:cxn ang="0">
                  <a:pos x="4" y="1345"/>
                </a:cxn>
                <a:cxn ang="0">
                  <a:pos x="6" y="1336"/>
                </a:cxn>
                <a:cxn ang="0">
                  <a:pos x="13" y="1330"/>
                </a:cxn>
                <a:cxn ang="0">
                  <a:pos x="16" y="1323"/>
                </a:cxn>
                <a:cxn ang="0">
                  <a:pos x="25" y="1320"/>
                </a:cxn>
                <a:cxn ang="0">
                  <a:pos x="2052" y="7"/>
                </a:cxn>
                <a:cxn ang="0">
                  <a:pos x="2052" y="7"/>
                </a:cxn>
                <a:cxn ang="0">
                  <a:pos x="2061" y="3"/>
                </a:cxn>
                <a:cxn ang="0">
                  <a:pos x="2067" y="0"/>
                </a:cxn>
                <a:cxn ang="0">
                  <a:pos x="2075" y="0"/>
                </a:cxn>
                <a:cxn ang="0">
                  <a:pos x="2084" y="0"/>
                </a:cxn>
                <a:cxn ang="0">
                  <a:pos x="2093" y="0"/>
                </a:cxn>
                <a:cxn ang="0">
                  <a:pos x="2100" y="2"/>
                </a:cxn>
                <a:cxn ang="0">
                  <a:pos x="2107" y="5"/>
                </a:cxn>
                <a:cxn ang="0">
                  <a:pos x="2114" y="9"/>
                </a:cxn>
                <a:cxn ang="0">
                  <a:pos x="2120" y="16"/>
                </a:cxn>
                <a:cxn ang="0">
                  <a:pos x="2126" y="23"/>
                </a:cxn>
                <a:cxn ang="0">
                  <a:pos x="2126" y="23"/>
                </a:cxn>
                <a:cxn ang="0">
                  <a:pos x="2130" y="28"/>
                </a:cxn>
                <a:cxn ang="0">
                  <a:pos x="2132" y="37"/>
                </a:cxn>
                <a:cxn ang="0">
                  <a:pos x="2135" y="46"/>
                </a:cxn>
                <a:cxn ang="0">
                  <a:pos x="2135" y="53"/>
                </a:cxn>
                <a:cxn ang="0">
                  <a:pos x="2132" y="62"/>
                </a:cxn>
                <a:cxn ang="0">
                  <a:pos x="2130" y="69"/>
                </a:cxn>
                <a:cxn ang="0">
                  <a:pos x="2126" y="77"/>
                </a:cxn>
                <a:cxn ang="0">
                  <a:pos x="2121" y="83"/>
                </a:cxn>
                <a:cxn ang="0">
                  <a:pos x="2118" y="90"/>
                </a:cxn>
                <a:cxn ang="0">
                  <a:pos x="2109" y="94"/>
                </a:cxn>
                <a:cxn ang="0">
                  <a:pos x="82" y="1408"/>
                </a:cxn>
                <a:cxn ang="0">
                  <a:pos x="82" y="1408"/>
                </a:cxn>
              </a:cxnLst>
              <a:rect l="0" t="0" r="r" b="b"/>
              <a:pathLst>
                <a:path w="2136" h="1418">
                  <a:moveTo>
                    <a:pt x="82" y="1408"/>
                  </a:moveTo>
                  <a:lnTo>
                    <a:pt x="73" y="1410"/>
                  </a:lnTo>
                  <a:lnTo>
                    <a:pt x="64" y="1414"/>
                  </a:lnTo>
                  <a:lnTo>
                    <a:pt x="57" y="1414"/>
                  </a:lnTo>
                  <a:lnTo>
                    <a:pt x="50" y="1417"/>
                  </a:lnTo>
                  <a:lnTo>
                    <a:pt x="41" y="1414"/>
                  </a:lnTo>
                  <a:lnTo>
                    <a:pt x="34" y="1412"/>
                  </a:lnTo>
                  <a:lnTo>
                    <a:pt x="25" y="1408"/>
                  </a:lnTo>
                  <a:lnTo>
                    <a:pt x="18" y="1403"/>
                  </a:lnTo>
                  <a:lnTo>
                    <a:pt x="13" y="1397"/>
                  </a:lnTo>
                  <a:lnTo>
                    <a:pt x="8" y="1391"/>
                  </a:lnTo>
                  <a:lnTo>
                    <a:pt x="8" y="1391"/>
                  </a:lnTo>
                  <a:lnTo>
                    <a:pt x="4" y="1382"/>
                  </a:lnTo>
                  <a:lnTo>
                    <a:pt x="2" y="1376"/>
                  </a:lnTo>
                  <a:lnTo>
                    <a:pt x="0" y="1368"/>
                  </a:lnTo>
                  <a:lnTo>
                    <a:pt x="0" y="1359"/>
                  </a:lnTo>
                  <a:lnTo>
                    <a:pt x="0" y="1350"/>
                  </a:lnTo>
                  <a:lnTo>
                    <a:pt x="4" y="1345"/>
                  </a:lnTo>
                  <a:lnTo>
                    <a:pt x="6" y="1336"/>
                  </a:lnTo>
                  <a:lnTo>
                    <a:pt x="13" y="1330"/>
                  </a:lnTo>
                  <a:lnTo>
                    <a:pt x="16" y="1323"/>
                  </a:lnTo>
                  <a:lnTo>
                    <a:pt x="25" y="1320"/>
                  </a:lnTo>
                  <a:lnTo>
                    <a:pt x="2052" y="7"/>
                  </a:lnTo>
                  <a:lnTo>
                    <a:pt x="2052" y="7"/>
                  </a:lnTo>
                  <a:lnTo>
                    <a:pt x="2061" y="3"/>
                  </a:lnTo>
                  <a:lnTo>
                    <a:pt x="2067" y="0"/>
                  </a:lnTo>
                  <a:lnTo>
                    <a:pt x="2075" y="0"/>
                  </a:lnTo>
                  <a:lnTo>
                    <a:pt x="2084" y="0"/>
                  </a:lnTo>
                  <a:lnTo>
                    <a:pt x="2093" y="0"/>
                  </a:lnTo>
                  <a:lnTo>
                    <a:pt x="2100" y="2"/>
                  </a:lnTo>
                  <a:lnTo>
                    <a:pt x="2107" y="5"/>
                  </a:lnTo>
                  <a:lnTo>
                    <a:pt x="2114" y="9"/>
                  </a:lnTo>
                  <a:lnTo>
                    <a:pt x="2120" y="16"/>
                  </a:lnTo>
                  <a:lnTo>
                    <a:pt x="2126" y="23"/>
                  </a:lnTo>
                  <a:lnTo>
                    <a:pt x="2126" y="23"/>
                  </a:lnTo>
                  <a:lnTo>
                    <a:pt x="2130" y="28"/>
                  </a:lnTo>
                  <a:lnTo>
                    <a:pt x="2132" y="37"/>
                  </a:lnTo>
                  <a:lnTo>
                    <a:pt x="2135" y="46"/>
                  </a:lnTo>
                  <a:lnTo>
                    <a:pt x="2135" y="53"/>
                  </a:lnTo>
                  <a:lnTo>
                    <a:pt x="2132" y="62"/>
                  </a:lnTo>
                  <a:lnTo>
                    <a:pt x="2130" y="69"/>
                  </a:lnTo>
                  <a:lnTo>
                    <a:pt x="2126" y="77"/>
                  </a:lnTo>
                  <a:lnTo>
                    <a:pt x="2121" y="83"/>
                  </a:lnTo>
                  <a:lnTo>
                    <a:pt x="2118" y="90"/>
                  </a:lnTo>
                  <a:lnTo>
                    <a:pt x="2109" y="94"/>
                  </a:lnTo>
                  <a:lnTo>
                    <a:pt x="82" y="1408"/>
                  </a:lnTo>
                  <a:lnTo>
                    <a:pt x="82" y="140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1511" y="1293"/>
              <a:ext cx="2130" cy="1403"/>
            </a:xfrm>
            <a:custGeom>
              <a:avLst/>
              <a:gdLst/>
              <a:ahLst/>
              <a:cxnLst>
                <a:cxn ang="0">
                  <a:pos x="52" y="1397"/>
                </a:cxn>
                <a:cxn ang="0">
                  <a:pos x="42" y="1402"/>
                </a:cxn>
                <a:cxn ang="0">
                  <a:pos x="31" y="1402"/>
                </a:cxn>
                <a:cxn ang="0">
                  <a:pos x="22" y="1399"/>
                </a:cxn>
                <a:cxn ang="0">
                  <a:pos x="13" y="1395"/>
                </a:cxn>
                <a:cxn ang="0">
                  <a:pos x="4" y="1386"/>
                </a:cxn>
                <a:cxn ang="0">
                  <a:pos x="4" y="1386"/>
                </a:cxn>
                <a:cxn ang="0">
                  <a:pos x="0" y="1376"/>
                </a:cxn>
                <a:cxn ang="0">
                  <a:pos x="0" y="1365"/>
                </a:cxn>
                <a:cxn ang="0">
                  <a:pos x="2" y="1355"/>
                </a:cxn>
                <a:cxn ang="0">
                  <a:pos x="6" y="1347"/>
                </a:cxn>
                <a:cxn ang="0">
                  <a:pos x="15" y="1338"/>
                </a:cxn>
                <a:cxn ang="0">
                  <a:pos x="2079" y="6"/>
                </a:cxn>
                <a:cxn ang="0">
                  <a:pos x="2079" y="6"/>
                </a:cxn>
                <a:cxn ang="0">
                  <a:pos x="2089" y="0"/>
                </a:cxn>
                <a:cxn ang="0">
                  <a:pos x="2100" y="0"/>
                </a:cxn>
                <a:cxn ang="0">
                  <a:pos x="2110" y="2"/>
                </a:cxn>
                <a:cxn ang="0">
                  <a:pos x="2118" y="8"/>
                </a:cxn>
                <a:cxn ang="0">
                  <a:pos x="2127" y="17"/>
                </a:cxn>
                <a:cxn ang="0">
                  <a:pos x="2127" y="17"/>
                </a:cxn>
                <a:cxn ang="0">
                  <a:pos x="2131" y="25"/>
                </a:cxn>
                <a:cxn ang="0">
                  <a:pos x="2131" y="36"/>
                </a:cxn>
                <a:cxn ang="0">
                  <a:pos x="2128" y="46"/>
                </a:cxn>
                <a:cxn ang="0">
                  <a:pos x="2123" y="57"/>
                </a:cxn>
                <a:cxn ang="0">
                  <a:pos x="2116" y="63"/>
                </a:cxn>
                <a:cxn ang="0">
                  <a:pos x="52" y="1397"/>
                </a:cxn>
                <a:cxn ang="0">
                  <a:pos x="52" y="1397"/>
                </a:cxn>
              </a:cxnLst>
              <a:rect l="0" t="0" r="r" b="b"/>
              <a:pathLst>
                <a:path w="2132" h="1403">
                  <a:moveTo>
                    <a:pt x="52" y="1397"/>
                  </a:moveTo>
                  <a:lnTo>
                    <a:pt x="42" y="1402"/>
                  </a:lnTo>
                  <a:lnTo>
                    <a:pt x="31" y="1402"/>
                  </a:lnTo>
                  <a:lnTo>
                    <a:pt x="22" y="1399"/>
                  </a:lnTo>
                  <a:lnTo>
                    <a:pt x="13" y="1395"/>
                  </a:lnTo>
                  <a:lnTo>
                    <a:pt x="4" y="1386"/>
                  </a:lnTo>
                  <a:lnTo>
                    <a:pt x="4" y="1386"/>
                  </a:lnTo>
                  <a:lnTo>
                    <a:pt x="0" y="1376"/>
                  </a:lnTo>
                  <a:lnTo>
                    <a:pt x="0" y="1365"/>
                  </a:lnTo>
                  <a:lnTo>
                    <a:pt x="2" y="1355"/>
                  </a:lnTo>
                  <a:lnTo>
                    <a:pt x="6" y="1347"/>
                  </a:lnTo>
                  <a:lnTo>
                    <a:pt x="15" y="1338"/>
                  </a:lnTo>
                  <a:lnTo>
                    <a:pt x="2079" y="6"/>
                  </a:lnTo>
                  <a:lnTo>
                    <a:pt x="2079" y="6"/>
                  </a:lnTo>
                  <a:lnTo>
                    <a:pt x="2089" y="0"/>
                  </a:lnTo>
                  <a:lnTo>
                    <a:pt x="2100" y="0"/>
                  </a:lnTo>
                  <a:lnTo>
                    <a:pt x="2110" y="2"/>
                  </a:lnTo>
                  <a:lnTo>
                    <a:pt x="2118" y="8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31" y="25"/>
                  </a:lnTo>
                  <a:lnTo>
                    <a:pt x="2131" y="36"/>
                  </a:lnTo>
                  <a:lnTo>
                    <a:pt x="2128" y="46"/>
                  </a:lnTo>
                  <a:lnTo>
                    <a:pt x="2123" y="57"/>
                  </a:lnTo>
                  <a:lnTo>
                    <a:pt x="2116" y="63"/>
                  </a:lnTo>
                  <a:lnTo>
                    <a:pt x="52" y="1397"/>
                  </a:lnTo>
                  <a:lnTo>
                    <a:pt x="52" y="139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1517" y="1338"/>
              <a:ext cx="2129" cy="1403"/>
            </a:xfrm>
            <a:custGeom>
              <a:avLst/>
              <a:gdLst/>
              <a:ahLst/>
              <a:cxnLst>
                <a:cxn ang="0">
                  <a:pos x="52" y="1393"/>
                </a:cxn>
                <a:cxn ang="0">
                  <a:pos x="41" y="1397"/>
                </a:cxn>
                <a:cxn ang="0">
                  <a:pos x="31" y="1400"/>
                </a:cxn>
                <a:cxn ang="0">
                  <a:pos x="20" y="1397"/>
                </a:cxn>
                <a:cxn ang="0">
                  <a:pos x="12" y="1393"/>
                </a:cxn>
                <a:cxn ang="0">
                  <a:pos x="6" y="1384"/>
                </a:cxn>
                <a:cxn ang="0">
                  <a:pos x="6" y="1384"/>
                </a:cxn>
                <a:cxn ang="0">
                  <a:pos x="2" y="1374"/>
                </a:cxn>
                <a:cxn ang="0">
                  <a:pos x="0" y="1363"/>
                </a:cxn>
                <a:cxn ang="0">
                  <a:pos x="2" y="1352"/>
                </a:cxn>
                <a:cxn ang="0">
                  <a:pos x="6" y="1345"/>
                </a:cxn>
                <a:cxn ang="0">
                  <a:pos x="14" y="1336"/>
                </a:cxn>
                <a:cxn ang="0">
                  <a:pos x="2076" y="4"/>
                </a:cxn>
                <a:cxn ang="0">
                  <a:pos x="2076" y="4"/>
                </a:cxn>
                <a:cxn ang="0">
                  <a:pos x="2087" y="0"/>
                </a:cxn>
                <a:cxn ang="0">
                  <a:pos x="2094" y="0"/>
                </a:cxn>
                <a:cxn ang="0">
                  <a:pos x="2105" y="2"/>
                </a:cxn>
                <a:cxn ang="0">
                  <a:pos x="2116" y="6"/>
                </a:cxn>
                <a:cxn ang="0">
                  <a:pos x="2122" y="14"/>
                </a:cxn>
                <a:cxn ang="0">
                  <a:pos x="2122" y="14"/>
                </a:cxn>
                <a:cxn ang="0">
                  <a:pos x="2126" y="25"/>
                </a:cxn>
                <a:cxn ang="0">
                  <a:pos x="2129" y="35"/>
                </a:cxn>
                <a:cxn ang="0">
                  <a:pos x="2126" y="46"/>
                </a:cxn>
                <a:cxn ang="0">
                  <a:pos x="2120" y="54"/>
                </a:cxn>
                <a:cxn ang="0">
                  <a:pos x="2112" y="60"/>
                </a:cxn>
                <a:cxn ang="0">
                  <a:pos x="52" y="1393"/>
                </a:cxn>
                <a:cxn ang="0">
                  <a:pos x="52" y="1393"/>
                </a:cxn>
              </a:cxnLst>
              <a:rect l="0" t="0" r="r" b="b"/>
              <a:pathLst>
                <a:path w="2130" h="1401">
                  <a:moveTo>
                    <a:pt x="52" y="1393"/>
                  </a:moveTo>
                  <a:lnTo>
                    <a:pt x="41" y="1397"/>
                  </a:lnTo>
                  <a:lnTo>
                    <a:pt x="31" y="1400"/>
                  </a:lnTo>
                  <a:lnTo>
                    <a:pt x="20" y="1397"/>
                  </a:lnTo>
                  <a:lnTo>
                    <a:pt x="12" y="1393"/>
                  </a:lnTo>
                  <a:lnTo>
                    <a:pt x="6" y="1384"/>
                  </a:lnTo>
                  <a:lnTo>
                    <a:pt x="6" y="1384"/>
                  </a:lnTo>
                  <a:lnTo>
                    <a:pt x="2" y="1374"/>
                  </a:lnTo>
                  <a:lnTo>
                    <a:pt x="0" y="1363"/>
                  </a:lnTo>
                  <a:lnTo>
                    <a:pt x="2" y="1352"/>
                  </a:lnTo>
                  <a:lnTo>
                    <a:pt x="6" y="1345"/>
                  </a:lnTo>
                  <a:lnTo>
                    <a:pt x="14" y="1336"/>
                  </a:lnTo>
                  <a:lnTo>
                    <a:pt x="2076" y="4"/>
                  </a:lnTo>
                  <a:lnTo>
                    <a:pt x="2076" y="4"/>
                  </a:lnTo>
                  <a:lnTo>
                    <a:pt x="2087" y="0"/>
                  </a:lnTo>
                  <a:lnTo>
                    <a:pt x="2094" y="0"/>
                  </a:lnTo>
                  <a:lnTo>
                    <a:pt x="2105" y="2"/>
                  </a:lnTo>
                  <a:lnTo>
                    <a:pt x="2116" y="6"/>
                  </a:lnTo>
                  <a:lnTo>
                    <a:pt x="2122" y="14"/>
                  </a:lnTo>
                  <a:lnTo>
                    <a:pt x="2122" y="14"/>
                  </a:lnTo>
                  <a:lnTo>
                    <a:pt x="2126" y="25"/>
                  </a:lnTo>
                  <a:lnTo>
                    <a:pt x="2129" y="35"/>
                  </a:lnTo>
                  <a:lnTo>
                    <a:pt x="2126" y="46"/>
                  </a:lnTo>
                  <a:lnTo>
                    <a:pt x="2120" y="54"/>
                  </a:lnTo>
                  <a:lnTo>
                    <a:pt x="2112" y="60"/>
                  </a:lnTo>
                  <a:lnTo>
                    <a:pt x="52" y="1393"/>
                  </a:lnTo>
                  <a:lnTo>
                    <a:pt x="52" y="139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1573" y="1382"/>
              <a:ext cx="2130" cy="1407"/>
            </a:xfrm>
            <a:custGeom>
              <a:avLst/>
              <a:gdLst/>
              <a:ahLst/>
              <a:cxnLst>
                <a:cxn ang="0">
                  <a:pos x="65" y="1400"/>
                </a:cxn>
                <a:cxn ang="0">
                  <a:pos x="52" y="1404"/>
                </a:cxn>
                <a:cxn ang="0">
                  <a:pos x="40" y="1407"/>
                </a:cxn>
                <a:cxn ang="0">
                  <a:pos x="27" y="1404"/>
                </a:cxn>
                <a:cxn ang="0">
                  <a:pos x="17" y="1398"/>
                </a:cxn>
                <a:cxn ang="0">
                  <a:pos x="6" y="1388"/>
                </a:cxn>
                <a:cxn ang="0">
                  <a:pos x="6" y="1388"/>
                </a:cxn>
                <a:cxn ang="0">
                  <a:pos x="2" y="1375"/>
                </a:cxn>
                <a:cxn ang="0">
                  <a:pos x="0" y="1362"/>
                </a:cxn>
                <a:cxn ang="0">
                  <a:pos x="2" y="1349"/>
                </a:cxn>
                <a:cxn ang="0">
                  <a:pos x="10" y="1339"/>
                </a:cxn>
                <a:cxn ang="0">
                  <a:pos x="19" y="1328"/>
                </a:cxn>
                <a:cxn ang="0">
                  <a:pos x="2063" y="6"/>
                </a:cxn>
                <a:cxn ang="0">
                  <a:pos x="2063" y="6"/>
                </a:cxn>
                <a:cxn ang="0">
                  <a:pos x="2076" y="2"/>
                </a:cxn>
                <a:cxn ang="0">
                  <a:pos x="2088" y="0"/>
                </a:cxn>
                <a:cxn ang="0">
                  <a:pos x="2101" y="2"/>
                </a:cxn>
                <a:cxn ang="0">
                  <a:pos x="2113" y="8"/>
                </a:cxn>
                <a:cxn ang="0">
                  <a:pos x="2122" y="19"/>
                </a:cxn>
                <a:cxn ang="0">
                  <a:pos x="2122" y="19"/>
                </a:cxn>
                <a:cxn ang="0">
                  <a:pos x="2126" y="31"/>
                </a:cxn>
                <a:cxn ang="0">
                  <a:pos x="2128" y="45"/>
                </a:cxn>
                <a:cxn ang="0">
                  <a:pos x="2126" y="57"/>
                </a:cxn>
                <a:cxn ang="0">
                  <a:pos x="2118" y="68"/>
                </a:cxn>
                <a:cxn ang="0">
                  <a:pos x="2109" y="78"/>
                </a:cxn>
                <a:cxn ang="0">
                  <a:pos x="65" y="1400"/>
                </a:cxn>
                <a:cxn ang="0">
                  <a:pos x="65" y="1400"/>
                </a:cxn>
              </a:cxnLst>
              <a:rect l="0" t="0" r="r" b="b"/>
              <a:pathLst>
                <a:path w="2129" h="1408">
                  <a:moveTo>
                    <a:pt x="65" y="1400"/>
                  </a:moveTo>
                  <a:lnTo>
                    <a:pt x="52" y="1404"/>
                  </a:lnTo>
                  <a:lnTo>
                    <a:pt x="40" y="1407"/>
                  </a:lnTo>
                  <a:lnTo>
                    <a:pt x="27" y="1404"/>
                  </a:lnTo>
                  <a:lnTo>
                    <a:pt x="17" y="1398"/>
                  </a:lnTo>
                  <a:lnTo>
                    <a:pt x="6" y="1388"/>
                  </a:lnTo>
                  <a:lnTo>
                    <a:pt x="6" y="1388"/>
                  </a:lnTo>
                  <a:lnTo>
                    <a:pt x="2" y="1375"/>
                  </a:lnTo>
                  <a:lnTo>
                    <a:pt x="0" y="1362"/>
                  </a:lnTo>
                  <a:lnTo>
                    <a:pt x="2" y="1349"/>
                  </a:lnTo>
                  <a:lnTo>
                    <a:pt x="10" y="1339"/>
                  </a:lnTo>
                  <a:lnTo>
                    <a:pt x="19" y="1328"/>
                  </a:lnTo>
                  <a:lnTo>
                    <a:pt x="2063" y="6"/>
                  </a:lnTo>
                  <a:lnTo>
                    <a:pt x="2063" y="6"/>
                  </a:lnTo>
                  <a:lnTo>
                    <a:pt x="2076" y="2"/>
                  </a:lnTo>
                  <a:lnTo>
                    <a:pt x="2088" y="0"/>
                  </a:lnTo>
                  <a:lnTo>
                    <a:pt x="2101" y="2"/>
                  </a:lnTo>
                  <a:lnTo>
                    <a:pt x="2113" y="8"/>
                  </a:lnTo>
                  <a:lnTo>
                    <a:pt x="2122" y="19"/>
                  </a:lnTo>
                  <a:lnTo>
                    <a:pt x="2122" y="19"/>
                  </a:lnTo>
                  <a:lnTo>
                    <a:pt x="2126" y="31"/>
                  </a:lnTo>
                  <a:lnTo>
                    <a:pt x="2128" y="45"/>
                  </a:lnTo>
                  <a:lnTo>
                    <a:pt x="2126" y="57"/>
                  </a:lnTo>
                  <a:lnTo>
                    <a:pt x="2118" y="68"/>
                  </a:lnTo>
                  <a:lnTo>
                    <a:pt x="2109" y="78"/>
                  </a:lnTo>
                  <a:lnTo>
                    <a:pt x="65" y="1400"/>
                  </a:lnTo>
                  <a:lnTo>
                    <a:pt x="65" y="140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1635" y="1483"/>
              <a:ext cx="2137" cy="1417"/>
            </a:xfrm>
            <a:custGeom>
              <a:avLst/>
              <a:gdLst/>
              <a:ahLst/>
              <a:cxnLst>
                <a:cxn ang="0">
                  <a:pos x="25" y="1321"/>
                </a:cxn>
                <a:cxn ang="0">
                  <a:pos x="17" y="1325"/>
                </a:cxn>
                <a:cxn ang="0">
                  <a:pos x="13" y="1332"/>
                </a:cxn>
                <a:cxn ang="0">
                  <a:pos x="8" y="1339"/>
                </a:cxn>
                <a:cxn ang="0">
                  <a:pos x="4" y="1346"/>
                </a:cxn>
                <a:cxn ang="0">
                  <a:pos x="2" y="1353"/>
                </a:cxn>
                <a:cxn ang="0">
                  <a:pos x="0" y="1362"/>
                </a:cxn>
                <a:cxn ang="0">
                  <a:pos x="0" y="1369"/>
                </a:cxn>
                <a:cxn ang="0">
                  <a:pos x="2" y="1378"/>
                </a:cxn>
                <a:cxn ang="0">
                  <a:pos x="4" y="1385"/>
                </a:cxn>
                <a:cxn ang="0">
                  <a:pos x="8" y="1392"/>
                </a:cxn>
                <a:cxn ang="0">
                  <a:pos x="8" y="1392"/>
                </a:cxn>
                <a:cxn ang="0">
                  <a:pos x="15" y="1399"/>
                </a:cxn>
                <a:cxn ang="0">
                  <a:pos x="21" y="1406"/>
                </a:cxn>
                <a:cxn ang="0">
                  <a:pos x="27" y="1410"/>
                </a:cxn>
                <a:cxn ang="0">
                  <a:pos x="34" y="1414"/>
                </a:cxn>
                <a:cxn ang="0">
                  <a:pos x="42" y="1416"/>
                </a:cxn>
                <a:cxn ang="0">
                  <a:pos x="50" y="1416"/>
                </a:cxn>
                <a:cxn ang="0">
                  <a:pos x="59" y="1416"/>
                </a:cxn>
                <a:cxn ang="0">
                  <a:pos x="68" y="1416"/>
                </a:cxn>
                <a:cxn ang="0">
                  <a:pos x="73" y="1412"/>
                </a:cxn>
                <a:cxn ang="0">
                  <a:pos x="82" y="1408"/>
                </a:cxn>
                <a:cxn ang="0">
                  <a:pos x="2109" y="96"/>
                </a:cxn>
                <a:cxn ang="0">
                  <a:pos x="2109" y="96"/>
                </a:cxn>
                <a:cxn ang="0">
                  <a:pos x="2118" y="93"/>
                </a:cxn>
                <a:cxn ang="0">
                  <a:pos x="2122" y="86"/>
                </a:cxn>
                <a:cxn ang="0">
                  <a:pos x="2127" y="80"/>
                </a:cxn>
                <a:cxn ang="0">
                  <a:pos x="2130" y="71"/>
                </a:cxn>
                <a:cxn ang="0">
                  <a:pos x="2132" y="65"/>
                </a:cxn>
                <a:cxn ang="0">
                  <a:pos x="2135" y="57"/>
                </a:cxn>
                <a:cxn ang="0">
                  <a:pos x="2135" y="48"/>
                </a:cxn>
                <a:cxn ang="0">
                  <a:pos x="2132" y="40"/>
                </a:cxn>
                <a:cxn ang="0">
                  <a:pos x="2130" y="31"/>
                </a:cxn>
                <a:cxn ang="0">
                  <a:pos x="2127" y="25"/>
                </a:cxn>
                <a:cxn ang="0">
                  <a:pos x="2127" y="25"/>
                </a:cxn>
                <a:cxn ang="0">
                  <a:pos x="2120" y="19"/>
                </a:cxn>
                <a:cxn ang="0">
                  <a:pos x="2114" y="13"/>
                </a:cxn>
                <a:cxn ang="0">
                  <a:pos x="2107" y="8"/>
                </a:cxn>
                <a:cxn ang="0">
                  <a:pos x="2102" y="4"/>
                </a:cxn>
                <a:cxn ang="0">
                  <a:pos x="2093" y="2"/>
                </a:cxn>
                <a:cxn ang="0">
                  <a:pos x="2084" y="0"/>
                </a:cxn>
                <a:cxn ang="0">
                  <a:pos x="2076" y="2"/>
                </a:cxn>
                <a:cxn ang="0">
                  <a:pos x="2070" y="2"/>
                </a:cxn>
                <a:cxn ang="0">
                  <a:pos x="2061" y="6"/>
                </a:cxn>
                <a:cxn ang="0">
                  <a:pos x="2053" y="8"/>
                </a:cxn>
                <a:cxn ang="0">
                  <a:pos x="25" y="1321"/>
                </a:cxn>
                <a:cxn ang="0">
                  <a:pos x="25" y="1321"/>
                </a:cxn>
              </a:cxnLst>
              <a:rect l="0" t="0" r="r" b="b"/>
              <a:pathLst>
                <a:path w="2136" h="1417">
                  <a:moveTo>
                    <a:pt x="25" y="1321"/>
                  </a:moveTo>
                  <a:lnTo>
                    <a:pt x="17" y="1325"/>
                  </a:lnTo>
                  <a:lnTo>
                    <a:pt x="13" y="1332"/>
                  </a:lnTo>
                  <a:lnTo>
                    <a:pt x="8" y="1339"/>
                  </a:lnTo>
                  <a:lnTo>
                    <a:pt x="4" y="1346"/>
                  </a:lnTo>
                  <a:lnTo>
                    <a:pt x="2" y="1353"/>
                  </a:lnTo>
                  <a:lnTo>
                    <a:pt x="0" y="1362"/>
                  </a:lnTo>
                  <a:lnTo>
                    <a:pt x="0" y="1369"/>
                  </a:lnTo>
                  <a:lnTo>
                    <a:pt x="2" y="1378"/>
                  </a:lnTo>
                  <a:lnTo>
                    <a:pt x="4" y="1385"/>
                  </a:lnTo>
                  <a:lnTo>
                    <a:pt x="8" y="1392"/>
                  </a:lnTo>
                  <a:lnTo>
                    <a:pt x="8" y="1392"/>
                  </a:lnTo>
                  <a:lnTo>
                    <a:pt x="15" y="1399"/>
                  </a:lnTo>
                  <a:lnTo>
                    <a:pt x="21" y="1406"/>
                  </a:lnTo>
                  <a:lnTo>
                    <a:pt x="27" y="1410"/>
                  </a:lnTo>
                  <a:lnTo>
                    <a:pt x="34" y="1414"/>
                  </a:lnTo>
                  <a:lnTo>
                    <a:pt x="42" y="1416"/>
                  </a:lnTo>
                  <a:lnTo>
                    <a:pt x="50" y="1416"/>
                  </a:lnTo>
                  <a:lnTo>
                    <a:pt x="59" y="1416"/>
                  </a:lnTo>
                  <a:lnTo>
                    <a:pt x="68" y="1416"/>
                  </a:lnTo>
                  <a:lnTo>
                    <a:pt x="73" y="1412"/>
                  </a:lnTo>
                  <a:lnTo>
                    <a:pt x="82" y="1408"/>
                  </a:lnTo>
                  <a:lnTo>
                    <a:pt x="2109" y="96"/>
                  </a:lnTo>
                  <a:lnTo>
                    <a:pt x="2109" y="96"/>
                  </a:lnTo>
                  <a:lnTo>
                    <a:pt x="2118" y="93"/>
                  </a:lnTo>
                  <a:lnTo>
                    <a:pt x="2122" y="86"/>
                  </a:lnTo>
                  <a:lnTo>
                    <a:pt x="2127" y="80"/>
                  </a:lnTo>
                  <a:lnTo>
                    <a:pt x="2130" y="71"/>
                  </a:lnTo>
                  <a:lnTo>
                    <a:pt x="2132" y="65"/>
                  </a:lnTo>
                  <a:lnTo>
                    <a:pt x="2135" y="57"/>
                  </a:lnTo>
                  <a:lnTo>
                    <a:pt x="2135" y="48"/>
                  </a:lnTo>
                  <a:lnTo>
                    <a:pt x="2132" y="40"/>
                  </a:lnTo>
                  <a:lnTo>
                    <a:pt x="2130" y="31"/>
                  </a:lnTo>
                  <a:lnTo>
                    <a:pt x="2127" y="25"/>
                  </a:lnTo>
                  <a:lnTo>
                    <a:pt x="2127" y="25"/>
                  </a:lnTo>
                  <a:lnTo>
                    <a:pt x="2120" y="19"/>
                  </a:lnTo>
                  <a:lnTo>
                    <a:pt x="2114" y="13"/>
                  </a:lnTo>
                  <a:lnTo>
                    <a:pt x="2107" y="8"/>
                  </a:lnTo>
                  <a:lnTo>
                    <a:pt x="2102" y="4"/>
                  </a:lnTo>
                  <a:lnTo>
                    <a:pt x="2093" y="2"/>
                  </a:lnTo>
                  <a:lnTo>
                    <a:pt x="2084" y="0"/>
                  </a:lnTo>
                  <a:lnTo>
                    <a:pt x="2076" y="2"/>
                  </a:lnTo>
                  <a:lnTo>
                    <a:pt x="2070" y="2"/>
                  </a:lnTo>
                  <a:lnTo>
                    <a:pt x="2061" y="6"/>
                  </a:lnTo>
                  <a:lnTo>
                    <a:pt x="2053" y="8"/>
                  </a:lnTo>
                  <a:lnTo>
                    <a:pt x="25" y="1321"/>
                  </a:lnTo>
                  <a:lnTo>
                    <a:pt x="25" y="132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2639" y="1794"/>
              <a:ext cx="933" cy="336"/>
            </a:xfrm>
            <a:custGeom>
              <a:avLst/>
              <a:gdLst/>
              <a:ahLst/>
              <a:cxnLst>
                <a:cxn ang="0">
                  <a:pos x="932" y="263"/>
                </a:cxn>
                <a:cxn ang="0">
                  <a:pos x="813" y="337"/>
                </a:cxn>
                <a:cxn ang="0">
                  <a:pos x="0" y="75"/>
                </a:cxn>
                <a:cxn ang="0">
                  <a:pos x="122" y="0"/>
                </a:cxn>
                <a:cxn ang="0">
                  <a:pos x="932" y="263"/>
                </a:cxn>
                <a:cxn ang="0">
                  <a:pos x="932" y="263"/>
                </a:cxn>
              </a:cxnLst>
              <a:rect l="0" t="0" r="r" b="b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  <a:lnTo>
                    <a:pt x="932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2639" y="1794"/>
              <a:ext cx="933" cy="336"/>
            </a:xfrm>
            <a:custGeom>
              <a:avLst/>
              <a:gdLst/>
              <a:ahLst/>
              <a:cxnLst>
                <a:cxn ang="0">
                  <a:pos x="932" y="263"/>
                </a:cxn>
                <a:cxn ang="0">
                  <a:pos x="813" y="337"/>
                </a:cxn>
                <a:cxn ang="0">
                  <a:pos x="0" y="75"/>
                </a:cxn>
                <a:cxn ang="0">
                  <a:pos x="122" y="0"/>
                </a:cxn>
                <a:cxn ang="0">
                  <a:pos x="932" y="263"/>
                </a:cxn>
                <a:cxn ang="0">
                  <a:pos x="932" y="263"/>
                </a:cxn>
              </a:cxnLst>
              <a:rect l="0" t="0" r="r" b="b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  <a:lnTo>
                    <a:pt x="932" y="26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007" y="1497"/>
              <a:ext cx="216" cy="922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95" y="75"/>
                </a:cxn>
                <a:cxn ang="0">
                  <a:pos x="0" y="924"/>
                </a:cxn>
                <a:cxn ang="0">
                  <a:pos x="120" y="845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  <a:lnTo>
                    <a:pt x="21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3007" y="1497"/>
              <a:ext cx="216" cy="922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95" y="75"/>
                </a:cxn>
                <a:cxn ang="0">
                  <a:pos x="0" y="924"/>
                </a:cxn>
                <a:cxn ang="0">
                  <a:pos x="120" y="845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  <a:lnTo>
                    <a:pt x="213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897" y="2307"/>
              <a:ext cx="932" cy="340"/>
            </a:xfrm>
            <a:custGeom>
              <a:avLst/>
              <a:gdLst/>
              <a:ahLst/>
              <a:cxnLst>
                <a:cxn ang="0">
                  <a:pos x="930" y="263"/>
                </a:cxn>
                <a:cxn ang="0">
                  <a:pos x="812" y="339"/>
                </a:cxn>
                <a:cxn ang="0">
                  <a:pos x="0" y="78"/>
                </a:cxn>
                <a:cxn ang="0">
                  <a:pos x="119" y="0"/>
                </a:cxn>
                <a:cxn ang="0">
                  <a:pos x="930" y="263"/>
                </a:cxn>
                <a:cxn ang="0">
                  <a:pos x="930" y="263"/>
                </a:cxn>
              </a:cxnLst>
              <a:rect l="0" t="0" r="r" b="b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  <a:lnTo>
                    <a:pt x="930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897" y="2307"/>
              <a:ext cx="932" cy="340"/>
            </a:xfrm>
            <a:custGeom>
              <a:avLst/>
              <a:gdLst/>
              <a:ahLst/>
              <a:cxnLst>
                <a:cxn ang="0">
                  <a:pos x="930" y="263"/>
                </a:cxn>
                <a:cxn ang="0">
                  <a:pos x="812" y="339"/>
                </a:cxn>
                <a:cxn ang="0">
                  <a:pos x="0" y="78"/>
                </a:cxn>
                <a:cxn ang="0">
                  <a:pos x="119" y="0"/>
                </a:cxn>
                <a:cxn ang="0">
                  <a:pos x="930" y="263"/>
                </a:cxn>
                <a:cxn ang="0">
                  <a:pos x="930" y="263"/>
                </a:cxn>
              </a:cxnLst>
              <a:rect l="0" t="0" r="r" b="b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  <a:lnTo>
                    <a:pt x="930" y="26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2257" y="2015"/>
              <a:ext cx="212" cy="92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94" y="77"/>
                </a:cxn>
                <a:cxn ang="0">
                  <a:pos x="0" y="924"/>
                </a:cxn>
                <a:cxn ang="0">
                  <a:pos x="119" y="845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2257" y="2015"/>
              <a:ext cx="212" cy="92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94" y="77"/>
                </a:cxn>
                <a:cxn ang="0">
                  <a:pos x="0" y="924"/>
                </a:cxn>
                <a:cxn ang="0">
                  <a:pos x="119" y="845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1724" y="2429"/>
              <a:ext cx="456" cy="615"/>
            </a:xfrm>
            <a:custGeom>
              <a:avLst/>
              <a:gdLst/>
              <a:ahLst/>
              <a:cxnLst>
                <a:cxn ang="0">
                  <a:pos x="180" y="338"/>
                </a:cxn>
                <a:cxn ang="0">
                  <a:pos x="0" y="62"/>
                </a:cxn>
                <a:cxn ang="0">
                  <a:pos x="99" y="0"/>
                </a:cxn>
                <a:cxn ang="0">
                  <a:pos x="277" y="275"/>
                </a:cxn>
                <a:cxn ang="0">
                  <a:pos x="455" y="551"/>
                </a:cxn>
                <a:cxn ang="0">
                  <a:pos x="355" y="616"/>
                </a:cxn>
                <a:cxn ang="0">
                  <a:pos x="180" y="338"/>
                </a:cxn>
                <a:cxn ang="0">
                  <a:pos x="180" y="338"/>
                </a:cxn>
              </a:cxnLst>
              <a:rect l="0" t="0" r="r" b="b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  <a:lnTo>
                    <a:pt x="180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1724" y="2429"/>
              <a:ext cx="456" cy="615"/>
            </a:xfrm>
            <a:custGeom>
              <a:avLst/>
              <a:gdLst/>
              <a:ahLst/>
              <a:cxnLst>
                <a:cxn ang="0">
                  <a:pos x="180" y="338"/>
                </a:cxn>
                <a:cxn ang="0">
                  <a:pos x="0" y="62"/>
                </a:cxn>
                <a:cxn ang="0">
                  <a:pos x="99" y="0"/>
                </a:cxn>
                <a:cxn ang="0">
                  <a:pos x="277" y="275"/>
                </a:cxn>
                <a:cxn ang="0">
                  <a:pos x="455" y="551"/>
                </a:cxn>
                <a:cxn ang="0">
                  <a:pos x="355" y="616"/>
                </a:cxn>
                <a:cxn ang="0">
                  <a:pos x="180" y="338"/>
                </a:cxn>
                <a:cxn ang="0">
                  <a:pos x="180" y="338"/>
                </a:cxn>
              </a:cxnLst>
              <a:rect l="0" t="0" r="r" b="b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  <a:lnTo>
                    <a:pt x="180" y="33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114" y="1491"/>
              <a:ext cx="193" cy="140"/>
            </a:xfrm>
            <a:custGeom>
              <a:avLst/>
              <a:gdLst/>
              <a:ahLst/>
              <a:cxnLst>
                <a:cxn ang="0">
                  <a:pos x="189" y="140"/>
                </a:cxn>
                <a:cxn ang="0">
                  <a:pos x="172" y="137"/>
                </a:cxn>
                <a:cxn ang="0">
                  <a:pos x="151" y="135"/>
                </a:cxn>
                <a:cxn ang="0">
                  <a:pos x="129" y="131"/>
                </a:cxn>
                <a:cxn ang="0">
                  <a:pos x="110" y="124"/>
                </a:cxn>
                <a:cxn ang="0">
                  <a:pos x="90" y="120"/>
                </a:cxn>
                <a:cxn ang="0">
                  <a:pos x="71" y="114"/>
                </a:cxn>
                <a:cxn ang="0">
                  <a:pos x="53" y="108"/>
                </a:cxn>
                <a:cxn ang="0">
                  <a:pos x="39" y="101"/>
                </a:cxn>
                <a:cxn ang="0">
                  <a:pos x="28" y="94"/>
                </a:cxn>
                <a:cxn ang="0">
                  <a:pos x="23" y="87"/>
                </a:cxn>
                <a:cxn ang="0">
                  <a:pos x="23" y="87"/>
                </a:cxn>
                <a:cxn ang="0">
                  <a:pos x="18" y="80"/>
                </a:cxn>
                <a:cxn ang="0">
                  <a:pos x="12" y="71"/>
                </a:cxn>
                <a:cxn ang="0">
                  <a:pos x="7" y="63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5" y="0"/>
                </a:cxn>
                <a:cxn ang="0">
                  <a:pos x="189" y="140"/>
                </a:cxn>
              </a:cxnLst>
              <a:rect l="0" t="0" r="r" b="b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  <a:lnTo>
                    <a:pt x="189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3114" y="1491"/>
              <a:ext cx="193" cy="140"/>
            </a:xfrm>
            <a:custGeom>
              <a:avLst/>
              <a:gdLst/>
              <a:ahLst/>
              <a:cxnLst>
                <a:cxn ang="0">
                  <a:pos x="189" y="140"/>
                </a:cxn>
                <a:cxn ang="0">
                  <a:pos x="172" y="137"/>
                </a:cxn>
                <a:cxn ang="0">
                  <a:pos x="151" y="135"/>
                </a:cxn>
                <a:cxn ang="0">
                  <a:pos x="129" y="131"/>
                </a:cxn>
                <a:cxn ang="0">
                  <a:pos x="110" y="124"/>
                </a:cxn>
                <a:cxn ang="0">
                  <a:pos x="90" y="120"/>
                </a:cxn>
                <a:cxn ang="0">
                  <a:pos x="71" y="114"/>
                </a:cxn>
                <a:cxn ang="0">
                  <a:pos x="53" y="108"/>
                </a:cxn>
                <a:cxn ang="0">
                  <a:pos x="39" y="101"/>
                </a:cxn>
                <a:cxn ang="0">
                  <a:pos x="28" y="94"/>
                </a:cxn>
                <a:cxn ang="0">
                  <a:pos x="23" y="87"/>
                </a:cxn>
                <a:cxn ang="0">
                  <a:pos x="23" y="87"/>
                </a:cxn>
                <a:cxn ang="0">
                  <a:pos x="18" y="80"/>
                </a:cxn>
                <a:cxn ang="0">
                  <a:pos x="12" y="71"/>
                </a:cxn>
                <a:cxn ang="0">
                  <a:pos x="7" y="63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5" y="0"/>
                </a:cxn>
              </a:cxnLst>
              <a:rect l="0" t="0" r="r" b="b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/>
              <a:ahLst/>
              <a:cxnLst>
                <a:cxn ang="0">
                  <a:pos x="166" y="129"/>
                </a:cxn>
                <a:cxn ang="0">
                  <a:pos x="153" y="124"/>
                </a:cxn>
                <a:cxn ang="0">
                  <a:pos x="138" y="121"/>
                </a:cxn>
                <a:cxn ang="0">
                  <a:pos x="124" y="116"/>
                </a:cxn>
                <a:cxn ang="0">
                  <a:pos x="111" y="112"/>
                </a:cxn>
                <a:cxn ang="0">
                  <a:pos x="96" y="105"/>
                </a:cxn>
                <a:cxn ang="0">
                  <a:pos x="82" y="99"/>
                </a:cxn>
                <a:cxn ang="0">
                  <a:pos x="67" y="93"/>
                </a:cxn>
                <a:cxn ang="0">
                  <a:pos x="54" y="87"/>
                </a:cxn>
                <a:cxn ang="0">
                  <a:pos x="41" y="76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18" y="55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7" y="4"/>
                </a:cxn>
                <a:cxn ang="0">
                  <a:pos x="37" y="8"/>
                </a:cxn>
                <a:cxn ang="0">
                  <a:pos x="50" y="11"/>
                </a:cxn>
                <a:cxn ang="0">
                  <a:pos x="60" y="15"/>
                </a:cxn>
                <a:cxn ang="0">
                  <a:pos x="71" y="17"/>
                </a:cxn>
                <a:cxn ang="0">
                  <a:pos x="82" y="22"/>
                </a:cxn>
                <a:cxn ang="0">
                  <a:pos x="87" y="25"/>
                </a:cxn>
                <a:cxn ang="0">
                  <a:pos x="166" y="129"/>
                </a:cxn>
              </a:cxnLst>
              <a:rect l="0" t="0" r="r" b="b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  <a:lnTo>
                    <a:pt x="166" y="1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/>
              <a:ahLst/>
              <a:cxnLst>
                <a:cxn ang="0">
                  <a:pos x="166" y="129"/>
                </a:cxn>
                <a:cxn ang="0">
                  <a:pos x="153" y="124"/>
                </a:cxn>
                <a:cxn ang="0">
                  <a:pos x="138" y="121"/>
                </a:cxn>
                <a:cxn ang="0">
                  <a:pos x="124" y="116"/>
                </a:cxn>
                <a:cxn ang="0">
                  <a:pos x="111" y="112"/>
                </a:cxn>
                <a:cxn ang="0">
                  <a:pos x="96" y="105"/>
                </a:cxn>
                <a:cxn ang="0">
                  <a:pos x="82" y="99"/>
                </a:cxn>
                <a:cxn ang="0">
                  <a:pos x="67" y="93"/>
                </a:cxn>
                <a:cxn ang="0">
                  <a:pos x="54" y="87"/>
                </a:cxn>
                <a:cxn ang="0">
                  <a:pos x="41" y="76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18" y="55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7" y="4"/>
                </a:cxn>
                <a:cxn ang="0">
                  <a:pos x="37" y="8"/>
                </a:cxn>
                <a:cxn ang="0">
                  <a:pos x="50" y="11"/>
                </a:cxn>
                <a:cxn ang="0">
                  <a:pos x="60" y="15"/>
                </a:cxn>
                <a:cxn ang="0">
                  <a:pos x="71" y="17"/>
                </a:cxn>
                <a:cxn ang="0">
                  <a:pos x="82" y="22"/>
                </a:cxn>
                <a:cxn ang="0">
                  <a:pos x="87" y="25"/>
                </a:cxn>
              </a:cxnLst>
              <a:rect l="0" t="0" r="r" b="b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3286" y="1678"/>
              <a:ext cx="129" cy="95"/>
            </a:xfrm>
            <a:custGeom>
              <a:avLst/>
              <a:gdLst/>
              <a:ahLst/>
              <a:cxnLst>
                <a:cxn ang="0">
                  <a:pos x="130" y="94"/>
                </a:cxn>
                <a:cxn ang="0">
                  <a:pos x="115" y="87"/>
                </a:cxn>
                <a:cxn ang="0">
                  <a:pos x="99" y="80"/>
                </a:cxn>
                <a:cxn ang="0">
                  <a:pos x="83" y="76"/>
                </a:cxn>
                <a:cxn ang="0">
                  <a:pos x="69" y="70"/>
                </a:cxn>
                <a:cxn ang="0">
                  <a:pos x="56" y="64"/>
                </a:cxn>
                <a:cxn ang="0">
                  <a:pos x="44" y="57"/>
                </a:cxn>
                <a:cxn ang="0">
                  <a:pos x="30" y="47"/>
                </a:cxn>
                <a:cxn ang="0">
                  <a:pos x="18" y="36"/>
                </a:cxn>
                <a:cxn ang="0">
                  <a:pos x="7" y="2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5" y="2"/>
                </a:cxn>
                <a:cxn ang="0">
                  <a:pos x="78" y="6"/>
                </a:cxn>
                <a:cxn ang="0">
                  <a:pos x="130" y="94"/>
                </a:cxn>
              </a:cxnLst>
              <a:rect l="0" t="0" r="r" b="b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  <a:lnTo>
                    <a:pt x="130" y="9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3286" y="1678"/>
              <a:ext cx="129" cy="95"/>
            </a:xfrm>
            <a:custGeom>
              <a:avLst/>
              <a:gdLst/>
              <a:ahLst/>
              <a:cxnLst>
                <a:cxn ang="0">
                  <a:pos x="130" y="94"/>
                </a:cxn>
                <a:cxn ang="0">
                  <a:pos x="115" y="87"/>
                </a:cxn>
                <a:cxn ang="0">
                  <a:pos x="99" y="80"/>
                </a:cxn>
                <a:cxn ang="0">
                  <a:pos x="83" y="76"/>
                </a:cxn>
                <a:cxn ang="0">
                  <a:pos x="69" y="70"/>
                </a:cxn>
                <a:cxn ang="0">
                  <a:pos x="56" y="64"/>
                </a:cxn>
                <a:cxn ang="0">
                  <a:pos x="44" y="57"/>
                </a:cxn>
                <a:cxn ang="0">
                  <a:pos x="30" y="47"/>
                </a:cxn>
                <a:cxn ang="0">
                  <a:pos x="18" y="36"/>
                </a:cxn>
                <a:cxn ang="0">
                  <a:pos x="7" y="2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5" y="2"/>
                </a:cxn>
                <a:cxn ang="0">
                  <a:pos x="78" y="6"/>
                </a:cxn>
              </a:cxnLst>
              <a:rect l="0" t="0" r="r" b="b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334" y="1752"/>
              <a:ext cx="163" cy="134"/>
            </a:xfrm>
            <a:custGeom>
              <a:avLst/>
              <a:gdLst/>
              <a:ahLst/>
              <a:cxnLst>
                <a:cxn ang="0">
                  <a:pos x="164" y="133"/>
                </a:cxn>
                <a:cxn ang="0">
                  <a:pos x="151" y="128"/>
                </a:cxn>
                <a:cxn ang="0">
                  <a:pos x="140" y="124"/>
                </a:cxn>
                <a:cxn ang="0">
                  <a:pos x="128" y="119"/>
                </a:cxn>
                <a:cxn ang="0">
                  <a:pos x="115" y="114"/>
                </a:cxn>
                <a:cxn ang="0">
                  <a:pos x="103" y="107"/>
                </a:cxn>
                <a:cxn ang="0">
                  <a:pos x="90" y="101"/>
                </a:cxn>
                <a:cxn ang="0">
                  <a:pos x="80" y="93"/>
                </a:cxn>
                <a:cxn ang="0">
                  <a:pos x="67" y="84"/>
                </a:cxn>
                <a:cxn ang="0">
                  <a:pos x="56" y="75"/>
                </a:cxn>
                <a:cxn ang="0">
                  <a:pos x="48" y="63"/>
                </a:cxn>
                <a:cxn ang="0">
                  <a:pos x="48" y="63"/>
                </a:cxn>
                <a:cxn ang="0">
                  <a:pos x="31" y="45"/>
                </a:cxn>
                <a:cxn ang="0">
                  <a:pos x="23" y="27"/>
                </a:cxn>
                <a:cxn ang="0">
                  <a:pos x="14" y="17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2"/>
                </a:cxn>
                <a:cxn ang="0">
                  <a:pos x="81" y="4"/>
                </a:cxn>
                <a:cxn ang="0">
                  <a:pos x="94" y="8"/>
                </a:cxn>
                <a:cxn ang="0">
                  <a:pos x="106" y="13"/>
                </a:cxn>
                <a:cxn ang="0">
                  <a:pos x="164" y="133"/>
                </a:cxn>
              </a:cxnLst>
              <a:rect l="0" t="0" r="r" b="b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  <a:lnTo>
                    <a:pt x="164" y="13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3334" y="1752"/>
              <a:ext cx="163" cy="134"/>
            </a:xfrm>
            <a:custGeom>
              <a:avLst/>
              <a:gdLst/>
              <a:ahLst/>
              <a:cxnLst>
                <a:cxn ang="0">
                  <a:pos x="164" y="133"/>
                </a:cxn>
                <a:cxn ang="0">
                  <a:pos x="151" y="128"/>
                </a:cxn>
                <a:cxn ang="0">
                  <a:pos x="140" y="124"/>
                </a:cxn>
                <a:cxn ang="0">
                  <a:pos x="128" y="119"/>
                </a:cxn>
                <a:cxn ang="0">
                  <a:pos x="115" y="114"/>
                </a:cxn>
                <a:cxn ang="0">
                  <a:pos x="103" y="107"/>
                </a:cxn>
                <a:cxn ang="0">
                  <a:pos x="90" y="101"/>
                </a:cxn>
                <a:cxn ang="0">
                  <a:pos x="80" y="93"/>
                </a:cxn>
                <a:cxn ang="0">
                  <a:pos x="67" y="84"/>
                </a:cxn>
                <a:cxn ang="0">
                  <a:pos x="56" y="75"/>
                </a:cxn>
                <a:cxn ang="0">
                  <a:pos x="48" y="63"/>
                </a:cxn>
                <a:cxn ang="0">
                  <a:pos x="48" y="63"/>
                </a:cxn>
                <a:cxn ang="0">
                  <a:pos x="31" y="45"/>
                </a:cxn>
                <a:cxn ang="0">
                  <a:pos x="23" y="27"/>
                </a:cxn>
                <a:cxn ang="0">
                  <a:pos x="14" y="17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2"/>
                </a:cxn>
                <a:cxn ang="0">
                  <a:pos x="81" y="4"/>
                </a:cxn>
                <a:cxn ang="0">
                  <a:pos x="94" y="8"/>
                </a:cxn>
                <a:cxn ang="0">
                  <a:pos x="106" y="13"/>
                </a:cxn>
              </a:cxnLst>
              <a:rect l="0" t="0" r="r" b="b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3404" y="1831"/>
              <a:ext cx="145" cy="140"/>
            </a:xfrm>
            <a:custGeom>
              <a:avLst/>
              <a:gdLst/>
              <a:ahLst/>
              <a:cxnLst>
                <a:cxn ang="0">
                  <a:pos x="145" y="140"/>
                </a:cxn>
                <a:cxn ang="0">
                  <a:pos x="133" y="135"/>
                </a:cxn>
                <a:cxn ang="0">
                  <a:pos x="119" y="132"/>
                </a:cxn>
                <a:cxn ang="0">
                  <a:pos x="106" y="125"/>
                </a:cxn>
                <a:cxn ang="0">
                  <a:pos x="91" y="117"/>
                </a:cxn>
                <a:cxn ang="0">
                  <a:pos x="76" y="109"/>
                </a:cxn>
                <a:cxn ang="0">
                  <a:pos x="61" y="100"/>
                </a:cxn>
                <a:cxn ang="0">
                  <a:pos x="48" y="89"/>
                </a:cxn>
                <a:cxn ang="0">
                  <a:pos x="36" y="79"/>
                </a:cxn>
                <a:cxn ang="0">
                  <a:pos x="25" y="6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4" y="3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6" y="6"/>
                </a:cxn>
                <a:cxn ang="0">
                  <a:pos x="55" y="8"/>
                </a:cxn>
                <a:cxn ang="0">
                  <a:pos x="66" y="10"/>
                </a:cxn>
                <a:cxn ang="0">
                  <a:pos x="74" y="13"/>
                </a:cxn>
                <a:cxn ang="0">
                  <a:pos x="83" y="16"/>
                </a:cxn>
                <a:cxn ang="0">
                  <a:pos x="91" y="22"/>
                </a:cxn>
                <a:cxn ang="0">
                  <a:pos x="145" y="140"/>
                </a:cxn>
              </a:cxnLst>
              <a:rect l="0" t="0" r="r" b="b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  <a:lnTo>
                    <a:pt x="145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3404" y="1831"/>
              <a:ext cx="145" cy="140"/>
            </a:xfrm>
            <a:custGeom>
              <a:avLst/>
              <a:gdLst/>
              <a:ahLst/>
              <a:cxnLst>
                <a:cxn ang="0">
                  <a:pos x="145" y="140"/>
                </a:cxn>
                <a:cxn ang="0">
                  <a:pos x="133" y="135"/>
                </a:cxn>
                <a:cxn ang="0">
                  <a:pos x="119" y="132"/>
                </a:cxn>
                <a:cxn ang="0">
                  <a:pos x="106" y="125"/>
                </a:cxn>
                <a:cxn ang="0">
                  <a:pos x="91" y="117"/>
                </a:cxn>
                <a:cxn ang="0">
                  <a:pos x="76" y="109"/>
                </a:cxn>
                <a:cxn ang="0">
                  <a:pos x="61" y="100"/>
                </a:cxn>
                <a:cxn ang="0">
                  <a:pos x="48" y="89"/>
                </a:cxn>
                <a:cxn ang="0">
                  <a:pos x="36" y="79"/>
                </a:cxn>
                <a:cxn ang="0">
                  <a:pos x="25" y="6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4" y="3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6" y="6"/>
                </a:cxn>
                <a:cxn ang="0">
                  <a:pos x="55" y="8"/>
                </a:cxn>
                <a:cxn ang="0">
                  <a:pos x="66" y="10"/>
                </a:cxn>
                <a:cxn ang="0">
                  <a:pos x="74" y="13"/>
                </a:cxn>
                <a:cxn ang="0">
                  <a:pos x="83" y="16"/>
                </a:cxn>
                <a:cxn ang="0">
                  <a:pos x="91" y="22"/>
                </a:cxn>
              </a:cxnLst>
              <a:rect l="0" t="0" r="r" b="b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3463" y="1975"/>
              <a:ext cx="92" cy="143"/>
            </a:xfrm>
            <a:custGeom>
              <a:avLst/>
              <a:gdLst/>
              <a:ahLst/>
              <a:cxnLst>
                <a:cxn ang="0">
                  <a:pos x="91" y="142"/>
                </a:cxn>
                <a:cxn ang="0">
                  <a:pos x="82" y="133"/>
                </a:cxn>
                <a:cxn ang="0">
                  <a:pos x="72" y="124"/>
                </a:cxn>
                <a:cxn ang="0">
                  <a:pos x="61" y="116"/>
                </a:cxn>
                <a:cxn ang="0">
                  <a:pos x="52" y="105"/>
                </a:cxn>
                <a:cxn ang="0">
                  <a:pos x="40" y="94"/>
                </a:cxn>
                <a:cxn ang="0">
                  <a:pos x="31" y="80"/>
                </a:cxn>
                <a:cxn ang="0">
                  <a:pos x="21" y="66"/>
                </a:cxn>
                <a:cxn ang="0">
                  <a:pos x="13" y="46"/>
                </a:cxn>
                <a:cxn ang="0">
                  <a:pos x="6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4" y="2"/>
                </a:cxn>
                <a:cxn ang="0">
                  <a:pos x="31" y="4"/>
                </a:cxn>
                <a:cxn ang="0">
                  <a:pos x="42" y="6"/>
                </a:cxn>
                <a:cxn ang="0">
                  <a:pos x="52" y="11"/>
                </a:cxn>
                <a:cxn ang="0">
                  <a:pos x="63" y="15"/>
                </a:cxn>
                <a:cxn ang="0">
                  <a:pos x="74" y="19"/>
                </a:cxn>
                <a:cxn ang="0">
                  <a:pos x="82" y="25"/>
                </a:cxn>
                <a:cxn ang="0">
                  <a:pos x="91" y="142"/>
                </a:cxn>
              </a:cxnLst>
              <a:rect l="0" t="0" r="r" b="b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  <a:lnTo>
                    <a:pt x="91" y="14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3463" y="1975"/>
              <a:ext cx="92" cy="143"/>
            </a:xfrm>
            <a:custGeom>
              <a:avLst/>
              <a:gdLst/>
              <a:ahLst/>
              <a:cxnLst>
                <a:cxn ang="0">
                  <a:pos x="91" y="142"/>
                </a:cxn>
                <a:cxn ang="0">
                  <a:pos x="82" y="133"/>
                </a:cxn>
                <a:cxn ang="0">
                  <a:pos x="72" y="124"/>
                </a:cxn>
                <a:cxn ang="0">
                  <a:pos x="61" y="116"/>
                </a:cxn>
                <a:cxn ang="0">
                  <a:pos x="52" y="105"/>
                </a:cxn>
                <a:cxn ang="0">
                  <a:pos x="40" y="94"/>
                </a:cxn>
                <a:cxn ang="0">
                  <a:pos x="31" y="80"/>
                </a:cxn>
                <a:cxn ang="0">
                  <a:pos x="21" y="66"/>
                </a:cxn>
                <a:cxn ang="0">
                  <a:pos x="13" y="46"/>
                </a:cxn>
                <a:cxn ang="0">
                  <a:pos x="6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4" y="2"/>
                </a:cxn>
                <a:cxn ang="0">
                  <a:pos x="31" y="4"/>
                </a:cxn>
                <a:cxn ang="0">
                  <a:pos x="42" y="6"/>
                </a:cxn>
                <a:cxn ang="0">
                  <a:pos x="52" y="11"/>
                </a:cxn>
                <a:cxn ang="0">
                  <a:pos x="63" y="15"/>
                </a:cxn>
                <a:cxn ang="0">
                  <a:pos x="74" y="19"/>
                </a:cxn>
                <a:cxn ang="0">
                  <a:pos x="82" y="25"/>
                </a:cxn>
              </a:cxnLst>
              <a:rect l="0" t="0" r="r" b="b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3488" y="2088"/>
              <a:ext cx="90" cy="197"/>
            </a:xfrm>
            <a:custGeom>
              <a:avLst/>
              <a:gdLst/>
              <a:ahLst/>
              <a:cxnLst>
                <a:cxn ang="0">
                  <a:pos x="81" y="196"/>
                </a:cxn>
                <a:cxn ang="0">
                  <a:pos x="73" y="182"/>
                </a:cxn>
                <a:cxn ang="0">
                  <a:pos x="62" y="166"/>
                </a:cxn>
                <a:cxn ang="0">
                  <a:pos x="53" y="149"/>
                </a:cxn>
                <a:cxn ang="0">
                  <a:pos x="41" y="129"/>
                </a:cxn>
                <a:cxn ang="0">
                  <a:pos x="30" y="109"/>
                </a:cxn>
                <a:cxn ang="0">
                  <a:pos x="20" y="88"/>
                </a:cxn>
                <a:cxn ang="0">
                  <a:pos x="12" y="64"/>
                </a:cxn>
                <a:cxn ang="0">
                  <a:pos x="5" y="44"/>
                </a:cxn>
                <a:cxn ang="0">
                  <a:pos x="1" y="2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41" y="2"/>
                </a:cxn>
                <a:cxn ang="0">
                  <a:pos x="51" y="5"/>
                </a:cxn>
                <a:cxn ang="0">
                  <a:pos x="64" y="12"/>
                </a:cxn>
                <a:cxn ang="0">
                  <a:pos x="77" y="20"/>
                </a:cxn>
                <a:cxn ang="0">
                  <a:pos x="88" y="33"/>
                </a:cxn>
                <a:cxn ang="0">
                  <a:pos x="81" y="196"/>
                </a:cxn>
              </a:cxnLst>
              <a:rect l="0" t="0" r="r" b="b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  <a:lnTo>
                    <a:pt x="81" y="196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3488" y="2088"/>
              <a:ext cx="90" cy="197"/>
            </a:xfrm>
            <a:custGeom>
              <a:avLst/>
              <a:gdLst/>
              <a:ahLst/>
              <a:cxnLst>
                <a:cxn ang="0">
                  <a:pos x="81" y="196"/>
                </a:cxn>
                <a:cxn ang="0">
                  <a:pos x="73" y="182"/>
                </a:cxn>
                <a:cxn ang="0">
                  <a:pos x="62" y="166"/>
                </a:cxn>
                <a:cxn ang="0">
                  <a:pos x="53" y="149"/>
                </a:cxn>
                <a:cxn ang="0">
                  <a:pos x="41" y="129"/>
                </a:cxn>
                <a:cxn ang="0">
                  <a:pos x="30" y="109"/>
                </a:cxn>
                <a:cxn ang="0">
                  <a:pos x="20" y="88"/>
                </a:cxn>
                <a:cxn ang="0">
                  <a:pos x="12" y="64"/>
                </a:cxn>
                <a:cxn ang="0">
                  <a:pos x="5" y="44"/>
                </a:cxn>
                <a:cxn ang="0">
                  <a:pos x="1" y="2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41" y="2"/>
                </a:cxn>
                <a:cxn ang="0">
                  <a:pos x="51" y="5"/>
                </a:cxn>
                <a:cxn ang="0">
                  <a:pos x="64" y="12"/>
                </a:cxn>
                <a:cxn ang="0">
                  <a:pos x="77" y="20"/>
                </a:cxn>
                <a:cxn ang="0">
                  <a:pos x="88" y="33"/>
                </a:cxn>
              </a:cxnLst>
              <a:rect l="0" t="0" r="r" b="b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3140" y="1507"/>
              <a:ext cx="194" cy="139"/>
            </a:xfrm>
            <a:custGeom>
              <a:avLst/>
              <a:gdLst/>
              <a:ahLst/>
              <a:cxnLst>
                <a:cxn ang="0">
                  <a:pos x="193" y="137"/>
                </a:cxn>
                <a:cxn ang="0">
                  <a:pos x="174" y="137"/>
                </a:cxn>
                <a:cxn ang="0">
                  <a:pos x="154" y="132"/>
                </a:cxn>
                <a:cxn ang="0">
                  <a:pos x="133" y="128"/>
                </a:cxn>
                <a:cxn ang="0">
                  <a:pos x="112" y="123"/>
                </a:cxn>
                <a:cxn ang="0">
                  <a:pos x="93" y="118"/>
                </a:cxn>
                <a:cxn ang="0">
                  <a:pos x="73" y="111"/>
                </a:cxn>
                <a:cxn ang="0">
                  <a:pos x="57" y="105"/>
                </a:cxn>
                <a:cxn ang="0">
                  <a:pos x="43" y="98"/>
                </a:cxn>
                <a:cxn ang="0">
                  <a:pos x="31" y="93"/>
                </a:cxn>
                <a:cxn ang="0">
                  <a:pos x="23" y="84"/>
                </a:cxn>
                <a:cxn ang="0">
                  <a:pos x="23" y="84"/>
                </a:cxn>
                <a:cxn ang="0">
                  <a:pos x="19" y="77"/>
                </a:cxn>
                <a:cxn ang="0">
                  <a:pos x="15" y="70"/>
                </a:cxn>
                <a:cxn ang="0">
                  <a:pos x="11" y="61"/>
                </a:cxn>
                <a:cxn ang="0">
                  <a:pos x="6" y="52"/>
                </a:cxn>
                <a:cxn ang="0">
                  <a:pos x="4" y="44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193" y="137"/>
                </a:cxn>
              </a:cxnLst>
              <a:rect l="0" t="0" r="r" b="b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  <a:lnTo>
                    <a:pt x="193" y="13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3140" y="1507"/>
              <a:ext cx="194" cy="139"/>
            </a:xfrm>
            <a:custGeom>
              <a:avLst/>
              <a:gdLst/>
              <a:ahLst/>
              <a:cxnLst>
                <a:cxn ang="0">
                  <a:pos x="193" y="137"/>
                </a:cxn>
                <a:cxn ang="0">
                  <a:pos x="174" y="137"/>
                </a:cxn>
                <a:cxn ang="0">
                  <a:pos x="154" y="132"/>
                </a:cxn>
                <a:cxn ang="0">
                  <a:pos x="133" y="128"/>
                </a:cxn>
                <a:cxn ang="0">
                  <a:pos x="112" y="123"/>
                </a:cxn>
                <a:cxn ang="0">
                  <a:pos x="93" y="118"/>
                </a:cxn>
                <a:cxn ang="0">
                  <a:pos x="73" y="111"/>
                </a:cxn>
                <a:cxn ang="0">
                  <a:pos x="57" y="105"/>
                </a:cxn>
                <a:cxn ang="0">
                  <a:pos x="43" y="98"/>
                </a:cxn>
                <a:cxn ang="0">
                  <a:pos x="31" y="93"/>
                </a:cxn>
                <a:cxn ang="0">
                  <a:pos x="23" y="84"/>
                </a:cxn>
                <a:cxn ang="0">
                  <a:pos x="23" y="84"/>
                </a:cxn>
                <a:cxn ang="0">
                  <a:pos x="19" y="77"/>
                </a:cxn>
                <a:cxn ang="0">
                  <a:pos x="15" y="70"/>
                </a:cxn>
                <a:cxn ang="0">
                  <a:pos x="11" y="61"/>
                </a:cxn>
                <a:cxn ang="0">
                  <a:pos x="6" y="52"/>
                </a:cxn>
                <a:cxn ang="0">
                  <a:pos x="4" y="44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4" y="6"/>
                </a:cxn>
                <a:cxn ang="0">
                  <a:pos x="8" y="0"/>
                </a:cxn>
              </a:cxnLst>
              <a:rect l="0" t="0" r="r" b="b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3210" y="1535"/>
              <a:ext cx="168" cy="130"/>
            </a:xfrm>
            <a:custGeom>
              <a:avLst/>
              <a:gdLst/>
              <a:ahLst/>
              <a:cxnLst>
                <a:cxn ang="0">
                  <a:pos x="166" y="130"/>
                </a:cxn>
                <a:cxn ang="0">
                  <a:pos x="153" y="126"/>
                </a:cxn>
                <a:cxn ang="0">
                  <a:pos x="138" y="120"/>
                </a:cxn>
                <a:cxn ang="0">
                  <a:pos x="124" y="115"/>
                </a:cxn>
                <a:cxn ang="0">
                  <a:pos x="108" y="111"/>
                </a:cxn>
                <a:cxn ang="0">
                  <a:pos x="96" y="106"/>
                </a:cxn>
                <a:cxn ang="0">
                  <a:pos x="81" y="101"/>
                </a:cxn>
                <a:cxn ang="0">
                  <a:pos x="67" y="94"/>
                </a:cxn>
                <a:cxn ang="0">
                  <a:pos x="53" y="85"/>
                </a:cxn>
                <a:cxn ang="0">
                  <a:pos x="41" y="78"/>
                </a:cxn>
                <a:cxn ang="0">
                  <a:pos x="28" y="67"/>
                </a:cxn>
                <a:cxn ang="0">
                  <a:pos x="28" y="67"/>
                </a:cxn>
                <a:cxn ang="0">
                  <a:pos x="16" y="56"/>
                </a:cxn>
                <a:cxn ang="0">
                  <a:pos x="9" y="46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6" y="4"/>
                </a:cxn>
                <a:cxn ang="0">
                  <a:pos x="27" y="6"/>
                </a:cxn>
                <a:cxn ang="0">
                  <a:pos x="37" y="7"/>
                </a:cxn>
                <a:cxn ang="0">
                  <a:pos x="50" y="12"/>
                </a:cxn>
                <a:cxn ang="0">
                  <a:pos x="60" y="14"/>
                </a:cxn>
                <a:cxn ang="0">
                  <a:pos x="71" y="18"/>
                </a:cxn>
                <a:cxn ang="0">
                  <a:pos x="79" y="20"/>
                </a:cxn>
                <a:cxn ang="0">
                  <a:pos x="87" y="25"/>
                </a:cxn>
                <a:cxn ang="0">
                  <a:pos x="166" y="130"/>
                </a:cxn>
              </a:cxnLst>
              <a:rect l="0" t="0" r="r" b="b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  <a:lnTo>
                    <a:pt x="166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210" y="1535"/>
              <a:ext cx="168" cy="130"/>
            </a:xfrm>
            <a:custGeom>
              <a:avLst/>
              <a:gdLst/>
              <a:ahLst/>
              <a:cxnLst>
                <a:cxn ang="0">
                  <a:pos x="166" y="130"/>
                </a:cxn>
                <a:cxn ang="0">
                  <a:pos x="153" y="126"/>
                </a:cxn>
                <a:cxn ang="0">
                  <a:pos x="138" y="120"/>
                </a:cxn>
                <a:cxn ang="0">
                  <a:pos x="124" y="115"/>
                </a:cxn>
                <a:cxn ang="0">
                  <a:pos x="108" y="111"/>
                </a:cxn>
                <a:cxn ang="0">
                  <a:pos x="96" y="106"/>
                </a:cxn>
                <a:cxn ang="0">
                  <a:pos x="81" y="101"/>
                </a:cxn>
                <a:cxn ang="0">
                  <a:pos x="67" y="94"/>
                </a:cxn>
                <a:cxn ang="0">
                  <a:pos x="53" y="85"/>
                </a:cxn>
                <a:cxn ang="0">
                  <a:pos x="41" y="78"/>
                </a:cxn>
                <a:cxn ang="0">
                  <a:pos x="28" y="67"/>
                </a:cxn>
                <a:cxn ang="0">
                  <a:pos x="28" y="67"/>
                </a:cxn>
                <a:cxn ang="0">
                  <a:pos x="16" y="56"/>
                </a:cxn>
                <a:cxn ang="0">
                  <a:pos x="9" y="46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6" y="4"/>
                </a:cxn>
                <a:cxn ang="0">
                  <a:pos x="27" y="6"/>
                </a:cxn>
                <a:cxn ang="0">
                  <a:pos x="37" y="7"/>
                </a:cxn>
                <a:cxn ang="0">
                  <a:pos x="50" y="12"/>
                </a:cxn>
                <a:cxn ang="0">
                  <a:pos x="60" y="14"/>
                </a:cxn>
                <a:cxn ang="0">
                  <a:pos x="71" y="18"/>
                </a:cxn>
                <a:cxn ang="0">
                  <a:pos x="79" y="20"/>
                </a:cxn>
                <a:cxn ang="0">
                  <a:pos x="87" y="25"/>
                </a:cxn>
              </a:cxnLst>
              <a:rect l="0" t="0" r="r" b="b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3290" y="1672"/>
              <a:ext cx="130" cy="91"/>
            </a:xfrm>
            <a:custGeom>
              <a:avLst/>
              <a:gdLst/>
              <a:ahLst/>
              <a:cxnLst>
                <a:cxn ang="0">
                  <a:pos x="131" y="90"/>
                </a:cxn>
                <a:cxn ang="0">
                  <a:pos x="116" y="85"/>
                </a:cxn>
                <a:cxn ang="0">
                  <a:pos x="99" y="79"/>
                </a:cxn>
                <a:cxn ang="0">
                  <a:pos x="84" y="73"/>
                </a:cxn>
                <a:cxn ang="0">
                  <a:pos x="70" y="66"/>
                </a:cxn>
                <a:cxn ang="0">
                  <a:pos x="57" y="62"/>
                </a:cxn>
                <a:cxn ang="0">
                  <a:pos x="42" y="53"/>
                </a:cxn>
                <a:cxn ang="0">
                  <a:pos x="31" y="46"/>
                </a:cxn>
                <a:cxn ang="0">
                  <a:pos x="19" y="35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78" y="4"/>
                </a:cxn>
                <a:cxn ang="0">
                  <a:pos x="131" y="90"/>
                </a:cxn>
              </a:cxnLst>
              <a:rect l="0" t="0" r="r" b="b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  <a:lnTo>
                    <a:pt x="131" y="9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3290" y="1672"/>
              <a:ext cx="130" cy="91"/>
            </a:xfrm>
            <a:custGeom>
              <a:avLst/>
              <a:gdLst/>
              <a:ahLst/>
              <a:cxnLst>
                <a:cxn ang="0">
                  <a:pos x="131" y="90"/>
                </a:cxn>
                <a:cxn ang="0">
                  <a:pos x="116" y="85"/>
                </a:cxn>
                <a:cxn ang="0">
                  <a:pos x="99" y="79"/>
                </a:cxn>
                <a:cxn ang="0">
                  <a:pos x="84" y="73"/>
                </a:cxn>
                <a:cxn ang="0">
                  <a:pos x="70" y="66"/>
                </a:cxn>
                <a:cxn ang="0">
                  <a:pos x="57" y="62"/>
                </a:cxn>
                <a:cxn ang="0">
                  <a:pos x="42" y="53"/>
                </a:cxn>
                <a:cxn ang="0">
                  <a:pos x="31" y="46"/>
                </a:cxn>
                <a:cxn ang="0">
                  <a:pos x="19" y="35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78" y="4"/>
                </a:cxn>
              </a:cxnLst>
              <a:rect l="0" t="0" r="r" b="b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3334" y="1742"/>
              <a:ext cx="163" cy="130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51" y="126"/>
                </a:cxn>
                <a:cxn ang="0">
                  <a:pos x="140" y="122"/>
                </a:cxn>
                <a:cxn ang="0">
                  <a:pos x="128" y="117"/>
                </a:cxn>
                <a:cxn ang="0">
                  <a:pos x="115" y="113"/>
                </a:cxn>
                <a:cxn ang="0">
                  <a:pos x="103" y="106"/>
                </a:cxn>
                <a:cxn ang="0">
                  <a:pos x="90" y="99"/>
                </a:cxn>
                <a:cxn ang="0">
                  <a:pos x="80" y="92"/>
                </a:cxn>
                <a:cxn ang="0">
                  <a:pos x="67" y="83"/>
                </a:cxn>
                <a:cxn ang="0">
                  <a:pos x="56" y="73"/>
                </a:cxn>
                <a:cxn ang="0">
                  <a:pos x="48" y="62"/>
                </a:cxn>
                <a:cxn ang="0">
                  <a:pos x="48" y="62"/>
                </a:cxn>
                <a:cxn ang="0">
                  <a:pos x="31" y="44"/>
                </a:cxn>
                <a:cxn ang="0">
                  <a:pos x="23" y="27"/>
                </a:cxn>
                <a:cxn ang="0">
                  <a:pos x="14" y="14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0"/>
                </a:cxn>
                <a:cxn ang="0">
                  <a:pos x="81" y="4"/>
                </a:cxn>
                <a:cxn ang="0">
                  <a:pos x="94" y="6"/>
                </a:cxn>
                <a:cxn ang="0">
                  <a:pos x="106" y="9"/>
                </a:cxn>
                <a:cxn ang="0">
                  <a:pos x="164" y="130"/>
                </a:cxn>
              </a:cxnLst>
              <a:rect l="0" t="0" r="r" b="b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  <a:lnTo>
                    <a:pt x="164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3334" y="1742"/>
              <a:ext cx="163" cy="130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51" y="126"/>
                </a:cxn>
                <a:cxn ang="0">
                  <a:pos x="140" y="122"/>
                </a:cxn>
                <a:cxn ang="0">
                  <a:pos x="128" y="117"/>
                </a:cxn>
                <a:cxn ang="0">
                  <a:pos x="115" y="113"/>
                </a:cxn>
                <a:cxn ang="0">
                  <a:pos x="103" y="106"/>
                </a:cxn>
                <a:cxn ang="0">
                  <a:pos x="90" y="99"/>
                </a:cxn>
                <a:cxn ang="0">
                  <a:pos x="80" y="92"/>
                </a:cxn>
                <a:cxn ang="0">
                  <a:pos x="67" y="83"/>
                </a:cxn>
                <a:cxn ang="0">
                  <a:pos x="56" y="73"/>
                </a:cxn>
                <a:cxn ang="0">
                  <a:pos x="48" y="62"/>
                </a:cxn>
                <a:cxn ang="0">
                  <a:pos x="48" y="62"/>
                </a:cxn>
                <a:cxn ang="0">
                  <a:pos x="31" y="44"/>
                </a:cxn>
                <a:cxn ang="0">
                  <a:pos x="23" y="27"/>
                </a:cxn>
                <a:cxn ang="0">
                  <a:pos x="14" y="14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0"/>
                </a:cxn>
                <a:cxn ang="0">
                  <a:pos x="81" y="4"/>
                </a:cxn>
                <a:cxn ang="0">
                  <a:pos x="94" y="6"/>
                </a:cxn>
                <a:cxn ang="0">
                  <a:pos x="106" y="9"/>
                </a:cxn>
              </a:cxnLst>
              <a:rect l="0" t="0" r="r" b="b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3425" y="1853"/>
              <a:ext cx="144" cy="143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30" y="137"/>
                </a:cxn>
                <a:cxn ang="0">
                  <a:pos x="117" y="130"/>
                </a:cxn>
                <a:cxn ang="0">
                  <a:pos x="103" y="124"/>
                </a:cxn>
                <a:cxn ang="0">
                  <a:pos x="90" y="117"/>
                </a:cxn>
                <a:cxn ang="0">
                  <a:pos x="75" y="110"/>
                </a:cxn>
                <a:cxn ang="0">
                  <a:pos x="61" y="99"/>
                </a:cxn>
                <a:cxn ang="0">
                  <a:pos x="48" y="89"/>
                </a:cxn>
                <a:cxn ang="0">
                  <a:pos x="36" y="78"/>
                </a:cxn>
                <a:cxn ang="0">
                  <a:pos x="25" y="6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4" y="4"/>
                </a:cxn>
                <a:cxn ang="0">
                  <a:pos x="52" y="6"/>
                </a:cxn>
                <a:cxn ang="0">
                  <a:pos x="62" y="8"/>
                </a:cxn>
                <a:cxn ang="0">
                  <a:pos x="71" y="13"/>
                </a:cxn>
                <a:cxn ang="0">
                  <a:pos x="82" y="17"/>
                </a:cxn>
                <a:cxn ang="0">
                  <a:pos x="90" y="20"/>
                </a:cxn>
                <a:cxn ang="0">
                  <a:pos x="143" y="142"/>
                </a:cxn>
              </a:cxnLst>
              <a:rect l="0" t="0" r="r" b="b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  <a:lnTo>
                    <a:pt x="143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3425" y="1853"/>
              <a:ext cx="144" cy="143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30" y="137"/>
                </a:cxn>
                <a:cxn ang="0">
                  <a:pos x="117" y="130"/>
                </a:cxn>
                <a:cxn ang="0">
                  <a:pos x="103" y="124"/>
                </a:cxn>
                <a:cxn ang="0">
                  <a:pos x="90" y="117"/>
                </a:cxn>
                <a:cxn ang="0">
                  <a:pos x="75" y="110"/>
                </a:cxn>
                <a:cxn ang="0">
                  <a:pos x="61" y="99"/>
                </a:cxn>
                <a:cxn ang="0">
                  <a:pos x="48" y="89"/>
                </a:cxn>
                <a:cxn ang="0">
                  <a:pos x="36" y="78"/>
                </a:cxn>
                <a:cxn ang="0">
                  <a:pos x="25" y="6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4" y="4"/>
                </a:cxn>
                <a:cxn ang="0">
                  <a:pos x="52" y="6"/>
                </a:cxn>
                <a:cxn ang="0">
                  <a:pos x="62" y="8"/>
                </a:cxn>
                <a:cxn ang="0">
                  <a:pos x="71" y="13"/>
                </a:cxn>
                <a:cxn ang="0">
                  <a:pos x="82" y="17"/>
                </a:cxn>
                <a:cxn ang="0">
                  <a:pos x="90" y="20"/>
                </a:cxn>
              </a:cxnLst>
              <a:rect l="0" t="0" r="r" b="b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3439" y="1955"/>
              <a:ext cx="92" cy="144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81" y="132"/>
                </a:cxn>
                <a:cxn ang="0">
                  <a:pos x="72" y="124"/>
                </a:cxn>
                <a:cxn ang="0">
                  <a:pos x="62" y="115"/>
                </a:cxn>
                <a:cxn ang="0">
                  <a:pos x="51" y="104"/>
                </a:cxn>
                <a:cxn ang="0">
                  <a:pos x="41" y="94"/>
                </a:cxn>
                <a:cxn ang="0">
                  <a:pos x="30" y="81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1" y="3"/>
                </a:cxn>
                <a:cxn ang="0">
                  <a:pos x="32" y="5"/>
                </a:cxn>
                <a:cxn ang="0">
                  <a:pos x="42" y="7"/>
                </a:cxn>
                <a:cxn ang="0">
                  <a:pos x="53" y="9"/>
                </a:cxn>
                <a:cxn ang="0">
                  <a:pos x="64" y="14"/>
                </a:cxn>
                <a:cxn ang="0">
                  <a:pos x="74" y="20"/>
                </a:cxn>
                <a:cxn ang="0">
                  <a:pos x="83" y="27"/>
                </a:cxn>
                <a:cxn ang="0">
                  <a:pos x="90" y="143"/>
                </a:cxn>
              </a:cxnLst>
              <a:rect l="0" t="0" r="r" b="b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  <a:lnTo>
                    <a:pt x="90" y="14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439" y="1955"/>
              <a:ext cx="92" cy="144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81" y="132"/>
                </a:cxn>
                <a:cxn ang="0">
                  <a:pos x="72" y="124"/>
                </a:cxn>
                <a:cxn ang="0">
                  <a:pos x="62" y="115"/>
                </a:cxn>
                <a:cxn ang="0">
                  <a:pos x="51" y="104"/>
                </a:cxn>
                <a:cxn ang="0">
                  <a:pos x="41" y="94"/>
                </a:cxn>
                <a:cxn ang="0">
                  <a:pos x="30" y="81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1" y="3"/>
                </a:cxn>
                <a:cxn ang="0">
                  <a:pos x="32" y="5"/>
                </a:cxn>
                <a:cxn ang="0">
                  <a:pos x="42" y="7"/>
                </a:cxn>
                <a:cxn ang="0">
                  <a:pos x="53" y="9"/>
                </a:cxn>
                <a:cxn ang="0">
                  <a:pos x="64" y="14"/>
                </a:cxn>
                <a:cxn ang="0">
                  <a:pos x="74" y="20"/>
                </a:cxn>
                <a:cxn ang="0">
                  <a:pos x="83" y="27"/>
                </a:cxn>
              </a:cxnLst>
              <a:rect l="0" t="0" r="r" b="b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3497" y="2083"/>
              <a:ext cx="90" cy="197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71" y="182"/>
                </a:cxn>
                <a:cxn ang="0">
                  <a:pos x="63" y="166"/>
                </a:cxn>
                <a:cxn ang="0">
                  <a:pos x="52" y="149"/>
                </a:cxn>
                <a:cxn ang="0">
                  <a:pos x="42" y="131"/>
                </a:cxn>
                <a:cxn ang="0">
                  <a:pos x="31" y="109"/>
                </a:cxn>
                <a:cxn ang="0">
                  <a:pos x="20" y="88"/>
                </a:cxn>
                <a:cxn ang="0">
                  <a:pos x="13" y="64"/>
                </a:cxn>
                <a:cxn ang="0">
                  <a:pos x="4" y="44"/>
                </a:cxn>
                <a:cxn ang="0">
                  <a:pos x="0" y="2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2" y="6"/>
                </a:cxn>
                <a:cxn ang="0">
                  <a:pos x="63" y="12"/>
                </a:cxn>
                <a:cxn ang="0">
                  <a:pos x="75" y="23"/>
                </a:cxn>
                <a:cxn ang="0">
                  <a:pos x="89" y="35"/>
                </a:cxn>
                <a:cxn ang="0">
                  <a:pos x="80" y="196"/>
                </a:cxn>
              </a:cxnLst>
              <a:rect l="0" t="0" r="r" b="b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  <a:lnTo>
                    <a:pt x="80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3497" y="2083"/>
              <a:ext cx="90" cy="197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71" y="182"/>
                </a:cxn>
                <a:cxn ang="0">
                  <a:pos x="63" y="166"/>
                </a:cxn>
                <a:cxn ang="0">
                  <a:pos x="52" y="149"/>
                </a:cxn>
                <a:cxn ang="0">
                  <a:pos x="42" y="131"/>
                </a:cxn>
                <a:cxn ang="0">
                  <a:pos x="31" y="109"/>
                </a:cxn>
                <a:cxn ang="0">
                  <a:pos x="20" y="88"/>
                </a:cxn>
                <a:cxn ang="0">
                  <a:pos x="13" y="64"/>
                </a:cxn>
                <a:cxn ang="0">
                  <a:pos x="4" y="44"/>
                </a:cxn>
                <a:cxn ang="0">
                  <a:pos x="0" y="2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2" y="6"/>
                </a:cxn>
                <a:cxn ang="0">
                  <a:pos x="63" y="12"/>
                </a:cxn>
                <a:cxn ang="0">
                  <a:pos x="75" y="23"/>
                </a:cxn>
                <a:cxn ang="0">
                  <a:pos x="89" y="35"/>
                </a:cxn>
              </a:cxnLst>
              <a:rect l="0" t="0" r="r" b="b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3411" y="2136"/>
              <a:ext cx="163" cy="528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14" y="511"/>
                </a:cxn>
                <a:cxn ang="0">
                  <a:pos x="31" y="495"/>
                </a:cxn>
                <a:cxn ang="0">
                  <a:pos x="48" y="477"/>
                </a:cxn>
                <a:cxn ang="0">
                  <a:pos x="64" y="456"/>
                </a:cxn>
                <a:cxn ang="0">
                  <a:pos x="82" y="437"/>
                </a:cxn>
                <a:cxn ang="0">
                  <a:pos x="98" y="417"/>
                </a:cxn>
                <a:cxn ang="0">
                  <a:pos x="115" y="396"/>
                </a:cxn>
                <a:cxn ang="0">
                  <a:pos x="128" y="375"/>
                </a:cxn>
                <a:cxn ang="0">
                  <a:pos x="138" y="355"/>
                </a:cxn>
                <a:cxn ang="0">
                  <a:pos x="144" y="336"/>
                </a:cxn>
                <a:cxn ang="0">
                  <a:pos x="144" y="336"/>
                </a:cxn>
                <a:cxn ang="0">
                  <a:pos x="148" y="315"/>
                </a:cxn>
                <a:cxn ang="0">
                  <a:pos x="153" y="294"/>
                </a:cxn>
                <a:cxn ang="0">
                  <a:pos x="157" y="274"/>
                </a:cxn>
                <a:cxn ang="0">
                  <a:pos x="158" y="250"/>
                </a:cxn>
                <a:cxn ang="0">
                  <a:pos x="161" y="229"/>
                </a:cxn>
                <a:cxn ang="0">
                  <a:pos x="161" y="205"/>
                </a:cxn>
                <a:cxn ang="0">
                  <a:pos x="158" y="184"/>
                </a:cxn>
                <a:cxn ang="0">
                  <a:pos x="157" y="163"/>
                </a:cxn>
                <a:cxn ang="0">
                  <a:pos x="153" y="145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2" y="111"/>
                </a:cxn>
                <a:cxn ang="0">
                  <a:pos x="135" y="94"/>
                </a:cxn>
                <a:cxn ang="0">
                  <a:pos x="132" y="82"/>
                </a:cxn>
                <a:cxn ang="0">
                  <a:pos x="123" y="67"/>
                </a:cxn>
                <a:cxn ang="0">
                  <a:pos x="117" y="55"/>
                </a:cxn>
                <a:cxn ang="0">
                  <a:pos x="110" y="41"/>
                </a:cxn>
                <a:cxn ang="0">
                  <a:pos x="100" y="31"/>
                </a:cxn>
                <a:cxn ang="0">
                  <a:pos x="89" y="20"/>
                </a:cxn>
                <a:cxn ang="0">
                  <a:pos x="79" y="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64" y="6"/>
                </a:cxn>
                <a:cxn ang="0">
                  <a:pos x="64" y="9"/>
                </a:cxn>
                <a:cxn ang="0">
                  <a:pos x="60" y="18"/>
                </a:cxn>
                <a:cxn ang="0">
                  <a:pos x="60" y="27"/>
                </a:cxn>
                <a:cxn ang="0">
                  <a:pos x="56" y="37"/>
                </a:cxn>
                <a:cxn ang="0">
                  <a:pos x="54" y="48"/>
                </a:cxn>
                <a:cxn ang="0">
                  <a:pos x="52" y="60"/>
                </a:cxn>
                <a:cxn ang="0">
                  <a:pos x="50" y="71"/>
                </a:cxn>
                <a:cxn ang="0">
                  <a:pos x="48" y="82"/>
                </a:cxn>
                <a:cxn ang="0">
                  <a:pos x="48" y="82"/>
                </a:cxn>
                <a:cxn ang="0">
                  <a:pos x="48" y="94"/>
                </a:cxn>
                <a:cxn ang="0">
                  <a:pos x="46" y="108"/>
                </a:cxn>
                <a:cxn ang="0">
                  <a:pos x="43" y="128"/>
                </a:cxn>
                <a:cxn ang="0">
                  <a:pos x="43" y="147"/>
                </a:cxn>
                <a:cxn ang="0">
                  <a:pos x="41" y="166"/>
                </a:cxn>
                <a:cxn ang="0">
                  <a:pos x="39" y="187"/>
                </a:cxn>
                <a:cxn ang="0">
                  <a:pos x="39" y="207"/>
                </a:cxn>
                <a:cxn ang="0">
                  <a:pos x="39" y="229"/>
                </a:cxn>
                <a:cxn ang="0">
                  <a:pos x="41" y="250"/>
                </a:cxn>
                <a:cxn ang="0">
                  <a:pos x="46" y="269"/>
                </a:cxn>
                <a:cxn ang="0">
                  <a:pos x="0" y="526"/>
                </a:cxn>
              </a:cxnLst>
              <a:rect l="0" t="0" r="r" b="b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  <a:lnTo>
                    <a:pt x="0" y="52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3411" y="2136"/>
              <a:ext cx="163" cy="528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14" y="511"/>
                </a:cxn>
                <a:cxn ang="0">
                  <a:pos x="31" y="495"/>
                </a:cxn>
                <a:cxn ang="0">
                  <a:pos x="48" y="477"/>
                </a:cxn>
                <a:cxn ang="0">
                  <a:pos x="64" y="456"/>
                </a:cxn>
                <a:cxn ang="0">
                  <a:pos x="82" y="437"/>
                </a:cxn>
                <a:cxn ang="0">
                  <a:pos x="98" y="417"/>
                </a:cxn>
                <a:cxn ang="0">
                  <a:pos x="115" y="396"/>
                </a:cxn>
                <a:cxn ang="0">
                  <a:pos x="128" y="375"/>
                </a:cxn>
                <a:cxn ang="0">
                  <a:pos x="138" y="355"/>
                </a:cxn>
                <a:cxn ang="0">
                  <a:pos x="144" y="336"/>
                </a:cxn>
                <a:cxn ang="0">
                  <a:pos x="144" y="336"/>
                </a:cxn>
                <a:cxn ang="0">
                  <a:pos x="148" y="315"/>
                </a:cxn>
                <a:cxn ang="0">
                  <a:pos x="153" y="294"/>
                </a:cxn>
                <a:cxn ang="0">
                  <a:pos x="157" y="274"/>
                </a:cxn>
                <a:cxn ang="0">
                  <a:pos x="158" y="250"/>
                </a:cxn>
                <a:cxn ang="0">
                  <a:pos x="161" y="229"/>
                </a:cxn>
                <a:cxn ang="0">
                  <a:pos x="161" y="205"/>
                </a:cxn>
                <a:cxn ang="0">
                  <a:pos x="158" y="184"/>
                </a:cxn>
                <a:cxn ang="0">
                  <a:pos x="157" y="163"/>
                </a:cxn>
                <a:cxn ang="0">
                  <a:pos x="153" y="145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2" y="111"/>
                </a:cxn>
                <a:cxn ang="0">
                  <a:pos x="135" y="94"/>
                </a:cxn>
                <a:cxn ang="0">
                  <a:pos x="132" y="82"/>
                </a:cxn>
                <a:cxn ang="0">
                  <a:pos x="123" y="67"/>
                </a:cxn>
                <a:cxn ang="0">
                  <a:pos x="117" y="55"/>
                </a:cxn>
                <a:cxn ang="0">
                  <a:pos x="110" y="41"/>
                </a:cxn>
                <a:cxn ang="0">
                  <a:pos x="100" y="31"/>
                </a:cxn>
                <a:cxn ang="0">
                  <a:pos x="89" y="20"/>
                </a:cxn>
                <a:cxn ang="0">
                  <a:pos x="79" y="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64" y="6"/>
                </a:cxn>
                <a:cxn ang="0">
                  <a:pos x="64" y="9"/>
                </a:cxn>
                <a:cxn ang="0">
                  <a:pos x="60" y="18"/>
                </a:cxn>
                <a:cxn ang="0">
                  <a:pos x="60" y="27"/>
                </a:cxn>
                <a:cxn ang="0">
                  <a:pos x="56" y="37"/>
                </a:cxn>
                <a:cxn ang="0">
                  <a:pos x="54" y="48"/>
                </a:cxn>
                <a:cxn ang="0">
                  <a:pos x="52" y="60"/>
                </a:cxn>
                <a:cxn ang="0">
                  <a:pos x="50" y="71"/>
                </a:cxn>
                <a:cxn ang="0">
                  <a:pos x="48" y="82"/>
                </a:cxn>
                <a:cxn ang="0">
                  <a:pos x="48" y="82"/>
                </a:cxn>
                <a:cxn ang="0">
                  <a:pos x="48" y="94"/>
                </a:cxn>
                <a:cxn ang="0">
                  <a:pos x="46" y="108"/>
                </a:cxn>
                <a:cxn ang="0">
                  <a:pos x="43" y="128"/>
                </a:cxn>
                <a:cxn ang="0">
                  <a:pos x="43" y="147"/>
                </a:cxn>
                <a:cxn ang="0">
                  <a:pos x="41" y="166"/>
                </a:cxn>
                <a:cxn ang="0">
                  <a:pos x="39" y="187"/>
                </a:cxn>
                <a:cxn ang="0">
                  <a:pos x="39" y="207"/>
                </a:cxn>
                <a:cxn ang="0">
                  <a:pos x="39" y="229"/>
                </a:cxn>
                <a:cxn ang="0">
                  <a:pos x="41" y="250"/>
                </a:cxn>
                <a:cxn ang="0">
                  <a:pos x="46" y="269"/>
                </a:cxn>
              </a:cxnLst>
              <a:rect l="0" t="0" r="r" b="b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3190" y="2299"/>
              <a:ext cx="322" cy="596"/>
            </a:xfrm>
            <a:custGeom>
              <a:avLst/>
              <a:gdLst/>
              <a:ahLst/>
              <a:cxnLst>
                <a:cxn ang="0">
                  <a:pos x="128" y="427"/>
                </a:cxn>
                <a:cxn ang="0">
                  <a:pos x="156" y="374"/>
                </a:cxn>
                <a:cxn ang="0">
                  <a:pos x="185" y="313"/>
                </a:cxn>
                <a:cxn ang="0">
                  <a:pos x="211" y="252"/>
                </a:cxn>
                <a:cxn ang="0">
                  <a:pos x="227" y="197"/>
                </a:cxn>
                <a:cxn ang="0">
                  <a:pos x="229" y="174"/>
                </a:cxn>
                <a:cxn ang="0">
                  <a:pos x="234" y="133"/>
                </a:cxn>
                <a:cxn ang="0">
                  <a:pos x="237" y="94"/>
                </a:cxn>
                <a:cxn ang="0">
                  <a:pos x="246" y="57"/>
                </a:cxn>
                <a:cxn ang="0">
                  <a:pos x="261" y="25"/>
                </a:cxn>
                <a:cxn ang="0">
                  <a:pos x="282" y="0"/>
                </a:cxn>
                <a:cxn ang="0">
                  <a:pos x="282" y="2"/>
                </a:cxn>
                <a:cxn ang="0">
                  <a:pos x="287" y="16"/>
                </a:cxn>
                <a:cxn ang="0">
                  <a:pos x="292" y="41"/>
                </a:cxn>
                <a:cxn ang="0">
                  <a:pos x="301" y="73"/>
                </a:cxn>
                <a:cxn ang="0">
                  <a:pos x="307" y="98"/>
                </a:cxn>
                <a:cxn ang="0">
                  <a:pos x="312" y="107"/>
                </a:cxn>
                <a:cxn ang="0">
                  <a:pos x="315" y="126"/>
                </a:cxn>
                <a:cxn ang="0">
                  <a:pos x="320" y="153"/>
                </a:cxn>
                <a:cxn ang="0">
                  <a:pos x="317" y="181"/>
                </a:cxn>
                <a:cxn ang="0">
                  <a:pos x="313" y="208"/>
                </a:cxn>
                <a:cxn ang="0">
                  <a:pos x="307" y="229"/>
                </a:cxn>
                <a:cxn ang="0">
                  <a:pos x="303" y="241"/>
                </a:cxn>
                <a:cxn ang="0">
                  <a:pos x="287" y="282"/>
                </a:cxn>
                <a:cxn ang="0">
                  <a:pos x="259" y="334"/>
                </a:cxn>
                <a:cxn ang="0">
                  <a:pos x="229" y="387"/>
                </a:cxn>
                <a:cxn ang="0">
                  <a:pos x="195" y="433"/>
                </a:cxn>
                <a:cxn ang="0">
                  <a:pos x="181" y="450"/>
                </a:cxn>
                <a:cxn ang="0">
                  <a:pos x="149" y="479"/>
                </a:cxn>
                <a:cxn ang="0">
                  <a:pos x="112" y="513"/>
                </a:cxn>
                <a:cxn ang="0">
                  <a:pos x="71" y="547"/>
                </a:cxn>
                <a:cxn ang="0">
                  <a:pos x="34" y="575"/>
                </a:cxn>
                <a:cxn ang="0">
                  <a:pos x="0" y="596"/>
                </a:cxn>
              </a:cxnLst>
              <a:rect l="0" t="0" r="r" b="b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  <a:lnTo>
                    <a:pt x="115" y="4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3190" y="2299"/>
              <a:ext cx="322" cy="596"/>
            </a:xfrm>
            <a:custGeom>
              <a:avLst/>
              <a:gdLst/>
              <a:ahLst/>
              <a:cxnLst>
                <a:cxn ang="0">
                  <a:pos x="128" y="427"/>
                </a:cxn>
                <a:cxn ang="0">
                  <a:pos x="156" y="374"/>
                </a:cxn>
                <a:cxn ang="0">
                  <a:pos x="185" y="313"/>
                </a:cxn>
                <a:cxn ang="0">
                  <a:pos x="211" y="252"/>
                </a:cxn>
                <a:cxn ang="0">
                  <a:pos x="227" y="197"/>
                </a:cxn>
                <a:cxn ang="0">
                  <a:pos x="229" y="174"/>
                </a:cxn>
                <a:cxn ang="0">
                  <a:pos x="234" y="133"/>
                </a:cxn>
                <a:cxn ang="0">
                  <a:pos x="237" y="94"/>
                </a:cxn>
                <a:cxn ang="0">
                  <a:pos x="246" y="57"/>
                </a:cxn>
                <a:cxn ang="0">
                  <a:pos x="261" y="25"/>
                </a:cxn>
                <a:cxn ang="0">
                  <a:pos x="282" y="0"/>
                </a:cxn>
                <a:cxn ang="0">
                  <a:pos x="282" y="2"/>
                </a:cxn>
                <a:cxn ang="0">
                  <a:pos x="287" y="16"/>
                </a:cxn>
                <a:cxn ang="0">
                  <a:pos x="292" y="41"/>
                </a:cxn>
                <a:cxn ang="0">
                  <a:pos x="301" y="73"/>
                </a:cxn>
                <a:cxn ang="0">
                  <a:pos x="307" y="98"/>
                </a:cxn>
                <a:cxn ang="0">
                  <a:pos x="312" y="107"/>
                </a:cxn>
                <a:cxn ang="0">
                  <a:pos x="315" y="126"/>
                </a:cxn>
                <a:cxn ang="0">
                  <a:pos x="320" y="153"/>
                </a:cxn>
                <a:cxn ang="0">
                  <a:pos x="317" y="181"/>
                </a:cxn>
                <a:cxn ang="0">
                  <a:pos x="313" y="208"/>
                </a:cxn>
                <a:cxn ang="0">
                  <a:pos x="307" y="229"/>
                </a:cxn>
                <a:cxn ang="0">
                  <a:pos x="303" y="241"/>
                </a:cxn>
                <a:cxn ang="0">
                  <a:pos x="287" y="282"/>
                </a:cxn>
                <a:cxn ang="0">
                  <a:pos x="259" y="334"/>
                </a:cxn>
                <a:cxn ang="0">
                  <a:pos x="229" y="387"/>
                </a:cxn>
                <a:cxn ang="0">
                  <a:pos x="195" y="433"/>
                </a:cxn>
                <a:cxn ang="0">
                  <a:pos x="181" y="450"/>
                </a:cxn>
                <a:cxn ang="0">
                  <a:pos x="149" y="479"/>
                </a:cxn>
                <a:cxn ang="0">
                  <a:pos x="112" y="513"/>
                </a:cxn>
                <a:cxn ang="0">
                  <a:pos x="71" y="547"/>
                </a:cxn>
                <a:cxn ang="0">
                  <a:pos x="34" y="575"/>
                </a:cxn>
                <a:cxn ang="0">
                  <a:pos x="0" y="596"/>
                </a:cxn>
              </a:cxnLst>
              <a:rect l="0" t="0" r="r" b="b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3150" y="2443"/>
              <a:ext cx="277" cy="481"/>
            </a:xfrm>
            <a:custGeom>
              <a:avLst/>
              <a:gdLst/>
              <a:ahLst/>
              <a:cxnLst>
                <a:cxn ang="0">
                  <a:pos x="34" y="399"/>
                </a:cxn>
                <a:cxn ang="0">
                  <a:pos x="43" y="384"/>
                </a:cxn>
                <a:cxn ang="0">
                  <a:pos x="59" y="361"/>
                </a:cxn>
                <a:cxn ang="0">
                  <a:pos x="73" y="333"/>
                </a:cxn>
                <a:cxn ang="0">
                  <a:pos x="90" y="300"/>
                </a:cxn>
                <a:cxn ang="0">
                  <a:pos x="107" y="266"/>
                </a:cxn>
                <a:cxn ang="0">
                  <a:pos x="122" y="233"/>
                </a:cxn>
                <a:cxn ang="0">
                  <a:pos x="139" y="199"/>
                </a:cxn>
                <a:cxn ang="0">
                  <a:pos x="153" y="170"/>
                </a:cxn>
                <a:cxn ang="0">
                  <a:pos x="168" y="147"/>
                </a:cxn>
                <a:cxn ang="0">
                  <a:pos x="179" y="130"/>
                </a:cxn>
                <a:cxn ang="0">
                  <a:pos x="179" y="130"/>
                </a:cxn>
                <a:cxn ang="0">
                  <a:pos x="190" y="115"/>
                </a:cxn>
                <a:cxn ang="0">
                  <a:pos x="200" y="101"/>
                </a:cxn>
                <a:cxn ang="0">
                  <a:pos x="211" y="86"/>
                </a:cxn>
                <a:cxn ang="0">
                  <a:pos x="221" y="73"/>
                </a:cxn>
                <a:cxn ang="0">
                  <a:pos x="232" y="59"/>
                </a:cxn>
                <a:cxn ang="0">
                  <a:pos x="244" y="43"/>
                </a:cxn>
                <a:cxn ang="0">
                  <a:pos x="252" y="31"/>
                </a:cxn>
                <a:cxn ang="0">
                  <a:pos x="261" y="18"/>
                </a:cxn>
                <a:cxn ang="0">
                  <a:pos x="269" y="8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76" y="2"/>
                </a:cxn>
                <a:cxn ang="0">
                  <a:pos x="276" y="13"/>
                </a:cxn>
                <a:cxn ang="0">
                  <a:pos x="276" y="27"/>
                </a:cxn>
                <a:cxn ang="0">
                  <a:pos x="273" y="43"/>
                </a:cxn>
                <a:cxn ang="0">
                  <a:pos x="273" y="64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7"/>
                </a:cxn>
                <a:cxn ang="0">
                  <a:pos x="261" y="158"/>
                </a:cxn>
                <a:cxn ang="0">
                  <a:pos x="252" y="176"/>
                </a:cxn>
                <a:cxn ang="0">
                  <a:pos x="252" y="176"/>
                </a:cxn>
                <a:cxn ang="0">
                  <a:pos x="244" y="197"/>
                </a:cxn>
                <a:cxn ang="0">
                  <a:pos x="236" y="218"/>
                </a:cxn>
                <a:cxn ang="0">
                  <a:pos x="223" y="239"/>
                </a:cxn>
                <a:cxn ang="0">
                  <a:pos x="213" y="262"/>
                </a:cxn>
                <a:cxn ang="0">
                  <a:pos x="200" y="285"/>
                </a:cxn>
                <a:cxn ang="0">
                  <a:pos x="188" y="308"/>
                </a:cxn>
                <a:cxn ang="0">
                  <a:pos x="174" y="328"/>
                </a:cxn>
                <a:cxn ang="0">
                  <a:pos x="162" y="347"/>
                </a:cxn>
                <a:cxn ang="0">
                  <a:pos x="149" y="361"/>
                </a:cxn>
                <a:cxn ang="0">
                  <a:pos x="137" y="374"/>
                </a:cxn>
                <a:cxn ang="0">
                  <a:pos x="137" y="374"/>
                </a:cxn>
                <a:cxn ang="0">
                  <a:pos x="126" y="384"/>
                </a:cxn>
                <a:cxn ang="0">
                  <a:pos x="112" y="397"/>
                </a:cxn>
                <a:cxn ang="0">
                  <a:pos x="98" y="407"/>
                </a:cxn>
                <a:cxn ang="0">
                  <a:pos x="84" y="420"/>
                </a:cxn>
                <a:cxn ang="0">
                  <a:pos x="69" y="432"/>
                </a:cxn>
                <a:cxn ang="0">
                  <a:pos x="54" y="443"/>
                </a:cxn>
                <a:cxn ang="0">
                  <a:pos x="39" y="455"/>
                </a:cxn>
                <a:cxn ang="0">
                  <a:pos x="25" y="466"/>
                </a:cxn>
                <a:cxn ang="0">
                  <a:pos x="13" y="475"/>
                </a:cxn>
                <a:cxn ang="0">
                  <a:pos x="0" y="481"/>
                </a:cxn>
                <a:cxn ang="0">
                  <a:pos x="34" y="399"/>
                </a:cxn>
              </a:cxnLst>
              <a:rect l="0" t="0" r="r" b="b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  <a:lnTo>
                    <a:pt x="34" y="399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3150" y="2443"/>
              <a:ext cx="277" cy="481"/>
            </a:xfrm>
            <a:custGeom>
              <a:avLst/>
              <a:gdLst/>
              <a:ahLst/>
              <a:cxnLst>
                <a:cxn ang="0">
                  <a:pos x="34" y="399"/>
                </a:cxn>
                <a:cxn ang="0">
                  <a:pos x="43" y="384"/>
                </a:cxn>
                <a:cxn ang="0">
                  <a:pos x="59" y="361"/>
                </a:cxn>
                <a:cxn ang="0">
                  <a:pos x="73" y="333"/>
                </a:cxn>
                <a:cxn ang="0">
                  <a:pos x="90" y="300"/>
                </a:cxn>
                <a:cxn ang="0">
                  <a:pos x="107" y="266"/>
                </a:cxn>
                <a:cxn ang="0">
                  <a:pos x="122" y="233"/>
                </a:cxn>
                <a:cxn ang="0">
                  <a:pos x="139" y="199"/>
                </a:cxn>
                <a:cxn ang="0">
                  <a:pos x="153" y="170"/>
                </a:cxn>
                <a:cxn ang="0">
                  <a:pos x="168" y="147"/>
                </a:cxn>
                <a:cxn ang="0">
                  <a:pos x="179" y="130"/>
                </a:cxn>
                <a:cxn ang="0">
                  <a:pos x="179" y="130"/>
                </a:cxn>
                <a:cxn ang="0">
                  <a:pos x="190" y="115"/>
                </a:cxn>
                <a:cxn ang="0">
                  <a:pos x="200" y="101"/>
                </a:cxn>
                <a:cxn ang="0">
                  <a:pos x="211" y="86"/>
                </a:cxn>
                <a:cxn ang="0">
                  <a:pos x="221" y="73"/>
                </a:cxn>
                <a:cxn ang="0">
                  <a:pos x="232" y="59"/>
                </a:cxn>
                <a:cxn ang="0">
                  <a:pos x="244" y="43"/>
                </a:cxn>
                <a:cxn ang="0">
                  <a:pos x="252" y="31"/>
                </a:cxn>
                <a:cxn ang="0">
                  <a:pos x="261" y="18"/>
                </a:cxn>
                <a:cxn ang="0">
                  <a:pos x="269" y="8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76" y="2"/>
                </a:cxn>
                <a:cxn ang="0">
                  <a:pos x="276" y="13"/>
                </a:cxn>
                <a:cxn ang="0">
                  <a:pos x="276" y="27"/>
                </a:cxn>
                <a:cxn ang="0">
                  <a:pos x="273" y="43"/>
                </a:cxn>
                <a:cxn ang="0">
                  <a:pos x="273" y="64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7"/>
                </a:cxn>
                <a:cxn ang="0">
                  <a:pos x="261" y="158"/>
                </a:cxn>
                <a:cxn ang="0">
                  <a:pos x="252" y="176"/>
                </a:cxn>
                <a:cxn ang="0">
                  <a:pos x="252" y="176"/>
                </a:cxn>
                <a:cxn ang="0">
                  <a:pos x="244" y="197"/>
                </a:cxn>
                <a:cxn ang="0">
                  <a:pos x="236" y="218"/>
                </a:cxn>
                <a:cxn ang="0">
                  <a:pos x="223" y="239"/>
                </a:cxn>
                <a:cxn ang="0">
                  <a:pos x="213" y="262"/>
                </a:cxn>
                <a:cxn ang="0">
                  <a:pos x="200" y="285"/>
                </a:cxn>
                <a:cxn ang="0">
                  <a:pos x="188" y="308"/>
                </a:cxn>
                <a:cxn ang="0">
                  <a:pos x="174" y="328"/>
                </a:cxn>
                <a:cxn ang="0">
                  <a:pos x="162" y="347"/>
                </a:cxn>
                <a:cxn ang="0">
                  <a:pos x="149" y="361"/>
                </a:cxn>
                <a:cxn ang="0">
                  <a:pos x="137" y="374"/>
                </a:cxn>
                <a:cxn ang="0">
                  <a:pos x="137" y="374"/>
                </a:cxn>
                <a:cxn ang="0">
                  <a:pos x="126" y="384"/>
                </a:cxn>
                <a:cxn ang="0">
                  <a:pos x="112" y="397"/>
                </a:cxn>
                <a:cxn ang="0">
                  <a:pos x="98" y="407"/>
                </a:cxn>
                <a:cxn ang="0">
                  <a:pos x="84" y="420"/>
                </a:cxn>
                <a:cxn ang="0">
                  <a:pos x="69" y="432"/>
                </a:cxn>
                <a:cxn ang="0">
                  <a:pos x="54" y="443"/>
                </a:cxn>
                <a:cxn ang="0">
                  <a:pos x="39" y="455"/>
                </a:cxn>
                <a:cxn ang="0">
                  <a:pos x="25" y="466"/>
                </a:cxn>
                <a:cxn ang="0">
                  <a:pos x="13" y="475"/>
                </a:cxn>
                <a:cxn ang="0">
                  <a:pos x="0" y="481"/>
                </a:cxn>
              </a:cxnLst>
              <a:rect l="0" t="0" r="r" b="b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3137" y="2404"/>
              <a:ext cx="274" cy="485"/>
            </a:xfrm>
            <a:custGeom>
              <a:avLst/>
              <a:gdLst/>
              <a:ahLst/>
              <a:cxnLst>
                <a:cxn ang="0">
                  <a:pos x="33" y="401"/>
                </a:cxn>
                <a:cxn ang="0">
                  <a:pos x="44" y="385"/>
                </a:cxn>
                <a:cxn ang="0">
                  <a:pos x="56" y="364"/>
                </a:cxn>
                <a:cxn ang="0">
                  <a:pos x="73" y="334"/>
                </a:cxn>
                <a:cxn ang="0">
                  <a:pos x="88" y="302"/>
                </a:cxn>
                <a:cxn ang="0">
                  <a:pos x="105" y="269"/>
                </a:cxn>
                <a:cxn ang="0">
                  <a:pos x="122" y="233"/>
                </a:cxn>
                <a:cxn ang="0">
                  <a:pos x="136" y="200"/>
                </a:cxn>
                <a:cxn ang="0">
                  <a:pos x="154" y="170"/>
                </a:cxn>
                <a:cxn ang="0">
                  <a:pos x="166" y="147"/>
                </a:cxn>
                <a:cxn ang="0">
                  <a:pos x="177" y="130"/>
                </a:cxn>
                <a:cxn ang="0">
                  <a:pos x="177" y="130"/>
                </a:cxn>
                <a:cxn ang="0">
                  <a:pos x="187" y="115"/>
                </a:cxn>
                <a:cxn ang="0">
                  <a:pos x="198" y="101"/>
                </a:cxn>
                <a:cxn ang="0">
                  <a:pos x="210" y="88"/>
                </a:cxn>
                <a:cxn ang="0">
                  <a:pos x="221" y="73"/>
                </a:cxn>
                <a:cxn ang="0">
                  <a:pos x="231" y="58"/>
                </a:cxn>
                <a:cxn ang="0">
                  <a:pos x="242" y="46"/>
                </a:cxn>
                <a:cxn ang="0">
                  <a:pos x="253" y="31"/>
                </a:cxn>
                <a:cxn ang="0">
                  <a:pos x="260" y="18"/>
                </a:cxn>
                <a:cxn ang="0">
                  <a:pos x="267" y="8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2"/>
                </a:cxn>
                <a:cxn ang="0">
                  <a:pos x="274" y="12"/>
                </a:cxn>
                <a:cxn ang="0">
                  <a:pos x="274" y="27"/>
                </a:cxn>
                <a:cxn ang="0">
                  <a:pos x="274" y="46"/>
                </a:cxn>
                <a:cxn ang="0">
                  <a:pos x="274" y="67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6"/>
                </a:cxn>
                <a:cxn ang="0">
                  <a:pos x="258" y="157"/>
                </a:cxn>
                <a:cxn ang="0">
                  <a:pos x="253" y="179"/>
                </a:cxn>
                <a:cxn ang="0">
                  <a:pos x="253" y="179"/>
                </a:cxn>
                <a:cxn ang="0">
                  <a:pos x="244" y="198"/>
                </a:cxn>
                <a:cxn ang="0">
                  <a:pos x="233" y="218"/>
                </a:cxn>
                <a:cxn ang="0">
                  <a:pos x="223" y="239"/>
                </a:cxn>
                <a:cxn ang="0">
                  <a:pos x="210" y="262"/>
                </a:cxn>
                <a:cxn ang="0">
                  <a:pos x="198" y="286"/>
                </a:cxn>
                <a:cxn ang="0">
                  <a:pos x="184" y="309"/>
                </a:cxn>
                <a:cxn ang="0">
                  <a:pos x="172" y="327"/>
                </a:cxn>
                <a:cxn ang="0">
                  <a:pos x="159" y="347"/>
                </a:cxn>
                <a:cxn ang="0">
                  <a:pos x="147" y="364"/>
                </a:cxn>
                <a:cxn ang="0">
                  <a:pos x="136" y="376"/>
                </a:cxn>
                <a:cxn ang="0">
                  <a:pos x="136" y="376"/>
                </a:cxn>
                <a:cxn ang="0">
                  <a:pos x="124" y="385"/>
                </a:cxn>
                <a:cxn ang="0">
                  <a:pos x="111" y="398"/>
                </a:cxn>
                <a:cxn ang="0">
                  <a:pos x="99" y="410"/>
                </a:cxn>
                <a:cxn ang="0">
                  <a:pos x="81" y="421"/>
                </a:cxn>
                <a:cxn ang="0">
                  <a:pos x="67" y="433"/>
                </a:cxn>
                <a:cxn ang="0">
                  <a:pos x="52" y="444"/>
                </a:cxn>
                <a:cxn ang="0">
                  <a:pos x="37" y="456"/>
                </a:cxn>
                <a:cxn ang="0">
                  <a:pos x="25" y="467"/>
                </a:cxn>
                <a:cxn ang="0">
                  <a:pos x="9" y="475"/>
                </a:cxn>
                <a:cxn ang="0">
                  <a:pos x="0" y="484"/>
                </a:cxn>
                <a:cxn ang="0">
                  <a:pos x="33" y="401"/>
                </a:cxn>
              </a:cxnLst>
              <a:rect l="0" t="0" r="r" b="b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  <a:lnTo>
                    <a:pt x="33" y="40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3137" y="2404"/>
              <a:ext cx="274" cy="485"/>
            </a:xfrm>
            <a:custGeom>
              <a:avLst/>
              <a:gdLst/>
              <a:ahLst/>
              <a:cxnLst>
                <a:cxn ang="0">
                  <a:pos x="33" y="401"/>
                </a:cxn>
                <a:cxn ang="0">
                  <a:pos x="44" y="385"/>
                </a:cxn>
                <a:cxn ang="0">
                  <a:pos x="56" y="364"/>
                </a:cxn>
                <a:cxn ang="0">
                  <a:pos x="73" y="334"/>
                </a:cxn>
                <a:cxn ang="0">
                  <a:pos x="88" y="302"/>
                </a:cxn>
                <a:cxn ang="0">
                  <a:pos x="105" y="269"/>
                </a:cxn>
                <a:cxn ang="0">
                  <a:pos x="122" y="233"/>
                </a:cxn>
                <a:cxn ang="0">
                  <a:pos x="136" y="200"/>
                </a:cxn>
                <a:cxn ang="0">
                  <a:pos x="154" y="170"/>
                </a:cxn>
                <a:cxn ang="0">
                  <a:pos x="166" y="147"/>
                </a:cxn>
                <a:cxn ang="0">
                  <a:pos x="177" y="130"/>
                </a:cxn>
                <a:cxn ang="0">
                  <a:pos x="177" y="130"/>
                </a:cxn>
                <a:cxn ang="0">
                  <a:pos x="187" y="115"/>
                </a:cxn>
                <a:cxn ang="0">
                  <a:pos x="198" y="101"/>
                </a:cxn>
                <a:cxn ang="0">
                  <a:pos x="210" y="88"/>
                </a:cxn>
                <a:cxn ang="0">
                  <a:pos x="221" y="73"/>
                </a:cxn>
                <a:cxn ang="0">
                  <a:pos x="231" y="58"/>
                </a:cxn>
                <a:cxn ang="0">
                  <a:pos x="242" y="46"/>
                </a:cxn>
                <a:cxn ang="0">
                  <a:pos x="253" y="31"/>
                </a:cxn>
                <a:cxn ang="0">
                  <a:pos x="260" y="18"/>
                </a:cxn>
                <a:cxn ang="0">
                  <a:pos x="267" y="8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2"/>
                </a:cxn>
                <a:cxn ang="0">
                  <a:pos x="274" y="12"/>
                </a:cxn>
                <a:cxn ang="0">
                  <a:pos x="274" y="27"/>
                </a:cxn>
                <a:cxn ang="0">
                  <a:pos x="274" y="46"/>
                </a:cxn>
                <a:cxn ang="0">
                  <a:pos x="274" y="67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6"/>
                </a:cxn>
                <a:cxn ang="0">
                  <a:pos x="258" y="157"/>
                </a:cxn>
                <a:cxn ang="0">
                  <a:pos x="253" y="179"/>
                </a:cxn>
                <a:cxn ang="0">
                  <a:pos x="253" y="179"/>
                </a:cxn>
                <a:cxn ang="0">
                  <a:pos x="244" y="198"/>
                </a:cxn>
                <a:cxn ang="0">
                  <a:pos x="233" y="218"/>
                </a:cxn>
                <a:cxn ang="0">
                  <a:pos x="223" y="239"/>
                </a:cxn>
                <a:cxn ang="0">
                  <a:pos x="210" y="262"/>
                </a:cxn>
                <a:cxn ang="0">
                  <a:pos x="198" y="286"/>
                </a:cxn>
                <a:cxn ang="0">
                  <a:pos x="184" y="309"/>
                </a:cxn>
                <a:cxn ang="0">
                  <a:pos x="172" y="327"/>
                </a:cxn>
                <a:cxn ang="0">
                  <a:pos x="159" y="347"/>
                </a:cxn>
                <a:cxn ang="0">
                  <a:pos x="147" y="364"/>
                </a:cxn>
                <a:cxn ang="0">
                  <a:pos x="136" y="376"/>
                </a:cxn>
                <a:cxn ang="0">
                  <a:pos x="136" y="376"/>
                </a:cxn>
                <a:cxn ang="0">
                  <a:pos x="124" y="385"/>
                </a:cxn>
                <a:cxn ang="0">
                  <a:pos x="111" y="398"/>
                </a:cxn>
                <a:cxn ang="0">
                  <a:pos x="99" y="410"/>
                </a:cxn>
                <a:cxn ang="0">
                  <a:pos x="81" y="421"/>
                </a:cxn>
                <a:cxn ang="0">
                  <a:pos x="67" y="433"/>
                </a:cxn>
                <a:cxn ang="0">
                  <a:pos x="52" y="444"/>
                </a:cxn>
                <a:cxn ang="0">
                  <a:pos x="37" y="456"/>
                </a:cxn>
                <a:cxn ang="0">
                  <a:pos x="25" y="467"/>
                </a:cxn>
                <a:cxn ang="0">
                  <a:pos x="9" y="475"/>
                </a:cxn>
                <a:cxn ang="0">
                  <a:pos x="0" y="484"/>
                </a:cxn>
              </a:cxnLst>
              <a:rect l="0" t="0" r="r" b="b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3065" y="2506"/>
              <a:ext cx="245" cy="446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2" y="351"/>
                </a:cxn>
                <a:cxn ang="0">
                  <a:pos x="29" y="339"/>
                </a:cxn>
                <a:cxn ang="0">
                  <a:pos x="46" y="324"/>
                </a:cxn>
                <a:cxn ang="0">
                  <a:pos x="62" y="307"/>
                </a:cxn>
                <a:cxn ang="0">
                  <a:pos x="81" y="288"/>
                </a:cxn>
                <a:cxn ang="0">
                  <a:pos x="98" y="269"/>
                </a:cxn>
                <a:cxn ang="0">
                  <a:pos x="117" y="248"/>
                </a:cxn>
                <a:cxn ang="0">
                  <a:pos x="131" y="229"/>
                </a:cxn>
                <a:cxn ang="0">
                  <a:pos x="144" y="210"/>
                </a:cxn>
                <a:cxn ang="0">
                  <a:pos x="157" y="192"/>
                </a:cxn>
                <a:cxn ang="0">
                  <a:pos x="157" y="192"/>
                </a:cxn>
                <a:cxn ang="0">
                  <a:pos x="165" y="172"/>
                </a:cxn>
                <a:cxn ang="0">
                  <a:pos x="174" y="153"/>
                </a:cxn>
                <a:cxn ang="0">
                  <a:pos x="182" y="132"/>
                </a:cxn>
                <a:cxn ang="0">
                  <a:pos x="191" y="114"/>
                </a:cxn>
                <a:cxn ang="0">
                  <a:pos x="197" y="93"/>
                </a:cxn>
                <a:cxn ang="0">
                  <a:pos x="204" y="73"/>
                </a:cxn>
                <a:cxn ang="0">
                  <a:pos x="207" y="54"/>
                </a:cxn>
                <a:cxn ang="0">
                  <a:pos x="211" y="34"/>
                </a:cxn>
                <a:cxn ang="0">
                  <a:pos x="214" y="17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4"/>
                </a:cxn>
                <a:cxn ang="0">
                  <a:pos x="220" y="13"/>
                </a:cxn>
                <a:cxn ang="0">
                  <a:pos x="225" y="25"/>
                </a:cxn>
                <a:cxn ang="0">
                  <a:pos x="229" y="42"/>
                </a:cxn>
                <a:cxn ang="0">
                  <a:pos x="235" y="59"/>
                </a:cxn>
                <a:cxn ang="0">
                  <a:pos x="239" y="80"/>
                </a:cxn>
                <a:cxn ang="0">
                  <a:pos x="243" y="101"/>
                </a:cxn>
                <a:cxn ang="0">
                  <a:pos x="246" y="121"/>
                </a:cxn>
                <a:cxn ang="0">
                  <a:pos x="243" y="143"/>
                </a:cxn>
                <a:cxn ang="0">
                  <a:pos x="241" y="160"/>
                </a:cxn>
                <a:cxn ang="0">
                  <a:pos x="241" y="160"/>
                </a:cxn>
                <a:cxn ang="0">
                  <a:pos x="235" y="179"/>
                </a:cxn>
                <a:cxn ang="0">
                  <a:pos x="229" y="197"/>
                </a:cxn>
                <a:cxn ang="0">
                  <a:pos x="220" y="218"/>
                </a:cxn>
                <a:cxn ang="0">
                  <a:pos x="207" y="240"/>
                </a:cxn>
                <a:cxn ang="0">
                  <a:pos x="197" y="261"/>
                </a:cxn>
                <a:cxn ang="0">
                  <a:pos x="184" y="282"/>
                </a:cxn>
                <a:cxn ang="0">
                  <a:pos x="170" y="303"/>
                </a:cxn>
                <a:cxn ang="0">
                  <a:pos x="157" y="319"/>
                </a:cxn>
                <a:cxn ang="0">
                  <a:pos x="144" y="337"/>
                </a:cxn>
                <a:cxn ang="0">
                  <a:pos x="130" y="351"/>
                </a:cxn>
                <a:cxn ang="0">
                  <a:pos x="130" y="351"/>
                </a:cxn>
                <a:cxn ang="0">
                  <a:pos x="117" y="362"/>
                </a:cxn>
                <a:cxn ang="0">
                  <a:pos x="103" y="374"/>
                </a:cxn>
                <a:cxn ang="0">
                  <a:pos x="90" y="387"/>
                </a:cxn>
                <a:cxn ang="0">
                  <a:pos x="75" y="397"/>
                </a:cxn>
                <a:cxn ang="0">
                  <a:pos x="60" y="408"/>
                </a:cxn>
                <a:cxn ang="0">
                  <a:pos x="48" y="418"/>
                </a:cxn>
                <a:cxn ang="0">
                  <a:pos x="35" y="427"/>
                </a:cxn>
                <a:cxn ang="0">
                  <a:pos x="25" y="436"/>
                </a:cxn>
                <a:cxn ang="0">
                  <a:pos x="14" y="441"/>
                </a:cxn>
                <a:cxn ang="0">
                  <a:pos x="4" y="446"/>
                </a:cxn>
                <a:cxn ang="0">
                  <a:pos x="0" y="362"/>
                </a:cxn>
              </a:cxnLst>
              <a:rect l="0" t="0" r="r" b="b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3065" y="2506"/>
              <a:ext cx="245" cy="446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2" y="351"/>
                </a:cxn>
                <a:cxn ang="0">
                  <a:pos x="29" y="339"/>
                </a:cxn>
                <a:cxn ang="0">
                  <a:pos x="46" y="324"/>
                </a:cxn>
                <a:cxn ang="0">
                  <a:pos x="62" y="307"/>
                </a:cxn>
                <a:cxn ang="0">
                  <a:pos x="81" y="288"/>
                </a:cxn>
                <a:cxn ang="0">
                  <a:pos x="98" y="269"/>
                </a:cxn>
                <a:cxn ang="0">
                  <a:pos x="117" y="248"/>
                </a:cxn>
                <a:cxn ang="0">
                  <a:pos x="131" y="229"/>
                </a:cxn>
                <a:cxn ang="0">
                  <a:pos x="144" y="210"/>
                </a:cxn>
                <a:cxn ang="0">
                  <a:pos x="157" y="192"/>
                </a:cxn>
                <a:cxn ang="0">
                  <a:pos x="157" y="192"/>
                </a:cxn>
                <a:cxn ang="0">
                  <a:pos x="165" y="172"/>
                </a:cxn>
                <a:cxn ang="0">
                  <a:pos x="174" y="153"/>
                </a:cxn>
                <a:cxn ang="0">
                  <a:pos x="182" y="132"/>
                </a:cxn>
                <a:cxn ang="0">
                  <a:pos x="191" y="114"/>
                </a:cxn>
                <a:cxn ang="0">
                  <a:pos x="197" y="93"/>
                </a:cxn>
                <a:cxn ang="0">
                  <a:pos x="204" y="73"/>
                </a:cxn>
                <a:cxn ang="0">
                  <a:pos x="207" y="54"/>
                </a:cxn>
                <a:cxn ang="0">
                  <a:pos x="211" y="34"/>
                </a:cxn>
                <a:cxn ang="0">
                  <a:pos x="214" y="17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4"/>
                </a:cxn>
                <a:cxn ang="0">
                  <a:pos x="220" y="13"/>
                </a:cxn>
                <a:cxn ang="0">
                  <a:pos x="225" y="25"/>
                </a:cxn>
                <a:cxn ang="0">
                  <a:pos x="229" y="42"/>
                </a:cxn>
                <a:cxn ang="0">
                  <a:pos x="235" y="59"/>
                </a:cxn>
                <a:cxn ang="0">
                  <a:pos x="239" y="80"/>
                </a:cxn>
                <a:cxn ang="0">
                  <a:pos x="243" y="101"/>
                </a:cxn>
                <a:cxn ang="0">
                  <a:pos x="246" y="121"/>
                </a:cxn>
                <a:cxn ang="0">
                  <a:pos x="243" y="143"/>
                </a:cxn>
                <a:cxn ang="0">
                  <a:pos x="241" y="160"/>
                </a:cxn>
                <a:cxn ang="0">
                  <a:pos x="241" y="160"/>
                </a:cxn>
                <a:cxn ang="0">
                  <a:pos x="235" y="179"/>
                </a:cxn>
                <a:cxn ang="0">
                  <a:pos x="229" y="197"/>
                </a:cxn>
                <a:cxn ang="0">
                  <a:pos x="220" y="218"/>
                </a:cxn>
                <a:cxn ang="0">
                  <a:pos x="207" y="240"/>
                </a:cxn>
                <a:cxn ang="0">
                  <a:pos x="197" y="261"/>
                </a:cxn>
                <a:cxn ang="0">
                  <a:pos x="184" y="282"/>
                </a:cxn>
                <a:cxn ang="0">
                  <a:pos x="170" y="303"/>
                </a:cxn>
                <a:cxn ang="0">
                  <a:pos x="157" y="319"/>
                </a:cxn>
                <a:cxn ang="0">
                  <a:pos x="144" y="337"/>
                </a:cxn>
                <a:cxn ang="0">
                  <a:pos x="130" y="351"/>
                </a:cxn>
                <a:cxn ang="0">
                  <a:pos x="130" y="351"/>
                </a:cxn>
                <a:cxn ang="0">
                  <a:pos x="117" y="362"/>
                </a:cxn>
                <a:cxn ang="0">
                  <a:pos x="103" y="374"/>
                </a:cxn>
                <a:cxn ang="0">
                  <a:pos x="90" y="387"/>
                </a:cxn>
                <a:cxn ang="0">
                  <a:pos x="75" y="397"/>
                </a:cxn>
                <a:cxn ang="0">
                  <a:pos x="60" y="408"/>
                </a:cxn>
                <a:cxn ang="0">
                  <a:pos x="48" y="418"/>
                </a:cxn>
                <a:cxn ang="0">
                  <a:pos x="35" y="427"/>
                </a:cxn>
                <a:cxn ang="0">
                  <a:pos x="25" y="436"/>
                </a:cxn>
                <a:cxn ang="0">
                  <a:pos x="14" y="441"/>
                </a:cxn>
                <a:cxn ang="0">
                  <a:pos x="4" y="446"/>
                </a:cxn>
              </a:cxnLst>
              <a:rect l="0" t="0" r="r" b="b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3074" y="2499"/>
              <a:ext cx="250" cy="447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12" y="350"/>
                </a:cxn>
                <a:cxn ang="0">
                  <a:pos x="29" y="338"/>
                </a:cxn>
                <a:cxn ang="0">
                  <a:pos x="46" y="324"/>
                </a:cxn>
                <a:cxn ang="0">
                  <a:pos x="62" y="306"/>
                </a:cxn>
                <a:cxn ang="0">
                  <a:pos x="82" y="287"/>
                </a:cxn>
                <a:cxn ang="0">
                  <a:pos x="101" y="266"/>
                </a:cxn>
                <a:cxn ang="0">
                  <a:pos x="117" y="248"/>
                </a:cxn>
                <a:cxn ang="0">
                  <a:pos x="133" y="228"/>
                </a:cxn>
                <a:cxn ang="0">
                  <a:pos x="147" y="207"/>
                </a:cxn>
                <a:cxn ang="0">
                  <a:pos x="158" y="188"/>
                </a:cxn>
                <a:cxn ang="0">
                  <a:pos x="158" y="188"/>
                </a:cxn>
                <a:cxn ang="0">
                  <a:pos x="166" y="172"/>
                </a:cxn>
                <a:cxn ang="0">
                  <a:pos x="175" y="151"/>
                </a:cxn>
                <a:cxn ang="0">
                  <a:pos x="184" y="131"/>
                </a:cxn>
                <a:cxn ang="0">
                  <a:pos x="191" y="113"/>
                </a:cxn>
                <a:cxn ang="0">
                  <a:pos x="198" y="92"/>
                </a:cxn>
                <a:cxn ang="0">
                  <a:pos x="205" y="71"/>
                </a:cxn>
                <a:cxn ang="0">
                  <a:pos x="209" y="52"/>
                </a:cxn>
                <a:cxn ang="0">
                  <a:pos x="212" y="34"/>
                </a:cxn>
                <a:cxn ang="0">
                  <a:pos x="217" y="16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7" y="2"/>
                </a:cxn>
                <a:cxn ang="0">
                  <a:pos x="221" y="9"/>
                </a:cxn>
                <a:cxn ang="0">
                  <a:pos x="226" y="23"/>
                </a:cxn>
                <a:cxn ang="0">
                  <a:pos x="230" y="39"/>
                </a:cxn>
                <a:cxn ang="0">
                  <a:pos x="237" y="58"/>
                </a:cxn>
                <a:cxn ang="0">
                  <a:pos x="240" y="80"/>
                </a:cxn>
                <a:cxn ang="0">
                  <a:pos x="244" y="101"/>
                </a:cxn>
                <a:cxn ang="0">
                  <a:pos x="247" y="121"/>
                </a:cxn>
                <a:cxn ang="0">
                  <a:pos x="247" y="142"/>
                </a:cxn>
                <a:cxn ang="0">
                  <a:pos x="244" y="159"/>
                </a:cxn>
                <a:cxn ang="0">
                  <a:pos x="244" y="159"/>
                </a:cxn>
                <a:cxn ang="0">
                  <a:pos x="238" y="179"/>
                </a:cxn>
                <a:cxn ang="0">
                  <a:pos x="230" y="197"/>
                </a:cxn>
                <a:cxn ang="0">
                  <a:pos x="221" y="218"/>
                </a:cxn>
                <a:cxn ang="0">
                  <a:pos x="211" y="239"/>
                </a:cxn>
                <a:cxn ang="0">
                  <a:pos x="198" y="260"/>
                </a:cxn>
                <a:cxn ang="0">
                  <a:pos x="186" y="281"/>
                </a:cxn>
                <a:cxn ang="0">
                  <a:pos x="173" y="300"/>
                </a:cxn>
                <a:cxn ang="0">
                  <a:pos x="158" y="319"/>
                </a:cxn>
                <a:cxn ang="0">
                  <a:pos x="145" y="336"/>
                </a:cxn>
                <a:cxn ang="0">
                  <a:pos x="133" y="349"/>
                </a:cxn>
                <a:cxn ang="0">
                  <a:pos x="133" y="349"/>
                </a:cxn>
                <a:cxn ang="0">
                  <a:pos x="117" y="361"/>
                </a:cxn>
                <a:cxn ang="0">
                  <a:pos x="103" y="374"/>
                </a:cxn>
                <a:cxn ang="0">
                  <a:pos x="90" y="386"/>
                </a:cxn>
                <a:cxn ang="0">
                  <a:pos x="76" y="397"/>
                </a:cxn>
                <a:cxn ang="0">
                  <a:pos x="62" y="407"/>
                </a:cxn>
                <a:cxn ang="0">
                  <a:pos x="50" y="418"/>
                </a:cxn>
                <a:cxn ang="0">
                  <a:pos x="37" y="426"/>
                </a:cxn>
                <a:cxn ang="0">
                  <a:pos x="25" y="435"/>
                </a:cxn>
                <a:cxn ang="0">
                  <a:pos x="14" y="441"/>
                </a:cxn>
                <a:cxn ang="0">
                  <a:pos x="4" y="446"/>
                </a:cxn>
                <a:cxn ang="0">
                  <a:pos x="0" y="361"/>
                </a:cxn>
              </a:cxnLst>
              <a:rect l="0" t="0" r="r" b="b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3074" y="2499"/>
              <a:ext cx="250" cy="447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12" y="350"/>
                </a:cxn>
                <a:cxn ang="0">
                  <a:pos x="29" y="338"/>
                </a:cxn>
                <a:cxn ang="0">
                  <a:pos x="46" y="324"/>
                </a:cxn>
                <a:cxn ang="0">
                  <a:pos x="62" y="306"/>
                </a:cxn>
                <a:cxn ang="0">
                  <a:pos x="82" y="287"/>
                </a:cxn>
                <a:cxn ang="0">
                  <a:pos x="101" y="266"/>
                </a:cxn>
                <a:cxn ang="0">
                  <a:pos x="117" y="248"/>
                </a:cxn>
                <a:cxn ang="0">
                  <a:pos x="133" y="228"/>
                </a:cxn>
                <a:cxn ang="0">
                  <a:pos x="147" y="207"/>
                </a:cxn>
                <a:cxn ang="0">
                  <a:pos x="158" y="188"/>
                </a:cxn>
                <a:cxn ang="0">
                  <a:pos x="158" y="188"/>
                </a:cxn>
                <a:cxn ang="0">
                  <a:pos x="166" y="172"/>
                </a:cxn>
                <a:cxn ang="0">
                  <a:pos x="175" y="151"/>
                </a:cxn>
                <a:cxn ang="0">
                  <a:pos x="184" y="131"/>
                </a:cxn>
                <a:cxn ang="0">
                  <a:pos x="191" y="113"/>
                </a:cxn>
                <a:cxn ang="0">
                  <a:pos x="198" y="92"/>
                </a:cxn>
                <a:cxn ang="0">
                  <a:pos x="205" y="71"/>
                </a:cxn>
                <a:cxn ang="0">
                  <a:pos x="209" y="52"/>
                </a:cxn>
                <a:cxn ang="0">
                  <a:pos x="212" y="34"/>
                </a:cxn>
                <a:cxn ang="0">
                  <a:pos x="217" y="16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7" y="2"/>
                </a:cxn>
                <a:cxn ang="0">
                  <a:pos x="221" y="9"/>
                </a:cxn>
                <a:cxn ang="0">
                  <a:pos x="226" y="23"/>
                </a:cxn>
                <a:cxn ang="0">
                  <a:pos x="230" y="39"/>
                </a:cxn>
                <a:cxn ang="0">
                  <a:pos x="237" y="58"/>
                </a:cxn>
                <a:cxn ang="0">
                  <a:pos x="240" y="80"/>
                </a:cxn>
                <a:cxn ang="0">
                  <a:pos x="244" y="101"/>
                </a:cxn>
                <a:cxn ang="0">
                  <a:pos x="247" y="121"/>
                </a:cxn>
                <a:cxn ang="0">
                  <a:pos x="247" y="142"/>
                </a:cxn>
                <a:cxn ang="0">
                  <a:pos x="244" y="159"/>
                </a:cxn>
                <a:cxn ang="0">
                  <a:pos x="244" y="159"/>
                </a:cxn>
                <a:cxn ang="0">
                  <a:pos x="238" y="179"/>
                </a:cxn>
                <a:cxn ang="0">
                  <a:pos x="230" y="197"/>
                </a:cxn>
                <a:cxn ang="0">
                  <a:pos x="221" y="218"/>
                </a:cxn>
                <a:cxn ang="0">
                  <a:pos x="211" y="239"/>
                </a:cxn>
                <a:cxn ang="0">
                  <a:pos x="198" y="260"/>
                </a:cxn>
                <a:cxn ang="0">
                  <a:pos x="186" y="281"/>
                </a:cxn>
                <a:cxn ang="0">
                  <a:pos x="173" y="300"/>
                </a:cxn>
                <a:cxn ang="0">
                  <a:pos x="158" y="319"/>
                </a:cxn>
                <a:cxn ang="0">
                  <a:pos x="145" y="336"/>
                </a:cxn>
                <a:cxn ang="0">
                  <a:pos x="133" y="349"/>
                </a:cxn>
                <a:cxn ang="0">
                  <a:pos x="133" y="349"/>
                </a:cxn>
                <a:cxn ang="0">
                  <a:pos x="117" y="361"/>
                </a:cxn>
                <a:cxn ang="0">
                  <a:pos x="103" y="374"/>
                </a:cxn>
                <a:cxn ang="0">
                  <a:pos x="90" y="386"/>
                </a:cxn>
                <a:cxn ang="0">
                  <a:pos x="76" y="397"/>
                </a:cxn>
                <a:cxn ang="0">
                  <a:pos x="62" y="407"/>
                </a:cxn>
                <a:cxn ang="0">
                  <a:pos x="50" y="418"/>
                </a:cxn>
                <a:cxn ang="0">
                  <a:pos x="37" y="426"/>
                </a:cxn>
                <a:cxn ang="0">
                  <a:pos x="25" y="435"/>
                </a:cxn>
                <a:cxn ang="0">
                  <a:pos x="14" y="441"/>
                </a:cxn>
                <a:cxn ang="0">
                  <a:pos x="4" y="446"/>
                </a:cxn>
              </a:cxnLst>
              <a:rect l="0" t="0" r="r" b="b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3055" y="2607"/>
              <a:ext cx="178" cy="269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7" y="218"/>
                </a:cxn>
                <a:cxn ang="0">
                  <a:pos x="9" y="202"/>
                </a:cxn>
                <a:cxn ang="0">
                  <a:pos x="14" y="184"/>
                </a:cxn>
                <a:cxn ang="0">
                  <a:pos x="20" y="168"/>
                </a:cxn>
                <a:cxn ang="0">
                  <a:pos x="27" y="151"/>
                </a:cxn>
                <a:cxn ang="0">
                  <a:pos x="32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7" y="101"/>
                </a:cxn>
                <a:cxn ang="0">
                  <a:pos x="81" y="90"/>
                </a:cxn>
                <a:cxn ang="0">
                  <a:pos x="96" y="78"/>
                </a:cxn>
                <a:cxn ang="0">
                  <a:pos x="108" y="67"/>
                </a:cxn>
                <a:cxn ang="0">
                  <a:pos x="124" y="54"/>
                </a:cxn>
                <a:cxn ang="0">
                  <a:pos x="136" y="43"/>
                </a:cxn>
                <a:cxn ang="0">
                  <a:pos x="149" y="31"/>
                </a:cxn>
                <a:cxn ang="0">
                  <a:pos x="159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4" y="98"/>
                </a:cxn>
                <a:cxn ang="0">
                  <a:pos x="168" y="117"/>
                </a:cxn>
                <a:cxn ang="0">
                  <a:pos x="161" y="136"/>
                </a:cxn>
                <a:cxn ang="0">
                  <a:pos x="153" y="151"/>
                </a:cxn>
                <a:cxn ang="0">
                  <a:pos x="153" y="151"/>
                </a:cxn>
                <a:cxn ang="0">
                  <a:pos x="140" y="165"/>
                </a:cxn>
                <a:cxn ang="0">
                  <a:pos x="128" y="179"/>
                </a:cxn>
                <a:cxn ang="0">
                  <a:pos x="115" y="193"/>
                </a:cxn>
                <a:cxn ang="0">
                  <a:pos x="101" y="207"/>
                </a:cxn>
                <a:cxn ang="0">
                  <a:pos x="85" y="220"/>
                </a:cxn>
                <a:cxn ang="0">
                  <a:pos x="73" y="232"/>
                </a:cxn>
                <a:cxn ang="0">
                  <a:pos x="60" y="243"/>
                </a:cxn>
                <a:cxn ang="0">
                  <a:pos x="50" y="254"/>
                </a:cxn>
                <a:cxn ang="0">
                  <a:pos x="41" y="260"/>
                </a:cxn>
                <a:cxn ang="0">
                  <a:pos x="32" y="267"/>
                </a:cxn>
                <a:cxn ang="0">
                  <a:pos x="0" y="262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  <a:lnTo>
                    <a:pt x="0" y="2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3055" y="2607"/>
              <a:ext cx="178" cy="269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7" y="218"/>
                </a:cxn>
                <a:cxn ang="0">
                  <a:pos x="9" y="202"/>
                </a:cxn>
                <a:cxn ang="0">
                  <a:pos x="14" y="184"/>
                </a:cxn>
                <a:cxn ang="0">
                  <a:pos x="20" y="168"/>
                </a:cxn>
                <a:cxn ang="0">
                  <a:pos x="27" y="151"/>
                </a:cxn>
                <a:cxn ang="0">
                  <a:pos x="32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7" y="101"/>
                </a:cxn>
                <a:cxn ang="0">
                  <a:pos x="81" y="90"/>
                </a:cxn>
                <a:cxn ang="0">
                  <a:pos x="96" y="78"/>
                </a:cxn>
                <a:cxn ang="0">
                  <a:pos x="108" y="67"/>
                </a:cxn>
                <a:cxn ang="0">
                  <a:pos x="124" y="54"/>
                </a:cxn>
                <a:cxn ang="0">
                  <a:pos x="136" y="43"/>
                </a:cxn>
                <a:cxn ang="0">
                  <a:pos x="149" y="31"/>
                </a:cxn>
                <a:cxn ang="0">
                  <a:pos x="159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4" y="98"/>
                </a:cxn>
                <a:cxn ang="0">
                  <a:pos x="168" y="117"/>
                </a:cxn>
                <a:cxn ang="0">
                  <a:pos x="161" y="136"/>
                </a:cxn>
                <a:cxn ang="0">
                  <a:pos x="153" y="151"/>
                </a:cxn>
                <a:cxn ang="0">
                  <a:pos x="153" y="151"/>
                </a:cxn>
                <a:cxn ang="0">
                  <a:pos x="140" y="165"/>
                </a:cxn>
                <a:cxn ang="0">
                  <a:pos x="128" y="179"/>
                </a:cxn>
                <a:cxn ang="0">
                  <a:pos x="115" y="193"/>
                </a:cxn>
                <a:cxn ang="0">
                  <a:pos x="101" y="207"/>
                </a:cxn>
                <a:cxn ang="0">
                  <a:pos x="85" y="220"/>
                </a:cxn>
                <a:cxn ang="0">
                  <a:pos x="73" y="232"/>
                </a:cxn>
                <a:cxn ang="0">
                  <a:pos x="60" y="243"/>
                </a:cxn>
                <a:cxn ang="0">
                  <a:pos x="50" y="254"/>
                </a:cxn>
                <a:cxn ang="0">
                  <a:pos x="41" y="260"/>
                </a:cxn>
                <a:cxn ang="0">
                  <a:pos x="32" y="267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045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6" y="218"/>
                </a:cxn>
                <a:cxn ang="0">
                  <a:pos x="10" y="202"/>
                </a:cxn>
                <a:cxn ang="0">
                  <a:pos x="15" y="184"/>
                </a:cxn>
                <a:cxn ang="0">
                  <a:pos x="18" y="168"/>
                </a:cxn>
                <a:cxn ang="0">
                  <a:pos x="27" y="151"/>
                </a:cxn>
                <a:cxn ang="0">
                  <a:pos x="34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8" y="101"/>
                </a:cxn>
                <a:cxn ang="0">
                  <a:pos x="82" y="90"/>
                </a:cxn>
                <a:cxn ang="0">
                  <a:pos x="94" y="78"/>
                </a:cxn>
                <a:cxn ang="0">
                  <a:pos x="109" y="67"/>
                </a:cxn>
                <a:cxn ang="0">
                  <a:pos x="122" y="54"/>
                </a:cxn>
                <a:cxn ang="0">
                  <a:pos x="137" y="43"/>
                </a:cxn>
                <a:cxn ang="0">
                  <a:pos x="147" y="31"/>
                </a:cxn>
                <a:cxn ang="0">
                  <a:pos x="158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2" y="98"/>
                </a:cxn>
                <a:cxn ang="0">
                  <a:pos x="168" y="117"/>
                </a:cxn>
                <a:cxn ang="0">
                  <a:pos x="162" y="136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139" y="165"/>
                </a:cxn>
                <a:cxn ang="0">
                  <a:pos x="126" y="179"/>
                </a:cxn>
                <a:cxn ang="0">
                  <a:pos x="114" y="193"/>
                </a:cxn>
                <a:cxn ang="0">
                  <a:pos x="98" y="207"/>
                </a:cxn>
                <a:cxn ang="0">
                  <a:pos x="86" y="220"/>
                </a:cxn>
                <a:cxn ang="0">
                  <a:pos x="73" y="232"/>
                </a:cxn>
                <a:cxn ang="0">
                  <a:pos x="61" y="243"/>
                </a:cxn>
                <a:cxn ang="0">
                  <a:pos x="50" y="254"/>
                </a:cxn>
                <a:cxn ang="0">
                  <a:pos x="40" y="260"/>
                </a:cxn>
                <a:cxn ang="0">
                  <a:pos x="31" y="267"/>
                </a:cxn>
                <a:cxn ang="0">
                  <a:pos x="0" y="262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  <a:lnTo>
                    <a:pt x="0" y="2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3045" y="2619"/>
              <a:ext cx="178" cy="268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6" y="218"/>
                </a:cxn>
                <a:cxn ang="0">
                  <a:pos x="10" y="202"/>
                </a:cxn>
                <a:cxn ang="0">
                  <a:pos x="15" y="184"/>
                </a:cxn>
                <a:cxn ang="0">
                  <a:pos x="18" y="168"/>
                </a:cxn>
                <a:cxn ang="0">
                  <a:pos x="27" y="151"/>
                </a:cxn>
                <a:cxn ang="0">
                  <a:pos x="34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8" y="101"/>
                </a:cxn>
                <a:cxn ang="0">
                  <a:pos x="82" y="90"/>
                </a:cxn>
                <a:cxn ang="0">
                  <a:pos x="94" y="78"/>
                </a:cxn>
                <a:cxn ang="0">
                  <a:pos x="109" y="67"/>
                </a:cxn>
                <a:cxn ang="0">
                  <a:pos x="122" y="54"/>
                </a:cxn>
                <a:cxn ang="0">
                  <a:pos x="137" y="43"/>
                </a:cxn>
                <a:cxn ang="0">
                  <a:pos x="147" y="31"/>
                </a:cxn>
                <a:cxn ang="0">
                  <a:pos x="158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2" y="98"/>
                </a:cxn>
                <a:cxn ang="0">
                  <a:pos x="168" y="117"/>
                </a:cxn>
                <a:cxn ang="0">
                  <a:pos x="162" y="136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139" y="165"/>
                </a:cxn>
                <a:cxn ang="0">
                  <a:pos x="126" y="179"/>
                </a:cxn>
                <a:cxn ang="0">
                  <a:pos x="114" y="193"/>
                </a:cxn>
                <a:cxn ang="0">
                  <a:pos x="98" y="207"/>
                </a:cxn>
                <a:cxn ang="0">
                  <a:pos x="86" y="220"/>
                </a:cxn>
                <a:cxn ang="0">
                  <a:pos x="73" y="232"/>
                </a:cxn>
                <a:cxn ang="0">
                  <a:pos x="61" y="243"/>
                </a:cxn>
                <a:cxn ang="0">
                  <a:pos x="50" y="254"/>
                </a:cxn>
                <a:cxn ang="0">
                  <a:pos x="40" y="260"/>
                </a:cxn>
                <a:cxn ang="0">
                  <a:pos x="31" y="267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3550" y="1896"/>
              <a:ext cx="356" cy="671"/>
            </a:xfrm>
            <a:custGeom>
              <a:avLst/>
              <a:gdLst/>
              <a:ahLst/>
              <a:cxnLst>
                <a:cxn ang="0">
                  <a:pos x="6" y="633"/>
                </a:cxn>
                <a:cxn ang="0">
                  <a:pos x="25" y="574"/>
                </a:cxn>
                <a:cxn ang="0">
                  <a:pos x="52" y="505"/>
                </a:cxn>
                <a:cxn ang="0">
                  <a:pos x="82" y="433"/>
                </a:cxn>
                <a:cxn ang="0">
                  <a:pos x="115" y="371"/>
                </a:cxn>
                <a:cxn ang="0">
                  <a:pos x="132" y="344"/>
                </a:cxn>
                <a:cxn ang="0">
                  <a:pos x="163" y="300"/>
                </a:cxn>
                <a:cxn ang="0">
                  <a:pos x="188" y="258"/>
                </a:cxn>
                <a:cxn ang="0">
                  <a:pos x="206" y="220"/>
                </a:cxn>
                <a:cxn ang="0">
                  <a:pos x="218" y="184"/>
                </a:cxn>
                <a:cxn ang="0">
                  <a:pos x="227" y="150"/>
                </a:cxn>
                <a:cxn ang="0">
                  <a:pos x="231" y="134"/>
                </a:cxn>
                <a:cxn ang="0">
                  <a:pos x="246" y="97"/>
                </a:cxn>
                <a:cxn ang="0">
                  <a:pos x="269" y="60"/>
                </a:cxn>
                <a:cxn ang="0">
                  <a:pos x="294" y="26"/>
                </a:cxn>
                <a:cxn ang="0">
                  <a:pos x="324" y="3"/>
                </a:cxn>
                <a:cxn ang="0">
                  <a:pos x="338" y="0"/>
                </a:cxn>
                <a:cxn ang="0">
                  <a:pos x="338" y="7"/>
                </a:cxn>
                <a:cxn ang="0">
                  <a:pos x="345" y="33"/>
                </a:cxn>
                <a:cxn ang="0">
                  <a:pos x="349" y="67"/>
                </a:cxn>
                <a:cxn ang="0">
                  <a:pos x="356" y="104"/>
                </a:cxn>
                <a:cxn ang="0">
                  <a:pos x="356" y="140"/>
                </a:cxn>
                <a:cxn ang="0">
                  <a:pos x="356" y="159"/>
                </a:cxn>
                <a:cxn ang="0">
                  <a:pos x="356" y="203"/>
                </a:cxn>
                <a:cxn ang="0">
                  <a:pos x="351" y="254"/>
                </a:cxn>
                <a:cxn ang="0">
                  <a:pos x="342" y="304"/>
                </a:cxn>
                <a:cxn ang="0">
                  <a:pos x="332" y="351"/>
                </a:cxn>
                <a:cxn ang="0">
                  <a:pos x="326" y="371"/>
                </a:cxn>
                <a:cxn ang="0">
                  <a:pos x="298" y="420"/>
                </a:cxn>
                <a:cxn ang="0">
                  <a:pos x="243" y="491"/>
                </a:cxn>
                <a:cxn ang="0">
                  <a:pos x="179" y="563"/>
                </a:cxn>
                <a:cxn ang="0">
                  <a:pos x="113" y="629"/>
                </a:cxn>
                <a:cxn ang="0">
                  <a:pos x="57" y="669"/>
                </a:cxn>
              </a:cxnLst>
              <a:rect l="0" t="0" r="r" b="b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  <a:lnTo>
                    <a:pt x="0" y="6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3550" y="1896"/>
              <a:ext cx="356" cy="671"/>
            </a:xfrm>
            <a:custGeom>
              <a:avLst/>
              <a:gdLst/>
              <a:ahLst/>
              <a:cxnLst>
                <a:cxn ang="0">
                  <a:pos x="6" y="633"/>
                </a:cxn>
                <a:cxn ang="0">
                  <a:pos x="25" y="574"/>
                </a:cxn>
                <a:cxn ang="0">
                  <a:pos x="52" y="505"/>
                </a:cxn>
                <a:cxn ang="0">
                  <a:pos x="82" y="433"/>
                </a:cxn>
                <a:cxn ang="0">
                  <a:pos x="115" y="371"/>
                </a:cxn>
                <a:cxn ang="0">
                  <a:pos x="132" y="344"/>
                </a:cxn>
                <a:cxn ang="0">
                  <a:pos x="163" y="300"/>
                </a:cxn>
                <a:cxn ang="0">
                  <a:pos x="188" y="258"/>
                </a:cxn>
                <a:cxn ang="0">
                  <a:pos x="206" y="220"/>
                </a:cxn>
                <a:cxn ang="0">
                  <a:pos x="218" y="184"/>
                </a:cxn>
                <a:cxn ang="0">
                  <a:pos x="227" y="150"/>
                </a:cxn>
                <a:cxn ang="0">
                  <a:pos x="231" y="134"/>
                </a:cxn>
                <a:cxn ang="0">
                  <a:pos x="246" y="97"/>
                </a:cxn>
                <a:cxn ang="0">
                  <a:pos x="269" y="60"/>
                </a:cxn>
                <a:cxn ang="0">
                  <a:pos x="294" y="26"/>
                </a:cxn>
                <a:cxn ang="0">
                  <a:pos x="324" y="3"/>
                </a:cxn>
                <a:cxn ang="0">
                  <a:pos x="338" y="0"/>
                </a:cxn>
                <a:cxn ang="0">
                  <a:pos x="338" y="7"/>
                </a:cxn>
                <a:cxn ang="0">
                  <a:pos x="345" y="33"/>
                </a:cxn>
                <a:cxn ang="0">
                  <a:pos x="349" y="67"/>
                </a:cxn>
                <a:cxn ang="0">
                  <a:pos x="356" y="104"/>
                </a:cxn>
                <a:cxn ang="0">
                  <a:pos x="356" y="140"/>
                </a:cxn>
                <a:cxn ang="0">
                  <a:pos x="356" y="159"/>
                </a:cxn>
                <a:cxn ang="0">
                  <a:pos x="356" y="203"/>
                </a:cxn>
                <a:cxn ang="0">
                  <a:pos x="351" y="254"/>
                </a:cxn>
                <a:cxn ang="0">
                  <a:pos x="342" y="304"/>
                </a:cxn>
                <a:cxn ang="0">
                  <a:pos x="332" y="351"/>
                </a:cxn>
                <a:cxn ang="0">
                  <a:pos x="326" y="371"/>
                </a:cxn>
                <a:cxn ang="0">
                  <a:pos x="298" y="420"/>
                </a:cxn>
                <a:cxn ang="0">
                  <a:pos x="243" y="491"/>
                </a:cxn>
                <a:cxn ang="0">
                  <a:pos x="179" y="563"/>
                </a:cxn>
                <a:cxn ang="0">
                  <a:pos x="113" y="629"/>
                </a:cxn>
                <a:cxn ang="0">
                  <a:pos x="57" y="669"/>
                </a:cxn>
              </a:cxnLst>
              <a:rect l="0" t="0" r="r" b="b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3540" y="1877"/>
              <a:ext cx="359" cy="672"/>
            </a:xfrm>
            <a:custGeom>
              <a:avLst/>
              <a:gdLst/>
              <a:ahLst/>
              <a:cxnLst>
                <a:cxn ang="0">
                  <a:pos x="7" y="633"/>
                </a:cxn>
                <a:cxn ang="0">
                  <a:pos x="26" y="574"/>
                </a:cxn>
                <a:cxn ang="0">
                  <a:pos x="51" y="505"/>
                </a:cxn>
                <a:cxn ang="0">
                  <a:pos x="83" y="433"/>
                </a:cxn>
                <a:cxn ang="0">
                  <a:pos x="117" y="371"/>
                </a:cxn>
                <a:cxn ang="0">
                  <a:pos x="134" y="344"/>
                </a:cxn>
                <a:cxn ang="0">
                  <a:pos x="166" y="300"/>
                </a:cxn>
                <a:cxn ang="0">
                  <a:pos x="189" y="258"/>
                </a:cxn>
                <a:cxn ang="0">
                  <a:pos x="208" y="220"/>
                </a:cxn>
                <a:cxn ang="0">
                  <a:pos x="219" y="184"/>
                </a:cxn>
                <a:cxn ang="0">
                  <a:pos x="226" y="150"/>
                </a:cxn>
                <a:cxn ang="0">
                  <a:pos x="231" y="134"/>
                </a:cxn>
                <a:cxn ang="0">
                  <a:pos x="248" y="97"/>
                </a:cxn>
                <a:cxn ang="0">
                  <a:pos x="269" y="60"/>
                </a:cxn>
                <a:cxn ang="0">
                  <a:pos x="297" y="26"/>
                </a:cxn>
                <a:cxn ang="0">
                  <a:pos x="324" y="3"/>
                </a:cxn>
                <a:cxn ang="0">
                  <a:pos x="339" y="0"/>
                </a:cxn>
                <a:cxn ang="0">
                  <a:pos x="341" y="7"/>
                </a:cxn>
                <a:cxn ang="0">
                  <a:pos x="348" y="33"/>
                </a:cxn>
                <a:cxn ang="0">
                  <a:pos x="351" y="67"/>
                </a:cxn>
                <a:cxn ang="0">
                  <a:pos x="355" y="104"/>
                </a:cxn>
                <a:cxn ang="0">
                  <a:pos x="358" y="140"/>
                </a:cxn>
                <a:cxn ang="0">
                  <a:pos x="358" y="159"/>
                </a:cxn>
                <a:cxn ang="0">
                  <a:pos x="355" y="203"/>
                </a:cxn>
                <a:cxn ang="0">
                  <a:pos x="351" y="254"/>
                </a:cxn>
                <a:cxn ang="0">
                  <a:pos x="345" y="304"/>
                </a:cxn>
                <a:cxn ang="0">
                  <a:pos x="334" y="351"/>
                </a:cxn>
                <a:cxn ang="0">
                  <a:pos x="328" y="371"/>
                </a:cxn>
                <a:cxn ang="0">
                  <a:pos x="299" y="420"/>
                </a:cxn>
                <a:cxn ang="0">
                  <a:pos x="246" y="491"/>
                </a:cxn>
                <a:cxn ang="0">
                  <a:pos x="180" y="563"/>
                </a:cxn>
                <a:cxn ang="0">
                  <a:pos x="113" y="629"/>
                </a:cxn>
                <a:cxn ang="0">
                  <a:pos x="56" y="669"/>
                </a:cxn>
              </a:cxnLst>
              <a:rect l="0" t="0" r="r" b="b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  <a:lnTo>
                    <a:pt x="0" y="6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3540" y="1877"/>
              <a:ext cx="359" cy="672"/>
            </a:xfrm>
            <a:custGeom>
              <a:avLst/>
              <a:gdLst/>
              <a:ahLst/>
              <a:cxnLst>
                <a:cxn ang="0">
                  <a:pos x="7" y="633"/>
                </a:cxn>
                <a:cxn ang="0">
                  <a:pos x="26" y="574"/>
                </a:cxn>
                <a:cxn ang="0">
                  <a:pos x="51" y="505"/>
                </a:cxn>
                <a:cxn ang="0">
                  <a:pos x="83" y="433"/>
                </a:cxn>
                <a:cxn ang="0">
                  <a:pos x="117" y="371"/>
                </a:cxn>
                <a:cxn ang="0">
                  <a:pos x="134" y="344"/>
                </a:cxn>
                <a:cxn ang="0">
                  <a:pos x="166" y="300"/>
                </a:cxn>
                <a:cxn ang="0">
                  <a:pos x="189" y="258"/>
                </a:cxn>
                <a:cxn ang="0">
                  <a:pos x="208" y="220"/>
                </a:cxn>
                <a:cxn ang="0">
                  <a:pos x="219" y="184"/>
                </a:cxn>
                <a:cxn ang="0">
                  <a:pos x="226" y="150"/>
                </a:cxn>
                <a:cxn ang="0">
                  <a:pos x="231" y="134"/>
                </a:cxn>
                <a:cxn ang="0">
                  <a:pos x="248" y="97"/>
                </a:cxn>
                <a:cxn ang="0">
                  <a:pos x="269" y="60"/>
                </a:cxn>
                <a:cxn ang="0">
                  <a:pos x="297" y="26"/>
                </a:cxn>
                <a:cxn ang="0">
                  <a:pos x="324" y="3"/>
                </a:cxn>
                <a:cxn ang="0">
                  <a:pos x="339" y="0"/>
                </a:cxn>
                <a:cxn ang="0">
                  <a:pos x="341" y="7"/>
                </a:cxn>
                <a:cxn ang="0">
                  <a:pos x="348" y="33"/>
                </a:cxn>
                <a:cxn ang="0">
                  <a:pos x="351" y="67"/>
                </a:cxn>
                <a:cxn ang="0">
                  <a:pos x="355" y="104"/>
                </a:cxn>
                <a:cxn ang="0">
                  <a:pos x="358" y="140"/>
                </a:cxn>
                <a:cxn ang="0">
                  <a:pos x="358" y="159"/>
                </a:cxn>
                <a:cxn ang="0">
                  <a:pos x="355" y="203"/>
                </a:cxn>
                <a:cxn ang="0">
                  <a:pos x="351" y="254"/>
                </a:cxn>
                <a:cxn ang="0">
                  <a:pos x="345" y="304"/>
                </a:cxn>
                <a:cxn ang="0">
                  <a:pos x="334" y="351"/>
                </a:cxn>
                <a:cxn ang="0">
                  <a:pos x="328" y="371"/>
                </a:cxn>
                <a:cxn ang="0">
                  <a:pos x="299" y="420"/>
                </a:cxn>
                <a:cxn ang="0">
                  <a:pos x="246" y="491"/>
                </a:cxn>
                <a:cxn ang="0">
                  <a:pos x="180" y="563"/>
                </a:cxn>
                <a:cxn ang="0">
                  <a:pos x="113" y="629"/>
                </a:cxn>
                <a:cxn ang="0">
                  <a:pos x="56" y="669"/>
                </a:cxn>
              </a:cxnLst>
              <a:rect l="0" t="0" r="r" b="b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3477" y="2063"/>
              <a:ext cx="451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2" y="574"/>
                </a:cxn>
                <a:cxn ang="0">
                  <a:pos x="29" y="548"/>
                </a:cxn>
                <a:cxn ang="0">
                  <a:pos x="48" y="518"/>
                </a:cxn>
                <a:cxn ang="0">
                  <a:pos x="73" y="483"/>
                </a:cxn>
                <a:cxn ang="0">
                  <a:pos x="99" y="449"/>
                </a:cxn>
                <a:cxn ang="0">
                  <a:pos x="126" y="414"/>
                </a:cxn>
                <a:cxn ang="0">
                  <a:pos x="156" y="380"/>
                </a:cxn>
                <a:cxn ang="0">
                  <a:pos x="186" y="348"/>
                </a:cxn>
                <a:cxn ang="0">
                  <a:pos x="217" y="322"/>
                </a:cxn>
                <a:cxn ang="0">
                  <a:pos x="249" y="298"/>
                </a:cxn>
                <a:cxn ang="0">
                  <a:pos x="249" y="298"/>
                </a:cxn>
                <a:cxn ang="0">
                  <a:pos x="251" y="296"/>
                </a:cxn>
                <a:cxn ang="0">
                  <a:pos x="258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3" y="251"/>
                </a:cxn>
                <a:cxn ang="0">
                  <a:pos x="311" y="235"/>
                </a:cxn>
                <a:cxn ang="0">
                  <a:pos x="327" y="216"/>
                </a:cxn>
                <a:cxn ang="0">
                  <a:pos x="341" y="195"/>
                </a:cxn>
                <a:cxn ang="0">
                  <a:pos x="357" y="174"/>
                </a:cxn>
                <a:cxn ang="0">
                  <a:pos x="367" y="152"/>
                </a:cxn>
                <a:cxn ang="0">
                  <a:pos x="367" y="152"/>
                </a:cxn>
                <a:cxn ang="0">
                  <a:pos x="378" y="131"/>
                </a:cxn>
                <a:cxn ang="0">
                  <a:pos x="389" y="113"/>
                </a:cxn>
                <a:cxn ang="0">
                  <a:pos x="399" y="98"/>
                </a:cxn>
                <a:cxn ang="0">
                  <a:pos x="408" y="83"/>
                </a:cxn>
                <a:cxn ang="0">
                  <a:pos x="413" y="69"/>
                </a:cxn>
                <a:cxn ang="0">
                  <a:pos x="422" y="56"/>
                </a:cxn>
                <a:cxn ang="0">
                  <a:pos x="426" y="43"/>
                </a:cxn>
                <a:cxn ang="0">
                  <a:pos x="433" y="30"/>
                </a:cxn>
                <a:cxn ang="0">
                  <a:pos x="437" y="16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438" y="5"/>
                </a:cxn>
                <a:cxn ang="0">
                  <a:pos x="443" y="25"/>
                </a:cxn>
                <a:cxn ang="0">
                  <a:pos x="445" y="50"/>
                </a:cxn>
                <a:cxn ang="0">
                  <a:pos x="447" y="83"/>
                </a:cxn>
                <a:cxn ang="0">
                  <a:pos x="450" y="122"/>
                </a:cxn>
                <a:cxn ang="0">
                  <a:pos x="450" y="161"/>
                </a:cxn>
                <a:cxn ang="0">
                  <a:pos x="447" y="203"/>
                </a:cxn>
                <a:cxn ang="0">
                  <a:pos x="443" y="244"/>
                </a:cxn>
                <a:cxn ang="0">
                  <a:pos x="435" y="277"/>
                </a:cxn>
                <a:cxn ang="0">
                  <a:pos x="420" y="309"/>
                </a:cxn>
                <a:cxn ang="0">
                  <a:pos x="420" y="309"/>
                </a:cxn>
                <a:cxn ang="0">
                  <a:pos x="401" y="336"/>
                </a:cxn>
                <a:cxn ang="0">
                  <a:pos x="373" y="366"/>
                </a:cxn>
                <a:cxn ang="0">
                  <a:pos x="341" y="397"/>
                </a:cxn>
                <a:cxn ang="0">
                  <a:pos x="306" y="426"/>
                </a:cxn>
                <a:cxn ang="0">
                  <a:pos x="268" y="454"/>
                </a:cxn>
                <a:cxn ang="0">
                  <a:pos x="232" y="481"/>
                </a:cxn>
                <a:cxn ang="0">
                  <a:pos x="194" y="504"/>
                </a:cxn>
                <a:cxn ang="0">
                  <a:pos x="162" y="525"/>
                </a:cxn>
                <a:cxn ang="0">
                  <a:pos x="135" y="541"/>
                </a:cxn>
                <a:cxn ang="0">
                  <a:pos x="113" y="551"/>
                </a:cxn>
                <a:cxn ang="0">
                  <a:pos x="0" y="595"/>
                </a:cxn>
              </a:cxnLst>
              <a:rect l="0" t="0" r="r" b="b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  <a:lnTo>
                    <a:pt x="0" y="59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3477" y="2063"/>
              <a:ext cx="451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2" y="574"/>
                </a:cxn>
                <a:cxn ang="0">
                  <a:pos x="29" y="548"/>
                </a:cxn>
                <a:cxn ang="0">
                  <a:pos x="48" y="518"/>
                </a:cxn>
                <a:cxn ang="0">
                  <a:pos x="73" y="483"/>
                </a:cxn>
                <a:cxn ang="0">
                  <a:pos x="99" y="449"/>
                </a:cxn>
                <a:cxn ang="0">
                  <a:pos x="126" y="414"/>
                </a:cxn>
                <a:cxn ang="0">
                  <a:pos x="156" y="380"/>
                </a:cxn>
                <a:cxn ang="0">
                  <a:pos x="186" y="348"/>
                </a:cxn>
                <a:cxn ang="0">
                  <a:pos x="217" y="322"/>
                </a:cxn>
                <a:cxn ang="0">
                  <a:pos x="249" y="298"/>
                </a:cxn>
                <a:cxn ang="0">
                  <a:pos x="249" y="298"/>
                </a:cxn>
                <a:cxn ang="0">
                  <a:pos x="251" y="296"/>
                </a:cxn>
                <a:cxn ang="0">
                  <a:pos x="258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3" y="251"/>
                </a:cxn>
                <a:cxn ang="0">
                  <a:pos x="311" y="235"/>
                </a:cxn>
                <a:cxn ang="0">
                  <a:pos x="327" y="216"/>
                </a:cxn>
                <a:cxn ang="0">
                  <a:pos x="341" y="195"/>
                </a:cxn>
                <a:cxn ang="0">
                  <a:pos x="357" y="174"/>
                </a:cxn>
                <a:cxn ang="0">
                  <a:pos x="367" y="152"/>
                </a:cxn>
                <a:cxn ang="0">
                  <a:pos x="367" y="152"/>
                </a:cxn>
                <a:cxn ang="0">
                  <a:pos x="378" y="131"/>
                </a:cxn>
                <a:cxn ang="0">
                  <a:pos x="389" y="113"/>
                </a:cxn>
                <a:cxn ang="0">
                  <a:pos x="399" y="98"/>
                </a:cxn>
                <a:cxn ang="0">
                  <a:pos x="408" y="83"/>
                </a:cxn>
                <a:cxn ang="0">
                  <a:pos x="413" y="69"/>
                </a:cxn>
                <a:cxn ang="0">
                  <a:pos x="422" y="56"/>
                </a:cxn>
                <a:cxn ang="0">
                  <a:pos x="426" y="43"/>
                </a:cxn>
                <a:cxn ang="0">
                  <a:pos x="433" y="30"/>
                </a:cxn>
                <a:cxn ang="0">
                  <a:pos x="437" y="16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438" y="5"/>
                </a:cxn>
                <a:cxn ang="0">
                  <a:pos x="443" y="25"/>
                </a:cxn>
                <a:cxn ang="0">
                  <a:pos x="445" y="50"/>
                </a:cxn>
                <a:cxn ang="0">
                  <a:pos x="447" y="83"/>
                </a:cxn>
                <a:cxn ang="0">
                  <a:pos x="450" y="122"/>
                </a:cxn>
                <a:cxn ang="0">
                  <a:pos x="450" y="161"/>
                </a:cxn>
                <a:cxn ang="0">
                  <a:pos x="447" y="203"/>
                </a:cxn>
                <a:cxn ang="0">
                  <a:pos x="443" y="244"/>
                </a:cxn>
                <a:cxn ang="0">
                  <a:pos x="435" y="277"/>
                </a:cxn>
                <a:cxn ang="0">
                  <a:pos x="420" y="309"/>
                </a:cxn>
                <a:cxn ang="0">
                  <a:pos x="420" y="309"/>
                </a:cxn>
                <a:cxn ang="0">
                  <a:pos x="401" y="336"/>
                </a:cxn>
                <a:cxn ang="0">
                  <a:pos x="373" y="366"/>
                </a:cxn>
                <a:cxn ang="0">
                  <a:pos x="341" y="397"/>
                </a:cxn>
                <a:cxn ang="0">
                  <a:pos x="306" y="426"/>
                </a:cxn>
                <a:cxn ang="0">
                  <a:pos x="268" y="454"/>
                </a:cxn>
                <a:cxn ang="0">
                  <a:pos x="232" y="481"/>
                </a:cxn>
                <a:cxn ang="0">
                  <a:pos x="194" y="504"/>
                </a:cxn>
                <a:cxn ang="0">
                  <a:pos x="162" y="525"/>
                </a:cxn>
                <a:cxn ang="0">
                  <a:pos x="135" y="541"/>
                </a:cxn>
                <a:cxn ang="0">
                  <a:pos x="113" y="551"/>
                </a:cxn>
              </a:cxnLst>
              <a:rect l="0" t="0" r="r" b="b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3463" y="2059"/>
              <a:ext cx="452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5" y="574"/>
                </a:cxn>
                <a:cxn ang="0">
                  <a:pos x="31" y="548"/>
                </a:cxn>
                <a:cxn ang="0">
                  <a:pos x="50" y="518"/>
                </a:cxn>
                <a:cxn ang="0">
                  <a:pos x="74" y="483"/>
                </a:cxn>
                <a:cxn ang="0">
                  <a:pos x="100" y="449"/>
                </a:cxn>
                <a:cxn ang="0">
                  <a:pos x="128" y="414"/>
                </a:cxn>
                <a:cxn ang="0">
                  <a:pos x="158" y="380"/>
                </a:cxn>
                <a:cxn ang="0">
                  <a:pos x="188" y="348"/>
                </a:cxn>
                <a:cxn ang="0">
                  <a:pos x="220" y="322"/>
                </a:cxn>
                <a:cxn ang="0">
                  <a:pos x="250" y="298"/>
                </a:cxn>
                <a:cxn ang="0">
                  <a:pos x="250" y="298"/>
                </a:cxn>
                <a:cxn ang="0">
                  <a:pos x="253" y="296"/>
                </a:cxn>
                <a:cxn ang="0">
                  <a:pos x="260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6" y="251"/>
                </a:cxn>
                <a:cxn ang="0">
                  <a:pos x="313" y="235"/>
                </a:cxn>
                <a:cxn ang="0">
                  <a:pos x="327" y="216"/>
                </a:cxn>
                <a:cxn ang="0">
                  <a:pos x="345" y="195"/>
                </a:cxn>
                <a:cxn ang="0">
                  <a:pos x="357" y="174"/>
                </a:cxn>
                <a:cxn ang="0">
                  <a:pos x="370" y="152"/>
                </a:cxn>
                <a:cxn ang="0">
                  <a:pos x="370" y="152"/>
                </a:cxn>
                <a:cxn ang="0">
                  <a:pos x="380" y="131"/>
                </a:cxn>
                <a:cxn ang="0">
                  <a:pos x="391" y="113"/>
                </a:cxn>
                <a:cxn ang="0">
                  <a:pos x="400" y="98"/>
                </a:cxn>
                <a:cxn ang="0">
                  <a:pos x="407" y="83"/>
                </a:cxn>
                <a:cxn ang="0">
                  <a:pos x="416" y="69"/>
                </a:cxn>
                <a:cxn ang="0">
                  <a:pos x="423" y="56"/>
                </a:cxn>
                <a:cxn ang="0">
                  <a:pos x="428" y="43"/>
                </a:cxn>
                <a:cxn ang="0">
                  <a:pos x="435" y="30"/>
                </a:cxn>
                <a:cxn ang="0">
                  <a:pos x="439" y="16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5"/>
                </a:cxn>
                <a:cxn ang="0">
                  <a:pos x="444" y="25"/>
                </a:cxn>
                <a:cxn ang="0">
                  <a:pos x="448" y="50"/>
                </a:cxn>
                <a:cxn ang="0">
                  <a:pos x="450" y="83"/>
                </a:cxn>
                <a:cxn ang="0">
                  <a:pos x="452" y="122"/>
                </a:cxn>
                <a:cxn ang="0">
                  <a:pos x="452" y="161"/>
                </a:cxn>
                <a:cxn ang="0">
                  <a:pos x="450" y="203"/>
                </a:cxn>
                <a:cxn ang="0">
                  <a:pos x="444" y="244"/>
                </a:cxn>
                <a:cxn ang="0">
                  <a:pos x="435" y="277"/>
                </a:cxn>
                <a:cxn ang="0">
                  <a:pos x="423" y="309"/>
                </a:cxn>
                <a:cxn ang="0">
                  <a:pos x="423" y="309"/>
                </a:cxn>
                <a:cxn ang="0">
                  <a:pos x="403" y="336"/>
                </a:cxn>
                <a:cxn ang="0">
                  <a:pos x="377" y="366"/>
                </a:cxn>
                <a:cxn ang="0">
                  <a:pos x="345" y="397"/>
                </a:cxn>
                <a:cxn ang="0">
                  <a:pos x="308" y="426"/>
                </a:cxn>
                <a:cxn ang="0">
                  <a:pos x="271" y="454"/>
                </a:cxn>
                <a:cxn ang="0">
                  <a:pos x="232" y="481"/>
                </a:cxn>
                <a:cxn ang="0">
                  <a:pos x="197" y="504"/>
                </a:cxn>
                <a:cxn ang="0">
                  <a:pos x="165" y="525"/>
                </a:cxn>
                <a:cxn ang="0">
                  <a:pos x="137" y="541"/>
                </a:cxn>
                <a:cxn ang="0">
                  <a:pos x="116" y="551"/>
                </a:cxn>
                <a:cxn ang="0">
                  <a:pos x="0" y="595"/>
                </a:cxn>
              </a:cxnLst>
              <a:rect l="0" t="0" r="r" b="b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  <a:lnTo>
                    <a:pt x="0" y="5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3463" y="2059"/>
              <a:ext cx="452" cy="59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5" y="574"/>
                </a:cxn>
                <a:cxn ang="0">
                  <a:pos x="31" y="548"/>
                </a:cxn>
                <a:cxn ang="0">
                  <a:pos x="50" y="518"/>
                </a:cxn>
                <a:cxn ang="0">
                  <a:pos x="74" y="483"/>
                </a:cxn>
                <a:cxn ang="0">
                  <a:pos x="100" y="449"/>
                </a:cxn>
                <a:cxn ang="0">
                  <a:pos x="128" y="414"/>
                </a:cxn>
                <a:cxn ang="0">
                  <a:pos x="158" y="380"/>
                </a:cxn>
                <a:cxn ang="0">
                  <a:pos x="188" y="348"/>
                </a:cxn>
                <a:cxn ang="0">
                  <a:pos x="220" y="322"/>
                </a:cxn>
                <a:cxn ang="0">
                  <a:pos x="250" y="298"/>
                </a:cxn>
                <a:cxn ang="0">
                  <a:pos x="250" y="298"/>
                </a:cxn>
                <a:cxn ang="0">
                  <a:pos x="253" y="296"/>
                </a:cxn>
                <a:cxn ang="0">
                  <a:pos x="260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6" y="251"/>
                </a:cxn>
                <a:cxn ang="0">
                  <a:pos x="313" y="235"/>
                </a:cxn>
                <a:cxn ang="0">
                  <a:pos x="327" y="216"/>
                </a:cxn>
                <a:cxn ang="0">
                  <a:pos x="345" y="195"/>
                </a:cxn>
                <a:cxn ang="0">
                  <a:pos x="357" y="174"/>
                </a:cxn>
                <a:cxn ang="0">
                  <a:pos x="370" y="152"/>
                </a:cxn>
                <a:cxn ang="0">
                  <a:pos x="370" y="152"/>
                </a:cxn>
                <a:cxn ang="0">
                  <a:pos x="380" y="131"/>
                </a:cxn>
                <a:cxn ang="0">
                  <a:pos x="391" y="113"/>
                </a:cxn>
                <a:cxn ang="0">
                  <a:pos x="400" y="98"/>
                </a:cxn>
                <a:cxn ang="0">
                  <a:pos x="407" y="83"/>
                </a:cxn>
                <a:cxn ang="0">
                  <a:pos x="416" y="69"/>
                </a:cxn>
                <a:cxn ang="0">
                  <a:pos x="423" y="56"/>
                </a:cxn>
                <a:cxn ang="0">
                  <a:pos x="428" y="43"/>
                </a:cxn>
                <a:cxn ang="0">
                  <a:pos x="435" y="30"/>
                </a:cxn>
                <a:cxn ang="0">
                  <a:pos x="439" y="16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5"/>
                </a:cxn>
                <a:cxn ang="0">
                  <a:pos x="444" y="25"/>
                </a:cxn>
                <a:cxn ang="0">
                  <a:pos x="448" y="50"/>
                </a:cxn>
                <a:cxn ang="0">
                  <a:pos x="450" y="83"/>
                </a:cxn>
                <a:cxn ang="0">
                  <a:pos x="452" y="122"/>
                </a:cxn>
                <a:cxn ang="0">
                  <a:pos x="452" y="161"/>
                </a:cxn>
                <a:cxn ang="0">
                  <a:pos x="450" y="203"/>
                </a:cxn>
                <a:cxn ang="0">
                  <a:pos x="444" y="244"/>
                </a:cxn>
                <a:cxn ang="0">
                  <a:pos x="435" y="277"/>
                </a:cxn>
                <a:cxn ang="0">
                  <a:pos x="423" y="309"/>
                </a:cxn>
                <a:cxn ang="0">
                  <a:pos x="423" y="309"/>
                </a:cxn>
                <a:cxn ang="0">
                  <a:pos x="403" y="336"/>
                </a:cxn>
                <a:cxn ang="0">
                  <a:pos x="377" y="366"/>
                </a:cxn>
                <a:cxn ang="0">
                  <a:pos x="345" y="397"/>
                </a:cxn>
                <a:cxn ang="0">
                  <a:pos x="308" y="426"/>
                </a:cxn>
                <a:cxn ang="0">
                  <a:pos x="271" y="454"/>
                </a:cxn>
                <a:cxn ang="0">
                  <a:pos x="232" y="481"/>
                </a:cxn>
                <a:cxn ang="0">
                  <a:pos x="197" y="504"/>
                </a:cxn>
                <a:cxn ang="0">
                  <a:pos x="165" y="525"/>
                </a:cxn>
                <a:cxn ang="0">
                  <a:pos x="137" y="541"/>
                </a:cxn>
                <a:cxn ang="0">
                  <a:pos x="116" y="551"/>
                </a:cxn>
              </a:cxnLst>
              <a:rect l="0" t="0" r="r" b="b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3348" y="2290"/>
              <a:ext cx="553" cy="523"/>
            </a:xfrm>
            <a:custGeom>
              <a:avLst/>
              <a:gdLst/>
              <a:ahLst/>
              <a:cxnLst>
                <a:cxn ang="0">
                  <a:pos x="14" y="498"/>
                </a:cxn>
                <a:cxn ang="0">
                  <a:pos x="55" y="441"/>
                </a:cxn>
                <a:cxn ang="0">
                  <a:pos x="107" y="379"/>
                </a:cxn>
                <a:cxn ang="0">
                  <a:pos x="168" y="315"/>
                </a:cxn>
                <a:cxn ang="0">
                  <a:pos x="234" y="261"/>
                </a:cxn>
                <a:cxn ang="0">
                  <a:pos x="267" y="238"/>
                </a:cxn>
                <a:cxn ang="0">
                  <a:pos x="335" y="197"/>
                </a:cxn>
                <a:cxn ang="0">
                  <a:pos x="403" y="151"/>
                </a:cxn>
                <a:cxn ang="0">
                  <a:pos x="464" y="103"/>
                </a:cxn>
                <a:cxn ang="0">
                  <a:pos x="513" y="52"/>
                </a:cxn>
                <a:cxn ang="0">
                  <a:pos x="546" y="0"/>
                </a:cxn>
                <a:cxn ang="0">
                  <a:pos x="546" y="2"/>
                </a:cxn>
                <a:cxn ang="0">
                  <a:pos x="548" y="15"/>
                </a:cxn>
                <a:cxn ang="0">
                  <a:pos x="553" y="38"/>
                </a:cxn>
                <a:cxn ang="0">
                  <a:pos x="553" y="68"/>
                </a:cxn>
                <a:cxn ang="0">
                  <a:pos x="550" y="96"/>
                </a:cxn>
                <a:cxn ang="0">
                  <a:pos x="546" y="112"/>
                </a:cxn>
                <a:cxn ang="0">
                  <a:pos x="536" y="143"/>
                </a:cxn>
                <a:cxn ang="0">
                  <a:pos x="521" y="176"/>
                </a:cxn>
                <a:cxn ang="0">
                  <a:pos x="504" y="210"/>
                </a:cxn>
                <a:cxn ang="0">
                  <a:pos x="481" y="242"/>
                </a:cxn>
                <a:cxn ang="0">
                  <a:pos x="453" y="267"/>
                </a:cxn>
                <a:cxn ang="0">
                  <a:pos x="435" y="280"/>
                </a:cxn>
                <a:cxn ang="0">
                  <a:pos x="382" y="312"/>
                </a:cxn>
                <a:cxn ang="0">
                  <a:pos x="318" y="345"/>
                </a:cxn>
                <a:cxn ang="0">
                  <a:pos x="255" y="381"/>
                </a:cxn>
                <a:cxn ang="0">
                  <a:pos x="200" y="408"/>
                </a:cxn>
                <a:cxn ang="0">
                  <a:pos x="181" y="420"/>
                </a:cxn>
                <a:cxn ang="0">
                  <a:pos x="147" y="441"/>
                </a:cxn>
                <a:cxn ang="0">
                  <a:pos x="113" y="462"/>
                </a:cxn>
                <a:cxn ang="0">
                  <a:pos x="84" y="482"/>
                </a:cxn>
                <a:cxn ang="0">
                  <a:pos x="61" y="498"/>
                </a:cxn>
                <a:cxn ang="0">
                  <a:pos x="46" y="511"/>
                </a:cxn>
              </a:cxnLst>
              <a:rect l="0" t="0" r="r" b="b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  <a:lnTo>
                    <a:pt x="0" y="522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3348" y="2290"/>
              <a:ext cx="553" cy="523"/>
            </a:xfrm>
            <a:custGeom>
              <a:avLst/>
              <a:gdLst/>
              <a:ahLst/>
              <a:cxnLst>
                <a:cxn ang="0">
                  <a:pos x="14" y="498"/>
                </a:cxn>
                <a:cxn ang="0">
                  <a:pos x="55" y="441"/>
                </a:cxn>
                <a:cxn ang="0">
                  <a:pos x="107" y="379"/>
                </a:cxn>
                <a:cxn ang="0">
                  <a:pos x="168" y="315"/>
                </a:cxn>
                <a:cxn ang="0">
                  <a:pos x="234" y="261"/>
                </a:cxn>
                <a:cxn ang="0">
                  <a:pos x="267" y="238"/>
                </a:cxn>
                <a:cxn ang="0">
                  <a:pos x="335" y="197"/>
                </a:cxn>
                <a:cxn ang="0">
                  <a:pos x="403" y="151"/>
                </a:cxn>
                <a:cxn ang="0">
                  <a:pos x="464" y="103"/>
                </a:cxn>
                <a:cxn ang="0">
                  <a:pos x="513" y="52"/>
                </a:cxn>
                <a:cxn ang="0">
                  <a:pos x="546" y="0"/>
                </a:cxn>
                <a:cxn ang="0">
                  <a:pos x="546" y="2"/>
                </a:cxn>
                <a:cxn ang="0">
                  <a:pos x="548" y="15"/>
                </a:cxn>
                <a:cxn ang="0">
                  <a:pos x="553" y="38"/>
                </a:cxn>
                <a:cxn ang="0">
                  <a:pos x="553" y="68"/>
                </a:cxn>
                <a:cxn ang="0">
                  <a:pos x="550" y="96"/>
                </a:cxn>
                <a:cxn ang="0">
                  <a:pos x="546" y="112"/>
                </a:cxn>
                <a:cxn ang="0">
                  <a:pos x="536" y="143"/>
                </a:cxn>
                <a:cxn ang="0">
                  <a:pos x="521" y="176"/>
                </a:cxn>
                <a:cxn ang="0">
                  <a:pos x="504" y="210"/>
                </a:cxn>
                <a:cxn ang="0">
                  <a:pos x="481" y="242"/>
                </a:cxn>
                <a:cxn ang="0">
                  <a:pos x="453" y="267"/>
                </a:cxn>
                <a:cxn ang="0">
                  <a:pos x="435" y="280"/>
                </a:cxn>
                <a:cxn ang="0">
                  <a:pos x="382" y="312"/>
                </a:cxn>
                <a:cxn ang="0">
                  <a:pos x="318" y="345"/>
                </a:cxn>
                <a:cxn ang="0">
                  <a:pos x="255" y="381"/>
                </a:cxn>
                <a:cxn ang="0">
                  <a:pos x="200" y="408"/>
                </a:cxn>
                <a:cxn ang="0">
                  <a:pos x="181" y="420"/>
                </a:cxn>
                <a:cxn ang="0">
                  <a:pos x="147" y="441"/>
                </a:cxn>
                <a:cxn ang="0">
                  <a:pos x="113" y="462"/>
                </a:cxn>
                <a:cxn ang="0">
                  <a:pos x="84" y="482"/>
                </a:cxn>
                <a:cxn ang="0">
                  <a:pos x="61" y="498"/>
                </a:cxn>
                <a:cxn ang="0">
                  <a:pos x="46" y="511"/>
                </a:cxn>
              </a:cxnLst>
              <a:rect l="0" t="0" r="r" b="b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3339" y="2266"/>
              <a:ext cx="552" cy="523"/>
            </a:xfrm>
            <a:custGeom>
              <a:avLst/>
              <a:gdLst/>
              <a:ahLst/>
              <a:cxnLst>
                <a:cxn ang="0">
                  <a:pos x="15" y="499"/>
                </a:cxn>
                <a:cxn ang="0">
                  <a:pos x="54" y="442"/>
                </a:cxn>
                <a:cxn ang="0">
                  <a:pos x="107" y="379"/>
                </a:cxn>
                <a:cxn ang="0">
                  <a:pos x="168" y="316"/>
                </a:cxn>
                <a:cxn ang="0">
                  <a:pos x="234" y="260"/>
                </a:cxn>
                <a:cxn ang="0">
                  <a:pos x="268" y="237"/>
                </a:cxn>
                <a:cxn ang="0">
                  <a:pos x="335" y="195"/>
                </a:cxn>
                <a:cxn ang="0">
                  <a:pos x="402" y="151"/>
                </a:cxn>
                <a:cxn ang="0">
                  <a:pos x="464" y="103"/>
                </a:cxn>
                <a:cxn ang="0">
                  <a:pos x="514" y="52"/>
                </a:cxn>
                <a:cxn ang="0">
                  <a:pos x="547" y="0"/>
                </a:cxn>
                <a:cxn ang="0">
                  <a:pos x="547" y="2"/>
                </a:cxn>
                <a:cxn ang="0">
                  <a:pos x="549" y="14"/>
                </a:cxn>
                <a:cxn ang="0">
                  <a:pos x="552" y="37"/>
                </a:cxn>
                <a:cxn ang="0">
                  <a:pos x="552" y="64"/>
                </a:cxn>
                <a:cxn ang="0">
                  <a:pos x="549" y="96"/>
                </a:cxn>
                <a:cxn ang="0">
                  <a:pos x="547" y="111"/>
                </a:cxn>
                <a:cxn ang="0">
                  <a:pos x="535" y="143"/>
                </a:cxn>
                <a:cxn ang="0">
                  <a:pos x="522" y="177"/>
                </a:cxn>
                <a:cxn ang="0">
                  <a:pos x="503" y="210"/>
                </a:cxn>
                <a:cxn ang="0">
                  <a:pos x="482" y="242"/>
                </a:cxn>
                <a:cxn ang="0">
                  <a:pos x="453" y="267"/>
                </a:cxn>
                <a:cxn ang="0">
                  <a:pos x="434" y="280"/>
                </a:cxn>
                <a:cxn ang="0">
                  <a:pos x="381" y="311"/>
                </a:cxn>
                <a:cxn ang="0">
                  <a:pos x="319" y="345"/>
                </a:cxn>
                <a:cxn ang="0">
                  <a:pos x="255" y="379"/>
                </a:cxn>
                <a:cxn ang="0">
                  <a:pos x="202" y="410"/>
                </a:cxn>
                <a:cxn ang="0">
                  <a:pos x="181" y="421"/>
                </a:cxn>
                <a:cxn ang="0">
                  <a:pos x="147" y="442"/>
                </a:cxn>
                <a:cxn ang="0">
                  <a:pos x="116" y="463"/>
                </a:cxn>
                <a:cxn ang="0">
                  <a:pos x="84" y="482"/>
                </a:cxn>
                <a:cxn ang="0">
                  <a:pos x="63" y="499"/>
                </a:cxn>
                <a:cxn ang="0">
                  <a:pos x="48" y="509"/>
                </a:cxn>
              </a:cxnLst>
              <a:rect l="0" t="0" r="r" b="b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  <a:lnTo>
                    <a:pt x="0" y="5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3339" y="2266"/>
              <a:ext cx="552" cy="523"/>
            </a:xfrm>
            <a:custGeom>
              <a:avLst/>
              <a:gdLst/>
              <a:ahLst/>
              <a:cxnLst>
                <a:cxn ang="0">
                  <a:pos x="15" y="499"/>
                </a:cxn>
                <a:cxn ang="0">
                  <a:pos x="54" y="442"/>
                </a:cxn>
                <a:cxn ang="0">
                  <a:pos x="107" y="379"/>
                </a:cxn>
                <a:cxn ang="0">
                  <a:pos x="168" y="316"/>
                </a:cxn>
                <a:cxn ang="0">
                  <a:pos x="234" y="260"/>
                </a:cxn>
                <a:cxn ang="0">
                  <a:pos x="268" y="237"/>
                </a:cxn>
                <a:cxn ang="0">
                  <a:pos x="335" y="195"/>
                </a:cxn>
                <a:cxn ang="0">
                  <a:pos x="402" y="151"/>
                </a:cxn>
                <a:cxn ang="0">
                  <a:pos x="464" y="103"/>
                </a:cxn>
                <a:cxn ang="0">
                  <a:pos x="514" y="52"/>
                </a:cxn>
                <a:cxn ang="0">
                  <a:pos x="547" y="0"/>
                </a:cxn>
                <a:cxn ang="0">
                  <a:pos x="547" y="2"/>
                </a:cxn>
                <a:cxn ang="0">
                  <a:pos x="549" y="14"/>
                </a:cxn>
                <a:cxn ang="0">
                  <a:pos x="552" y="37"/>
                </a:cxn>
                <a:cxn ang="0">
                  <a:pos x="552" y="64"/>
                </a:cxn>
                <a:cxn ang="0">
                  <a:pos x="549" y="96"/>
                </a:cxn>
                <a:cxn ang="0">
                  <a:pos x="547" y="111"/>
                </a:cxn>
                <a:cxn ang="0">
                  <a:pos x="535" y="143"/>
                </a:cxn>
                <a:cxn ang="0">
                  <a:pos x="522" y="177"/>
                </a:cxn>
                <a:cxn ang="0">
                  <a:pos x="503" y="210"/>
                </a:cxn>
                <a:cxn ang="0">
                  <a:pos x="482" y="242"/>
                </a:cxn>
                <a:cxn ang="0">
                  <a:pos x="453" y="267"/>
                </a:cxn>
                <a:cxn ang="0">
                  <a:pos x="434" y="280"/>
                </a:cxn>
                <a:cxn ang="0">
                  <a:pos x="381" y="311"/>
                </a:cxn>
                <a:cxn ang="0">
                  <a:pos x="319" y="345"/>
                </a:cxn>
                <a:cxn ang="0">
                  <a:pos x="255" y="379"/>
                </a:cxn>
                <a:cxn ang="0">
                  <a:pos x="202" y="410"/>
                </a:cxn>
                <a:cxn ang="0">
                  <a:pos x="181" y="421"/>
                </a:cxn>
                <a:cxn ang="0">
                  <a:pos x="147" y="442"/>
                </a:cxn>
                <a:cxn ang="0">
                  <a:pos x="116" y="463"/>
                </a:cxn>
                <a:cxn ang="0">
                  <a:pos x="84" y="482"/>
                </a:cxn>
                <a:cxn ang="0">
                  <a:pos x="63" y="499"/>
                </a:cxn>
                <a:cxn ang="0">
                  <a:pos x="48" y="509"/>
                </a:cxn>
              </a:cxnLst>
              <a:rect l="0" t="0" r="r" b="b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3281" y="2482"/>
              <a:ext cx="562" cy="36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6" y="349"/>
                </a:cxn>
                <a:cxn ang="0">
                  <a:pos x="39" y="330"/>
                </a:cxn>
                <a:cxn ang="0">
                  <a:pos x="64" y="310"/>
                </a:cxn>
                <a:cxn ang="0">
                  <a:pos x="92" y="286"/>
                </a:cxn>
                <a:cxn ang="0">
                  <a:pos x="122" y="266"/>
                </a:cxn>
                <a:cxn ang="0">
                  <a:pos x="151" y="242"/>
                </a:cxn>
                <a:cxn ang="0">
                  <a:pos x="183" y="220"/>
                </a:cxn>
                <a:cxn ang="0">
                  <a:pos x="212" y="202"/>
                </a:cxn>
                <a:cxn ang="0">
                  <a:pos x="237" y="187"/>
                </a:cxn>
                <a:cxn ang="0">
                  <a:pos x="262" y="174"/>
                </a:cxn>
                <a:cxn ang="0">
                  <a:pos x="262" y="174"/>
                </a:cxn>
                <a:cxn ang="0">
                  <a:pos x="288" y="164"/>
                </a:cxn>
                <a:cxn ang="0">
                  <a:pos x="319" y="151"/>
                </a:cxn>
                <a:cxn ang="0">
                  <a:pos x="349" y="137"/>
                </a:cxn>
                <a:cxn ang="0">
                  <a:pos x="383" y="120"/>
                </a:cxn>
                <a:cxn ang="0">
                  <a:pos x="416" y="103"/>
                </a:cxn>
                <a:cxn ang="0">
                  <a:pos x="450" y="84"/>
                </a:cxn>
                <a:cxn ang="0">
                  <a:pos x="484" y="63"/>
                </a:cxn>
                <a:cxn ang="0">
                  <a:pos x="513" y="45"/>
                </a:cxn>
                <a:cxn ang="0">
                  <a:pos x="538" y="21"/>
                </a:cxn>
                <a:cxn ang="0">
                  <a:pos x="561" y="0"/>
                </a:cxn>
                <a:cxn ang="0">
                  <a:pos x="561" y="0"/>
                </a:cxn>
                <a:cxn ang="0">
                  <a:pos x="561" y="4"/>
                </a:cxn>
                <a:cxn ang="0">
                  <a:pos x="561" y="10"/>
                </a:cxn>
                <a:cxn ang="0">
                  <a:pos x="564" y="21"/>
                </a:cxn>
                <a:cxn ang="0">
                  <a:pos x="564" y="38"/>
                </a:cxn>
                <a:cxn ang="0">
                  <a:pos x="564" y="54"/>
                </a:cxn>
                <a:cxn ang="0">
                  <a:pos x="564" y="72"/>
                </a:cxn>
                <a:cxn ang="0">
                  <a:pos x="561" y="91"/>
                </a:cxn>
                <a:cxn ang="0">
                  <a:pos x="558" y="109"/>
                </a:cxn>
                <a:cxn ang="0">
                  <a:pos x="551" y="126"/>
                </a:cxn>
                <a:cxn ang="0">
                  <a:pos x="543" y="141"/>
                </a:cxn>
                <a:cxn ang="0">
                  <a:pos x="543" y="141"/>
                </a:cxn>
                <a:cxn ang="0">
                  <a:pos x="531" y="156"/>
                </a:cxn>
                <a:cxn ang="0">
                  <a:pos x="515" y="171"/>
                </a:cxn>
                <a:cxn ang="0">
                  <a:pos x="501" y="187"/>
                </a:cxn>
                <a:cxn ang="0">
                  <a:pos x="482" y="204"/>
                </a:cxn>
                <a:cxn ang="0">
                  <a:pos x="462" y="220"/>
                </a:cxn>
                <a:cxn ang="0">
                  <a:pos x="441" y="236"/>
                </a:cxn>
                <a:cxn ang="0">
                  <a:pos x="421" y="250"/>
                </a:cxn>
                <a:cxn ang="0">
                  <a:pos x="400" y="261"/>
                </a:cxn>
                <a:cxn ang="0">
                  <a:pos x="379" y="271"/>
                </a:cxn>
                <a:cxn ang="0">
                  <a:pos x="359" y="280"/>
                </a:cxn>
                <a:cxn ang="0">
                  <a:pos x="359" y="280"/>
                </a:cxn>
                <a:cxn ang="0">
                  <a:pos x="338" y="286"/>
                </a:cxn>
                <a:cxn ang="0">
                  <a:pos x="310" y="293"/>
                </a:cxn>
                <a:cxn ang="0">
                  <a:pos x="278" y="301"/>
                </a:cxn>
                <a:cxn ang="0">
                  <a:pos x="241" y="307"/>
                </a:cxn>
                <a:cxn ang="0">
                  <a:pos x="208" y="317"/>
                </a:cxn>
                <a:cxn ang="0">
                  <a:pos x="170" y="326"/>
                </a:cxn>
                <a:cxn ang="0">
                  <a:pos x="136" y="335"/>
                </a:cxn>
                <a:cxn ang="0">
                  <a:pos x="105" y="345"/>
                </a:cxn>
                <a:cxn ang="0">
                  <a:pos x="80" y="356"/>
                </a:cxn>
                <a:cxn ang="0">
                  <a:pos x="59" y="365"/>
                </a:cxn>
                <a:cxn ang="0">
                  <a:pos x="0" y="365"/>
                </a:cxn>
              </a:cxnLst>
              <a:rect l="0" t="0" r="r" b="b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  <a:lnTo>
                    <a:pt x="0" y="365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3281" y="2482"/>
              <a:ext cx="562" cy="365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6" y="349"/>
                </a:cxn>
                <a:cxn ang="0">
                  <a:pos x="39" y="330"/>
                </a:cxn>
                <a:cxn ang="0">
                  <a:pos x="64" y="310"/>
                </a:cxn>
                <a:cxn ang="0">
                  <a:pos x="92" y="286"/>
                </a:cxn>
                <a:cxn ang="0">
                  <a:pos x="122" y="266"/>
                </a:cxn>
                <a:cxn ang="0">
                  <a:pos x="151" y="242"/>
                </a:cxn>
                <a:cxn ang="0">
                  <a:pos x="183" y="220"/>
                </a:cxn>
                <a:cxn ang="0">
                  <a:pos x="212" y="202"/>
                </a:cxn>
                <a:cxn ang="0">
                  <a:pos x="237" y="187"/>
                </a:cxn>
                <a:cxn ang="0">
                  <a:pos x="262" y="174"/>
                </a:cxn>
                <a:cxn ang="0">
                  <a:pos x="262" y="174"/>
                </a:cxn>
                <a:cxn ang="0">
                  <a:pos x="288" y="164"/>
                </a:cxn>
                <a:cxn ang="0">
                  <a:pos x="319" y="151"/>
                </a:cxn>
                <a:cxn ang="0">
                  <a:pos x="349" y="137"/>
                </a:cxn>
                <a:cxn ang="0">
                  <a:pos x="383" y="120"/>
                </a:cxn>
                <a:cxn ang="0">
                  <a:pos x="416" y="103"/>
                </a:cxn>
                <a:cxn ang="0">
                  <a:pos x="450" y="84"/>
                </a:cxn>
                <a:cxn ang="0">
                  <a:pos x="484" y="63"/>
                </a:cxn>
                <a:cxn ang="0">
                  <a:pos x="513" y="45"/>
                </a:cxn>
                <a:cxn ang="0">
                  <a:pos x="538" y="21"/>
                </a:cxn>
                <a:cxn ang="0">
                  <a:pos x="561" y="0"/>
                </a:cxn>
                <a:cxn ang="0">
                  <a:pos x="561" y="0"/>
                </a:cxn>
                <a:cxn ang="0">
                  <a:pos x="561" y="4"/>
                </a:cxn>
                <a:cxn ang="0">
                  <a:pos x="561" y="10"/>
                </a:cxn>
                <a:cxn ang="0">
                  <a:pos x="564" y="21"/>
                </a:cxn>
                <a:cxn ang="0">
                  <a:pos x="564" y="38"/>
                </a:cxn>
                <a:cxn ang="0">
                  <a:pos x="564" y="54"/>
                </a:cxn>
                <a:cxn ang="0">
                  <a:pos x="564" y="72"/>
                </a:cxn>
                <a:cxn ang="0">
                  <a:pos x="561" y="91"/>
                </a:cxn>
                <a:cxn ang="0">
                  <a:pos x="558" y="109"/>
                </a:cxn>
                <a:cxn ang="0">
                  <a:pos x="551" y="126"/>
                </a:cxn>
                <a:cxn ang="0">
                  <a:pos x="543" y="141"/>
                </a:cxn>
                <a:cxn ang="0">
                  <a:pos x="543" y="141"/>
                </a:cxn>
                <a:cxn ang="0">
                  <a:pos x="531" y="156"/>
                </a:cxn>
                <a:cxn ang="0">
                  <a:pos x="515" y="171"/>
                </a:cxn>
                <a:cxn ang="0">
                  <a:pos x="501" y="187"/>
                </a:cxn>
                <a:cxn ang="0">
                  <a:pos x="482" y="204"/>
                </a:cxn>
                <a:cxn ang="0">
                  <a:pos x="462" y="220"/>
                </a:cxn>
                <a:cxn ang="0">
                  <a:pos x="441" y="236"/>
                </a:cxn>
                <a:cxn ang="0">
                  <a:pos x="421" y="250"/>
                </a:cxn>
                <a:cxn ang="0">
                  <a:pos x="400" y="261"/>
                </a:cxn>
                <a:cxn ang="0">
                  <a:pos x="379" y="271"/>
                </a:cxn>
                <a:cxn ang="0">
                  <a:pos x="359" y="280"/>
                </a:cxn>
                <a:cxn ang="0">
                  <a:pos x="359" y="280"/>
                </a:cxn>
                <a:cxn ang="0">
                  <a:pos x="338" y="286"/>
                </a:cxn>
                <a:cxn ang="0">
                  <a:pos x="310" y="293"/>
                </a:cxn>
                <a:cxn ang="0">
                  <a:pos x="278" y="301"/>
                </a:cxn>
                <a:cxn ang="0">
                  <a:pos x="241" y="307"/>
                </a:cxn>
                <a:cxn ang="0">
                  <a:pos x="208" y="317"/>
                </a:cxn>
                <a:cxn ang="0">
                  <a:pos x="170" y="326"/>
                </a:cxn>
                <a:cxn ang="0">
                  <a:pos x="136" y="335"/>
                </a:cxn>
                <a:cxn ang="0">
                  <a:pos x="105" y="345"/>
                </a:cxn>
                <a:cxn ang="0">
                  <a:pos x="80" y="356"/>
                </a:cxn>
                <a:cxn ang="0">
                  <a:pos x="59" y="365"/>
                </a:cxn>
              </a:cxnLst>
              <a:rect l="0" t="0" r="r" b="b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3271" y="2477"/>
              <a:ext cx="567" cy="36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" y="347"/>
                </a:cxn>
                <a:cxn ang="0">
                  <a:pos x="39" y="327"/>
                </a:cxn>
                <a:cxn ang="0">
                  <a:pos x="64" y="306"/>
                </a:cxn>
                <a:cxn ang="0">
                  <a:pos x="92" y="285"/>
                </a:cxn>
                <a:cxn ang="0">
                  <a:pos x="122" y="262"/>
                </a:cxn>
                <a:cxn ang="0">
                  <a:pos x="151" y="241"/>
                </a:cxn>
                <a:cxn ang="0">
                  <a:pos x="183" y="221"/>
                </a:cxn>
                <a:cxn ang="0">
                  <a:pos x="213" y="201"/>
                </a:cxn>
                <a:cxn ang="0">
                  <a:pos x="240" y="184"/>
                </a:cxn>
                <a:cxn ang="0">
                  <a:pos x="264" y="172"/>
                </a:cxn>
                <a:cxn ang="0">
                  <a:pos x="264" y="172"/>
                </a:cxn>
                <a:cxn ang="0">
                  <a:pos x="290" y="161"/>
                </a:cxn>
                <a:cxn ang="0">
                  <a:pos x="318" y="149"/>
                </a:cxn>
                <a:cxn ang="0">
                  <a:pos x="352" y="134"/>
                </a:cxn>
                <a:cxn ang="0">
                  <a:pos x="386" y="119"/>
                </a:cxn>
                <a:cxn ang="0">
                  <a:pos x="419" y="101"/>
                </a:cxn>
                <a:cxn ang="0">
                  <a:pos x="453" y="81"/>
                </a:cxn>
                <a:cxn ang="0">
                  <a:pos x="485" y="62"/>
                </a:cxn>
                <a:cxn ang="0">
                  <a:pos x="515" y="41"/>
                </a:cxn>
                <a:cxn ang="0">
                  <a:pos x="541" y="20"/>
                </a:cxn>
                <a:cxn ang="0">
                  <a:pos x="563" y="0"/>
                </a:cxn>
                <a:cxn ang="0">
                  <a:pos x="563" y="0"/>
                </a:cxn>
                <a:cxn ang="0">
                  <a:pos x="563" y="2"/>
                </a:cxn>
                <a:cxn ang="0">
                  <a:pos x="563" y="9"/>
                </a:cxn>
                <a:cxn ang="0">
                  <a:pos x="566" y="20"/>
                </a:cxn>
                <a:cxn ang="0">
                  <a:pos x="566" y="35"/>
                </a:cxn>
                <a:cxn ang="0">
                  <a:pos x="566" y="52"/>
                </a:cxn>
                <a:cxn ang="0">
                  <a:pos x="566" y="71"/>
                </a:cxn>
                <a:cxn ang="0">
                  <a:pos x="563" y="90"/>
                </a:cxn>
                <a:cxn ang="0">
                  <a:pos x="559" y="108"/>
                </a:cxn>
                <a:cxn ang="0">
                  <a:pos x="552" y="126"/>
                </a:cxn>
                <a:cxn ang="0">
                  <a:pos x="543" y="140"/>
                </a:cxn>
                <a:cxn ang="0">
                  <a:pos x="543" y="140"/>
                </a:cxn>
                <a:cxn ang="0">
                  <a:pos x="534" y="155"/>
                </a:cxn>
                <a:cxn ang="0">
                  <a:pos x="518" y="170"/>
                </a:cxn>
                <a:cxn ang="0">
                  <a:pos x="502" y="184"/>
                </a:cxn>
                <a:cxn ang="0">
                  <a:pos x="483" y="203"/>
                </a:cxn>
                <a:cxn ang="0">
                  <a:pos x="464" y="218"/>
                </a:cxn>
                <a:cxn ang="0">
                  <a:pos x="442" y="233"/>
                </a:cxn>
                <a:cxn ang="0">
                  <a:pos x="421" y="248"/>
                </a:cxn>
                <a:cxn ang="0">
                  <a:pos x="400" y="260"/>
                </a:cxn>
                <a:cxn ang="0">
                  <a:pos x="382" y="271"/>
                </a:cxn>
                <a:cxn ang="0">
                  <a:pos x="363" y="277"/>
                </a:cxn>
                <a:cxn ang="0">
                  <a:pos x="363" y="277"/>
                </a:cxn>
                <a:cxn ang="0">
                  <a:pos x="340" y="283"/>
                </a:cxn>
                <a:cxn ang="0">
                  <a:pos x="310" y="290"/>
                </a:cxn>
                <a:cxn ang="0">
                  <a:pos x="278" y="299"/>
                </a:cxn>
                <a:cxn ang="0">
                  <a:pos x="244" y="306"/>
                </a:cxn>
                <a:cxn ang="0">
                  <a:pos x="209" y="315"/>
                </a:cxn>
                <a:cxn ang="0">
                  <a:pos x="172" y="323"/>
                </a:cxn>
                <a:cxn ang="0">
                  <a:pos x="137" y="334"/>
                </a:cxn>
                <a:cxn ang="0">
                  <a:pos x="105" y="343"/>
                </a:cxn>
                <a:cxn ang="0">
                  <a:pos x="80" y="353"/>
                </a:cxn>
                <a:cxn ang="0">
                  <a:pos x="59" y="364"/>
                </a:cxn>
                <a:cxn ang="0">
                  <a:pos x="0" y="364"/>
                </a:cxn>
              </a:cxnLst>
              <a:rect l="0" t="0" r="r" b="b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  <a:lnTo>
                    <a:pt x="0" y="3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3271" y="2477"/>
              <a:ext cx="567" cy="365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" y="347"/>
                </a:cxn>
                <a:cxn ang="0">
                  <a:pos x="39" y="327"/>
                </a:cxn>
                <a:cxn ang="0">
                  <a:pos x="64" y="306"/>
                </a:cxn>
                <a:cxn ang="0">
                  <a:pos x="92" y="285"/>
                </a:cxn>
                <a:cxn ang="0">
                  <a:pos x="122" y="262"/>
                </a:cxn>
                <a:cxn ang="0">
                  <a:pos x="151" y="241"/>
                </a:cxn>
                <a:cxn ang="0">
                  <a:pos x="183" y="221"/>
                </a:cxn>
                <a:cxn ang="0">
                  <a:pos x="213" y="201"/>
                </a:cxn>
                <a:cxn ang="0">
                  <a:pos x="240" y="184"/>
                </a:cxn>
                <a:cxn ang="0">
                  <a:pos x="264" y="172"/>
                </a:cxn>
                <a:cxn ang="0">
                  <a:pos x="264" y="172"/>
                </a:cxn>
                <a:cxn ang="0">
                  <a:pos x="290" y="161"/>
                </a:cxn>
                <a:cxn ang="0">
                  <a:pos x="318" y="149"/>
                </a:cxn>
                <a:cxn ang="0">
                  <a:pos x="352" y="134"/>
                </a:cxn>
                <a:cxn ang="0">
                  <a:pos x="386" y="119"/>
                </a:cxn>
                <a:cxn ang="0">
                  <a:pos x="419" y="101"/>
                </a:cxn>
                <a:cxn ang="0">
                  <a:pos x="453" y="81"/>
                </a:cxn>
                <a:cxn ang="0">
                  <a:pos x="485" y="62"/>
                </a:cxn>
                <a:cxn ang="0">
                  <a:pos x="515" y="41"/>
                </a:cxn>
                <a:cxn ang="0">
                  <a:pos x="541" y="20"/>
                </a:cxn>
                <a:cxn ang="0">
                  <a:pos x="563" y="0"/>
                </a:cxn>
                <a:cxn ang="0">
                  <a:pos x="563" y="0"/>
                </a:cxn>
                <a:cxn ang="0">
                  <a:pos x="563" y="2"/>
                </a:cxn>
                <a:cxn ang="0">
                  <a:pos x="563" y="9"/>
                </a:cxn>
                <a:cxn ang="0">
                  <a:pos x="566" y="20"/>
                </a:cxn>
                <a:cxn ang="0">
                  <a:pos x="566" y="35"/>
                </a:cxn>
                <a:cxn ang="0">
                  <a:pos x="566" y="52"/>
                </a:cxn>
                <a:cxn ang="0">
                  <a:pos x="566" y="71"/>
                </a:cxn>
                <a:cxn ang="0">
                  <a:pos x="563" y="90"/>
                </a:cxn>
                <a:cxn ang="0">
                  <a:pos x="559" y="108"/>
                </a:cxn>
                <a:cxn ang="0">
                  <a:pos x="552" y="126"/>
                </a:cxn>
                <a:cxn ang="0">
                  <a:pos x="543" y="140"/>
                </a:cxn>
                <a:cxn ang="0">
                  <a:pos x="543" y="140"/>
                </a:cxn>
                <a:cxn ang="0">
                  <a:pos x="534" y="155"/>
                </a:cxn>
                <a:cxn ang="0">
                  <a:pos x="518" y="170"/>
                </a:cxn>
                <a:cxn ang="0">
                  <a:pos x="502" y="184"/>
                </a:cxn>
                <a:cxn ang="0">
                  <a:pos x="483" y="203"/>
                </a:cxn>
                <a:cxn ang="0">
                  <a:pos x="464" y="218"/>
                </a:cxn>
                <a:cxn ang="0">
                  <a:pos x="442" y="233"/>
                </a:cxn>
                <a:cxn ang="0">
                  <a:pos x="421" y="248"/>
                </a:cxn>
                <a:cxn ang="0">
                  <a:pos x="400" y="260"/>
                </a:cxn>
                <a:cxn ang="0">
                  <a:pos x="382" y="271"/>
                </a:cxn>
                <a:cxn ang="0">
                  <a:pos x="363" y="277"/>
                </a:cxn>
                <a:cxn ang="0">
                  <a:pos x="363" y="277"/>
                </a:cxn>
                <a:cxn ang="0">
                  <a:pos x="340" y="283"/>
                </a:cxn>
                <a:cxn ang="0">
                  <a:pos x="310" y="290"/>
                </a:cxn>
                <a:cxn ang="0">
                  <a:pos x="278" y="299"/>
                </a:cxn>
                <a:cxn ang="0">
                  <a:pos x="244" y="306"/>
                </a:cxn>
                <a:cxn ang="0">
                  <a:pos x="209" y="315"/>
                </a:cxn>
                <a:cxn ang="0">
                  <a:pos x="172" y="323"/>
                </a:cxn>
                <a:cxn ang="0">
                  <a:pos x="137" y="334"/>
                </a:cxn>
                <a:cxn ang="0">
                  <a:pos x="105" y="343"/>
                </a:cxn>
                <a:cxn ang="0">
                  <a:pos x="80" y="353"/>
                </a:cxn>
                <a:cxn ang="0">
                  <a:pos x="59" y="364"/>
                </a:cxn>
              </a:cxnLst>
              <a:rect l="0" t="0" r="r" b="b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3161" y="2582"/>
              <a:ext cx="668" cy="361"/>
            </a:xfrm>
            <a:custGeom>
              <a:avLst/>
              <a:gdLst/>
              <a:ahLst/>
              <a:cxnLst>
                <a:cxn ang="0">
                  <a:pos x="15" y="348"/>
                </a:cxn>
                <a:cxn ang="0">
                  <a:pos x="52" y="315"/>
                </a:cxn>
                <a:cxn ang="0">
                  <a:pos x="101" y="279"/>
                </a:cxn>
                <a:cxn ang="0">
                  <a:pos x="156" y="245"/>
                </a:cxn>
                <a:cxn ang="0">
                  <a:pos x="209" y="220"/>
                </a:cxn>
                <a:cxn ang="0">
                  <a:pos x="234" y="212"/>
                </a:cxn>
                <a:cxn ang="0">
                  <a:pos x="289" y="199"/>
                </a:cxn>
                <a:cxn ang="0">
                  <a:pos x="346" y="184"/>
                </a:cxn>
                <a:cxn ang="0">
                  <a:pos x="401" y="171"/>
                </a:cxn>
                <a:cxn ang="0">
                  <a:pos x="453" y="155"/>
                </a:cxn>
                <a:cxn ang="0">
                  <a:pos x="496" y="138"/>
                </a:cxn>
                <a:cxn ang="0">
                  <a:pos x="515" y="127"/>
                </a:cxn>
                <a:cxn ang="0">
                  <a:pos x="554" y="104"/>
                </a:cxn>
                <a:cxn ang="0">
                  <a:pos x="595" y="74"/>
                </a:cxn>
                <a:cxn ang="0">
                  <a:pos x="630" y="46"/>
                </a:cxn>
                <a:cxn ang="0">
                  <a:pos x="658" y="14"/>
                </a:cxn>
                <a:cxn ang="0">
                  <a:pos x="667" y="0"/>
                </a:cxn>
                <a:cxn ang="0">
                  <a:pos x="664" y="7"/>
                </a:cxn>
                <a:cxn ang="0">
                  <a:pos x="658" y="30"/>
                </a:cxn>
                <a:cxn ang="0">
                  <a:pos x="648" y="62"/>
                </a:cxn>
                <a:cxn ang="0">
                  <a:pos x="637" y="96"/>
                </a:cxn>
                <a:cxn ang="0">
                  <a:pos x="622" y="125"/>
                </a:cxn>
                <a:cxn ang="0">
                  <a:pos x="616" y="138"/>
                </a:cxn>
                <a:cxn ang="0">
                  <a:pos x="599" y="166"/>
                </a:cxn>
                <a:cxn ang="0">
                  <a:pos x="577" y="191"/>
                </a:cxn>
                <a:cxn ang="0">
                  <a:pos x="554" y="216"/>
                </a:cxn>
                <a:cxn ang="0">
                  <a:pos x="529" y="237"/>
                </a:cxn>
                <a:cxn ang="0">
                  <a:pos x="519" y="249"/>
                </a:cxn>
                <a:cxn ang="0">
                  <a:pos x="478" y="270"/>
                </a:cxn>
                <a:cxn ang="0">
                  <a:pos x="420" y="292"/>
                </a:cxn>
                <a:cxn ang="0">
                  <a:pos x="351" y="311"/>
                </a:cxn>
                <a:cxn ang="0">
                  <a:pos x="287" y="325"/>
                </a:cxn>
                <a:cxn ang="0">
                  <a:pos x="238" y="332"/>
                </a:cxn>
                <a:cxn ang="0">
                  <a:pos x="220" y="332"/>
                </a:cxn>
                <a:cxn ang="0">
                  <a:pos x="179" y="334"/>
                </a:cxn>
                <a:cxn ang="0">
                  <a:pos x="135" y="338"/>
                </a:cxn>
                <a:cxn ang="0">
                  <a:pos x="97" y="344"/>
                </a:cxn>
                <a:cxn ang="0">
                  <a:pos x="63" y="353"/>
                </a:cxn>
                <a:cxn ang="0">
                  <a:pos x="0" y="362"/>
                </a:cxn>
              </a:cxnLst>
              <a:rect l="0" t="0" r="r" b="b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3161" y="2582"/>
              <a:ext cx="668" cy="361"/>
            </a:xfrm>
            <a:custGeom>
              <a:avLst/>
              <a:gdLst/>
              <a:ahLst/>
              <a:cxnLst>
                <a:cxn ang="0">
                  <a:pos x="15" y="348"/>
                </a:cxn>
                <a:cxn ang="0">
                  <a:pos x="52" y="315"/>
                </a:cxn>
                <a:cxn ang="0">
                  <a:pos x="101" y="279"/>
                </a:cxn>
                <a:cxn ang="0">
                  <a:pos x="156" y="245"/>
                </a:cxn>
                <a:cxn ang="0">
                  <a:pos x="209" y="220"/>
                </a:cxn>
                <a:cxn ang="0">
                  <a:pos x="234" y="212"/>
                </a:cxn>
                <a:cxn ang="0">
                  <a:pos x="289" y="199"/>
                </a:cxn>
                <a:cxn ang="0">
                  <a:pos x="346" y="184"/>
                </a:cxn>
                <a:cxn ang="0">
                  <a:pos x="401" y="171"/>
                </a:cxn>
                <a:cxn ang="0">
                  <a:pos x="453" y="155"/>
                </a:cxn>
                <a:cxn ang="0">
                  <a:pos x="496" y="138"/>
                </a:cxn>
                <a:cxn ang="0">
                  <a:pos x="515" y="127"/>
                </a:cxn>
                <a:cxn ang="0">
                  <a:pos x="554" y="104"/>
                </a:cxn>
                <a:cxn ang="0">
                  <a:pos x="595" y="74"/>
                </a:cxn>
                <a:cxn ang="0">
                  <a:pos x="630" y="46"/>
                </a:cxn>
                <a:cxn ang="0">
                  <a:pos x="658" y="14"/>
                </a:cxn>
                <a:cxn ang="0">
                  <a:pos x="667" y="0"/>
                </a:cxn>
                <a:cxn ang="0">
                  <a:pos x="664" y="7"/>
                </a:cxn>
                <a:cxn ang="0">
                  <a:pos x="658" y="30"/>
                </a:cxn>
                <a:cxn ang="0">
                  <a:pos x="648" y="62"/>
                </a:cxn>
                <a:cxn ang="0">
                  <a:pos x="637" y="96"/>
                </a:cxn>
                <a:cxn ang="0">
                  <a:pos x="622" y="125"/>
                </a:cxn>
                <a:cxn ang="0">
                  <a:pos x="616" y="138"/>
                </a:cxn>
                <a:cxn ang="0">
                  <a:pos x="599" y="166"/>
                </a:cxn>
                <a:cxn ang="0">
                  <a:pos x="577" y="191"/>
                </a:cxn>
                <a:cxn ang="0">
                  <a:pos x="554" y="216"/>
                </a:cxn>
                <a:cxn ang="0">
                  <a:pos x="529" y="237"/>
                </a:cxn>
                <a:cxn ang="0">
                  <a:pos x="519" y="249"/>
                </a:cxn>
                <a:cxn ang="0">
                  <a:pos x="478" y="270"/>
                </a:cxn>
                <a:cxn ang="0">
                  <a:pos x="420" y="292"/>
                </a:cxn>
                <a:cxn ang="0">
                  <a:pos x="351" y="311"/>
                </a:cxn>
                <a:cxn ang="0">
                  <a:pos x="287" y="325"/>
                </a:cxn>
                <a:cxn ang="0">
                  <a:pos x="238" y="332"/>
                </a:cxn>
                <a:cxn ang="0">
                  <a:pos x="220" y="332"/>
                </a:cxn>
                <a:cxn ang="0">
                  <a:pos x="179" y="334"/>
                </a:cxn>
                <a:cxn ang="0">
                  <a:pos x="135" y="338"/>
                </a:cxn>
                <a:cxn ang="0">
                  <a:pos x="97" y="344"/>
                </a:cxn>
                <a:cxn ang="0">
                  <a:pos x="63" y="353"/>
                </a:cxn>
              </a:cxnLst>
              <a:rect l="0" t="0" r="r" b="b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3168" y="2566"/>
              <a:ext cx="667" cy="360"/>
            </a:xfrm>
            <a:custGeom>
              <a:avLst/>
              <a:gdLst/>
              <a:ahLst/>
              <a:cxnLst>
                <a:cxn ang="0">
                  <a:pos x="13" y="346"/>
                </a:cxn>
                <a:cxn ang="0">
                  <a:pos x="50" y="315"/>
                </a:cxn>
                <a:cxn ang="0">
                  <a:pos x="101" y="279"/>
                </a:cxn>
                <a:cxn ang="0">
                  <a:pos x="153" y="245"/>
                </a:cxn>
                <a:cxn ang="0">
                  <a:pos x="208" y="218"/>
                </a:cxn>
                <a:cxn ang="0">
                  <a:pos x="234" y="211"/>
                </a:cxn>
                <a:cxn ang="0">
                  <a:pos x="286" y="199"/>
                </a:cxn>
                <a:cxn ang="0">
                  <a:pos x="346" y="186"/>
                </a:cxn>
                <a:cxn ang="0">
                  <a:pos x="400" y="170"/>
                </a:cxn>
                <a:cxn ang="0">
                  <a:pos x="452" y="155"/>
                </a:cxn>
                <a:cxn ang="0">
                  <a:pos x="495" y="137"/>
                </a:cxn>
                <a:cxn ang="0">
                  <a:pos x="514" y="128"/>
                </a:cxn>
                <a:cxn ang="0">
                  <a:pos x="553" y="103"/>
                </a:cxn>
                <a:cxn ang="0">
                  <a:pos x="594" y="75"/>
                </a:cxn>
                <a:cxn ang="0">
                  <a:pos x="627" y="46"/>
                </a:cxn>
                <a:cxn ang="0">
                  <a:pos x="657" y="15"/>
                </a:cxn>
                <a:cxn ang="0">
                  <a:pos x="666" y="0"/>
                </a:cxn>
                <a:cxn ang="0">
                  <a:pos x="663" y="8"/>
                </a:cxn>
                <a:cxn ang="0">
                  <a:pos x="657" y="31"/>
                </a:cxn>
                <a:cxn ang="0">
                  <a:pos x="647" y="63"/>
                </a:cxn>
                <a:cxn ang="0">
                  <a:pos x="634" y="96"/>
                </a:cxn>
                <a:cxn ang="0">
                  <a:pos x="622" y="126"/>
                </a:cxn>
                <a:cxn ang="0">
                  <a:pos x="615" y="140"/>
                </a:cxn>
                <a:cxn ang="0">
                  <a:pos x="596" y="165"/>
                </a:cxn>
                <a:cxn ang="0">
                  <a:pos x="576" y="191"/>
                </a:cxn>
                <a:cxn ang="0">
                  <a:pos x="553" y="216"/>
                </a:cxn>
                <a:cxn ang="0">
                  <a:pos x="528" y="239"/>
                </a:cxn>
                <a:cxn ang="0">
                  <a:pos x="516" y="248"/>
                </a:cxn>
                <a:cxn ang="0">
                  <a:pos x="478" y="268"/>
                </a:cxn>
                <a:cxn ang="0">
                  <a:pos x="417" y="292"/>
                </a:cxn>
                <a:cxn ang="0">
                  <a:pos x="349" y="310"/>
                </a:cxn>
                <a:cxn ang="0">
                  <a:pos x="286" y="326"/>
                </a:cxn>
                <a:cxn ang="0">
                  <a:pos x="238" y="330"/>
                </a:cxn>
                <a:cxn ang="0">
                  <a:pos x="219" y="330"/>
                </a:cxn>
                <a:cxn ang="0">
                  <a:pos x="179" y="333"/>
                </a:cxn>
                <a:cxn ang="0">
                  <a:pos x="135" y="338"/>
                </a:cxn>
                <a:cxn ang="0">
                  <a:pos x="95" y="344"/>
                </a:cxn>
                <a:cxn ang="0">
                  <a:pos x="63" y="353"/>
                </a:cxn>
                <a:cxn ang="0">
                  <a:pos x="0" y="359"/>
                </a:cxn>
              </a:cxnLst>
              <a:rect l="0" t="0" r="r" b="b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  <a:lnTo>
                    <a:pt x="0" y="3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3168" y="2566"/>
              <a:ext cx="667" cy="360"/>
            </a:xfrm>
            <a:custGeom>
              <a:avLst/>
              <a:gdLst/>
              <a:ahLst/>
              <a:cxnLst>
                <a:cxn ang="0">
                  <a:pos x="13" y="346"/>
                </a:cxn>
                <a:cxn ang="0">
                  <a:pos x="50" y="315"/>
                </a:cxn>
                <a:cxn ang="0">
                  <a:pos x="101" y="279"/>
                </a:cxn>
                <a:cxn ang="0">
                  <a:pos x="153" y="245"/>
                </a:cxn>
                <a:cxn ang="0">
                  <a:pos x="208" y="218"/>
                </a:cxn>
                <a:cxn ang="0">
                  <a:pos x="234" y="211"/>
                </a:cxn>
                <a:cxn ang="0">
                  <a:pos x="286" y="199"/>
                </a:cxn>
                <a:cxn ang="0">
                  <a:pos x="346" y="186"/>
                </a:cxn>
                <a:cxn ang="0">
                  <a:pos x="400" y="170"/>
                </a:cxn>
                <a:cxn ang="0">
                  <a:pos x="452" y="155"/>
                </a:cxn>
                <a:cxn ang="0">
                  <a:pos x="495" y="137"/>
                </a:cxn>
                <a:cxn ang="0">
                  <a:pos x="514" y="128"/>
                </a:cxn>
                <a:cxn ang="0">
                  <a:pos x="553" y="103"/>
                </a:cxn>
                <a:cxn ang="0">
                  <a:pos x="594" y="75"/>
                </a:cxn>
                <a:cxn ang="0">
                  <a:pos x="627" y="46"/>
                </a:cxn>
                <a:cxn ang="0">
                  <a:pos x="657" y="15"/>
                </a:cxn>
                <a:cxn ang="0">
                  <a:pos x="666" y="0"/>
                </a:cxn>
                <a:cxn ang="0">
                  <a:pos x="663" y="8"/>
                </a:cxn>
                <a:cxn ang="0">
                  <a:pos x="657" y="31"/>
                </a:cxn>
                <a:cxn ang="0">
                  <a:pos x="647" y="63"/>
                </a:cxn>
                <a:cxn ang="0">
                  <a:pos x="634" y="96"/>
                </a:cxn>
                <a:cxn ang="0">
                  <a:pos x="622" y="126"/>
                </a:cxn>
                <a:cxn ang="0">
                  <a:pos x="615" y="140"/>
                </a:cxn>
                <a:cxn ang="0">
                  <a:pos x="596" y="165"/>
                </a:cxn>
                <a:cxn ang="0">
                  <a:pos x="576" y="191"/>
                </a:cxn>
                <a:cxn ang="0">
                  <a:pos x="553" y="216"/>
                </a:cxn>
                <a:cxn ang="0">
                  <a:pos x="528" y="239"/>
                </a:cxn>
                <a:cxn ang="0">
                  <a:pos x="516" y="248"/>
                </a:cxn>
                <a:cxn ang="0">
                  <a:pos x="478" y="268"/>
                </a:cxn>
                <a:cxn ang="0">
                  <a:pos x="417" y="292"/>
                </a:cxn>
                <a:cxn ang="0">
                  <a:pos x="349" y="310"/>
                </a:cxn>
                <a:cxn ang="0">
                  <a:pos x="286" y="326"/>
                </a:cxn>
                <a:cxn ang="0">
                  <a:pos x="238" y="330"/>
                </a:cxn>
                <a:cxn ang="0">
                  <a:pos x="219" y="330"/>
                </a:cxn>
                <a:cxn ang="0">
                  <a:pos x="179" y="333"/>
                </a:cxn>
                <a:cxn ang="0">
                  <a:pos x="135" y="338"/>
                </a:cxn>
                <a:cxn ang="0">
                  <a:pos x="95" y="344"/>
                </a:cxn>
                <a:cxn ang="0">
                  <a:pos x="63" y="353"/>
                </a:cxn>
              </a:cxnLst>
              <a:rect l="0" t="0" r="r" b="b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3060" y="2788"/>
              <a:ext cx="610" cy="221"/>
            </a:xfrm>
            <a:custGeom>
              <a:avLst/>
              <a:gdLst/>
              <a:ahLst/>
              <a:cxnLst>
                <a:cxn ang="0">
                  <a:pos x="13" y="145"/>
                </a:cxn>
                <a:cxn ang="0">
                  <a:pos x="45" y="124"/>
                </a:cxn>
                <a:cxn ang="0">
                  <a:pos x="84" y="100"/>
                </a:cxn>
                <a:cxn ang="0">
                  <a:pos x="131" y="77"/>
                </a:cxn>
                <a:cxn ang="0">
                  <a:pos x="181" y="60"/>
                </a:cxn>
                <a:cxn ang="0">
                  <a:pos x="204" y="53"/>
                </a:cxn>
                <a:cxn ang="0">
                  <a:pos x="259" y="46"/>
                </a:cxn>
                <a:cxn ang="0">
                  <a:pos x="322" y="41"/>
                </a:cxn>
                <a:cxn ang="0">
                  <a:pos x="384" y="37"/>
                </a:cxn>
                <a:cxn ang="0">
                  <a:pos x="441" y="33"/>
                </a:cxn>
                <a:cxn ang="0">
                  <a:pos x="485" y="33"/>
                </a:cxn>
                <a:cxn ang="0">
                  <a:pos x="502" y="33"/>
                </a:cxn>
                <a:cxn ang="0">
                  <a:pos x="534" y="30"/>
                </a:cxn>
                <a:cxn ang="0">
                  <a:pos x="559" y="25"/>
                </a:cxn>
                <a:cxn ang="0">
                  <a:pos x="580" y="18"/>
                </a:cxn>
                <a:cxn ang="0">
                  <a:pos x="599" y="7"/>
                </a:cxn>
                <a:cxn ang="0">
                  <a:pos x="608" y="0"/>
                </a:cxn>
                <a:cxn ang="0">
                  <a:pos x="605" y="7"/>
                </a:cxn>
                <a:cxn ang="0">
                  <a:pos x="598" y="25"/>
                </a:cxn>
                <a:cxn ang="0">
                  <a:pos x="587" y="50"/>
                </a:cxn>
                <a:cxn ang="0">
                  <a:pos x="572" y="73"/>
                </a:cxn>
                <a:cxn ang="0">
                  <a:pos x="552" y="92"/>
                </a:cxn>
                <a:cxn ang="0">
                  <a:pos x="543" y="100"/>
                </a:cxn>
                <a:cxn ang="0">
                  <a:pos x="513" y="117"/>
                </a:cxn>
                <a:cxn ang="0">
                  <a:pos x="473" y="136"/>
                </a:cxn>
                <a:cxn ang="0">
                  <a:pos x="416" y="150"/>
                </a:cxn>
                <a:cxn ang="0">
                  <a:pos x="338" y="157"/>
                </a:cxn>
                <a:cxn ang="0">
                  <a:pos x="291" y="155"/>
                </a:cxn>
                <a:cxn ang="0">
                  <a:pos x="200" y="155"/>
                </a:cxn>
                <a:cxn ang="0">
                  <a:pos x="126" y="166"/>
                </a:cxn>
                <a:cxn ang="0">
                  <a:pos x="70" y="182"/>
                </a:cxn>
                <a:cxn ang="0">
                  <a:pos x="31" y="201"/>
                </a:cxn>
                <a:cxn ang="0">
                  <a:pos x="8" y="219"/>
                </a:cxn>
              </a:cxnLst>
              <a:rect l="0" t="0" r="r" b="b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  <a:lnTo>
                    <a:pt x="0" y="15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3060" y="2788"/>
              <a:ext cx="610" cy="221"/>
            </a:xfrm>
            <a:custGeom>
              <a:avLst/>
              <a:gdLst/>
              <a:ahLst/>
              <a:cxnLst>
                <a:cxn ang="0">
                  <a:pos x="13" y="145"/>
                </a:cxn>
                <a:cxn ang="0">
                  <a:pos x="45" y="124"/>
                </a:cxn>
                <a:cxn ang="0">
                  <a:pos x="84" y="100"/>
                </a:cxn>
                <a:cxn ang="0">
                  <a:pos x="131" y="77"/>
                </a:cxn>
                <a:cxn ang="0">
                  <a:pos x="181" y="60"/>
                </a:cxn>
                <a:cxn ang="0">
                  <a:pos x="204" y="53"/>
                </a:cxn>
                <a:cxn ang="0">
                  <a:pos x="259" y="46"/>
                </a:cxn>
                <a:cxn ang="0">
                  <a:pos x="322" y="41"/>
                </a:cxn>
                <a:cxn ang="0">
                  <a:pos x="384" y="37"/>
                </a:cxn>
                <a:cxn ang="0">
                  <a:pos x="441" y="33"/>
                </a:cxn>
                <a:cxn ang="0">
                  <a:pos x="485" y="33"/>
                </a:cxn>
                <a:cxn ang="0">
                  <a:pos x="502" y="33"/>
                </a:cxn>
                <a:cxn ang="0">
                  <a:pos x="534" y="30"/>
                </a:cxn>
                <a:cxn ang="0">
                  <a:pos x="559" y="25"/>
                </a:cxn>
                <a:cxn ang="0">
                  <a:pos x="580" y="18"/>
                </a:cxn>
                <a:cxn ang="0">
                  <a:pos x="599" y="7"/>
                </a:cxn>
                <a:cxn ang="0">
                  <a:pos x="608" y="0"/>
                </a:cxn>
                <a:cxn ang="0">
                  <a:pos x="605" y="7"/>
                </a:cxn>
                <a:cxn ang="0">
                  <a:pos x="598" y="25"/>
                </a:cxn>
                <a:cxn ang="0">
                  <a:pos x="587" y="50"/>
                </a:cxn>
                <a:cxn ang="0">
                  <a:pos x="572" y="73"/>
                </a:cxn>
                <a:cxn ang="0">
                  <a:pos x="552" y="92"/>
                </a:cxn>
                <a:cxn ang="0">
                  <a:pos x="543" y="100"/>
                </a:cxn>
                <a:cxn ang="0">
                  <a:pos x="513" y="117"/>
                </a:cxn>
                <a:cxn ang="0">
                  <a:pos x="473" y="136"/>
                </a:cxn>
                <a:cxn ang="0">
                  <a:pos x="416" y="150"/>
                </a:cxn>
                <a:cxn ang="0">
                  <a:pos x="338" y="157"/>
                </a:cxn>
                <a:cxn ang="0">
                  <a:pos x="291" y="155"/>
                </a:cxn>
                <a:cxn ang="0">
                  <a:pos x="200" y="155"/>
                </a:cxn>
                <a:cxn ang="0">
                  <a:pos x="126" y="166"/>
                </a:cxn>
                <a:cxn ang="0">
                  <a:pos x="70" y="182"/>
                </a:cxn>
                <a:cxn ang="0">
                  <a:pos x="31" y="201"/>
                </a:cxn>
                <a:cxn ang="0">
                  <a:pos x="8" y="219"/>
                </a:cxn>
              </a:cxnLst>
              <a:rect l="0" t="0" r="r" b="b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3069" y="2804"/>
              <a:ext cx="609" cy="220"/>
            </a:xfrm>
            <a:custGeom>
              <a:avLst/>
              <a:gdLst/>
              <a:ahLst/>
              <a:cxnLst>
                <a:cxn ang="0">
                  <a:pos x="10" y="143"/>
                </a:cxn>
                <a:cxn ang="0">
                  <a:pos x="43" y="124"/>
                </a:cxn>
                <a:cxn ang="0">
                  <a:pos x="84" y="101"/>
                </a:cxn>
                <a:cxn ang="0">
                  <a:pos x="130" y="78"/>
                </a:cxn>
                <a:cxn ang="0">
                  <a:pos x="181" y="61"/>
                </a:cxn>
                <a:cxn ang="0">
                  <a:pos x="204" y="55"/>
                </a:cxn>
                <a:cxn ang="0">
                  <a:pos x="259" y="46"/>
                </a:cxn>
                <a:cxn ang="0">
                  <a:pos x="322" y="39"/>
                </a:cxn>
                <a:cxn ang="0">
                  <a:pos x="383" y="36"/>
                </a:cxn>
                <a:cxn ang="0">
                  <a:pos x="440" y="34"/>
                </a:cxn>
                <a:cxn ang="0">
                  <a:pos x="484" y="31"/>
                </a:cxn>
                <a:cxn ang="0">
                  <a:pos x="501" y="31"/>
                </a:cxn>
                <a:cxn ang="0">
                  <a:pos x="533" y="31"/>
                </a:cxn>
                <a:cxn ang="0">
                  <a:pos x="558" y="25"/>
                </a:cxn>
                <a:cxn ang="0">
                  <a:pos x="579" y="18"/>
                </a:cxn>
                <a:cxn ang="0">
                  <a:pos x="598" y="6"/>
                </a:cxn>
                <a:cxn ang="0">
                  <a:pos x="607" y="0"/>
                </a:cxn>
                <a:cxn ang="0">
                  <a:pos x="604" y="6"/>
                </a:cxn>
                <a:cxn ang="0">
                  <a:pos x="596" y="25"/>
                </a:cxn>
                <a:cxn ang="0">
                  <a:pos x="586" y="50"/>
                </a:cxn>
                <a:cxn ang="0">
                  <a:pos x="568" y="73"/>
                </a:cxn>
                <a:cxn ang="0">
                  <a:pos x="549" y="92"/>
                </a:cxn>
                <a:cxn ang="0">
                  <a:pos x="539" y="101"/>
                </a:cxn>
                <a:cxn ang="0">
                  <a:pos x="512" y="117"/>
                </a:cxn>
                <a:cxn ang="0">
                  <a:pos x="471" y="136"/>
                </a:cxn>
                <a:cxn ang="0">
                  <a:pos x="413" y="151"/>
                </a:cxn>
                <a:cxn ang="0">
                  <a:pos x="337" y="156"/>
                </a:cxn>
                <a:cxn ang="0">
                  <a:pos x="291" y="156"/>
                </a:cxn>
                <a:cxn ang="0">
                  <a:pos x="197" y="156"/>
                </a:cxn>
                <a:cxn ang="0">
                  <a:pos x="126" y="163"/>
                </a:cxn>
                <a:cxn ang="0">
                  <a:pos x="69" y="183"/>
                </a:cxn>
                <a:cxn ang="0">
                  <a:pos x="31" y="202"/>
                </a:cxn>
                <a:cxn ang="0">
                  <a:pos x="6" y="219"/>
                </a:cxn>
              </a:cxnLst>
              <a:rect l="0" t="0" r="r" b="b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  <a:lnTo>
                    <a:pt x="0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3069" y="2804"/>
              <a:ext cx="609" cy="220"/>
            </a:xfrm>
            <a:custGeom>
              <a:avLst/>
              <a:gdLst/>
              <a:ahLst/>
              <a:cxnLst>
                <a:cxn ang="0">
                  <a:pos x="10" y="143"/>
                </a:cxn>
                <a:cxn ang="0">
                  <a:pos x="43" y="124"/>
                </a:cxn>
                <a:cxn ang="0">
                  <a:pos x="84" y="101"/>
                </a:cxn>
                <a:cxn ang="0">
                  <a:pos x="130" y="78"/>
                </a:cxn>
                <a:cxn ang="0">
                  <a:pos x="181" y="61"/>
                </a:cxn>
                <a:cxn ang="0">
                  <a:pos x="204" y="55"/>
                </a:cxn>
                <a:cxn ang="0">
                  <a:pos x="259" y="46"/>
                </a:cxn>
                <a:cxn ang="0">
                  <a:pos x="322" y="39"/>
                </a:cxn>
                <a:cxn ang="0">
                  <a:pos x="383" y="36"/>
                </a:cxn>
                <a:cxn ang="0">
                  <a:pos x="440" y="34"/>
                </a:cxn>
                <a:cxn ang="0">
                  <a:pos x="484" y="31"/>
                </a:cxn>
                <a:cxn ang="0">
                  <a:pos x="501" y="31"/>
                </a:cxn>
                <a:cxn ang="0">
                  <a:pos x="533" y="31"/>
                </a:cxn>
                <a:cxn ang="0">
                  <a:pos x="558" y="25"/>
                </a:cxn>
                <a:cxn ang="0">
                  <a:pos x="579" y="18"/>
                </a:cxn>
                <a:cxn ang="0">
                  <a:pos x="598" y="6"/>
                </a:cxn>
                <a:cxn ang="0">
                  <a:pos x="607" y="0"/>
                </a:cxn>
                <a:cxn ang="0">
                  <a:pos x="604" y="6"/>
                </a:cxn>
                <a:cxn ang="0">
                  <a:pos x="596" y="25"/>
                </a:cxn>
                <a:cxn ang="0">
                  <a:pos x="586" y="50"/>
                </a:cxn>
                <a:cxn ang="0">
                  <a:pos x="568" y="73"/>
                </a:cxn>
                <a:cxn ang="0">
                  <a:pos x="549" y="92"/>
                </a:cxn>
                <a:cxn ang="0">
                  <a:pos x="539" y="101"/>
                </a:cxn>
                <a:cxn ang="0">
                  <a:pos x="512" y="117"/>
                </a:cxn>
                <a:cxn ang="0">
                  <a:pos x="471" y="136"/>
                </a:cxn>
                <a:cxn ang="0">
                  <a:pos x="413" y="151"/>
                </a:cxn>
                <a:cxn ang="0">
                  <a:pos x="337" y="156"/>
                </a:cxn>
                <a:cxn ang="0">
                  <a:pos x="291" y="156"/>
                </a:cxn>
                <a:cxn ang="0">
                  <a:pos x="197" y="156"/>
                </a:cxn>
                <a:cxn ang="0">
                  <a:pos x="126" y="163"/>
                </a:cxn>
                <a:cxn ang="0">
                  <a:pos x="69" y="183"/>
                </a:cxn>
                <a:cxn ang="0">
                  <a:pos x="31" y="202"/>
                </a:cxn>
                <a:cxn ang="0">
                  <a:pos x="6" y="219"/>
                </a:cxn>
              </a:cxnLst>
              <a:rect l="0" t="0" r="r" b="b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3082" y="2938"/>
              <a:ext cx="482" cy="14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" y="75"/>
                </a:cxn>
                <a:cxn ang="0">
                  <a:pos x="16" y="69"/>
                </a:cxn>
                <a:cxn ang="0">
                  <a:pos x="27" y="60"/>
                </a:cxn>
                <a:cxn ang="0">
                  <a:pos x="37" y="52"/>
                </a:cxn>
                <a:cxn ang="0">
                  <a:pos x="48" y="46"/>
                </a:cxn>
                <a:cxn ang="0">
                  <a:pos x="60" y="37"/>
                </a:cxn>
                <a:cxn ang="0">
                  <a:pos x="71" y="31"/>
                </a:cxn>
                <a:cxn ang="0">
                  <a:pos x="85" y="25"/>
                </a:cxn>
                <a:cxn ang="0">
                  <a:pos x="101" y="20"/>
                </a:cxn>
                <a:cxn ang="0">
                  <a:pos x="115" y="16"/>
                </a:cxn>
                <a:cxn ang="0">
                  <a:pos x="115" y="16"/>
                </a:cxn>
                <a:cxn ang="0">
                  <a:pos x="134" y="16"/>
                </a:cxn>
                <a:cxn ang="0">
                  <a:pos x="156" y="14"/>
                </a:cxn>
                <a:cxn ang="0">
                  <a:pos x="179" y="14"/>
                </a:cxn>
                <a:cxn ang="0">
                  <a:pos x="206" y="16"/>
                </a:cxn>
                <a:cxn ang="0">
                  <a:pos x="233" y="16"/>
                </a:cxn>
                <a:cxn ang="0">
                  <a:pos x="260" y="16"/>
                </a:cxn>
                <a:cxn ang="0">
                  <a:pos x="286" y="18"/>
                </a:cxn>
                <a:cxn ang="0">
                  <a:pos x="307" y="18"/>
                </a:cxn>
                <a:cxn ang="0">
                  <a:pos x="329" y="18"/>
                </a:cxn>
                <a:cxn ang="0">
                  <a:pos x="343" y="16"/>
                </a:cxn>
                <a:cxn ang="0">
                  <a:pos x="343" y="16"/>
                </a:cxn>
                <a:cxn ang="0">
                  <a:pos x="356" y="16"/>
                </a:cxn>
                <a:cxn ang="0">
                  <a:pos x="368" y="16"/>
                </a:cxn>
                <a:cxn ang="0">
                  <a:pos x="383" y="14"/>
                </a:cxn>
                <a:cxn ang="0">
                  <a:pos x="398" y="14"/>
                </a:cxn>
                <a:cxn ang="0">
                  <a:pos x="410" y="12"/>
                </a:cxn>
                <a:cxn ang="0">
                  <a:pos x="425" y="12"/>
                </a:cxn>
                <a:cxn ang="0">
                  <a:pos x="440" y="8"/>
                </a:cxn>
                <a:cxn ang="0">
                  <a:pos x="455" y="6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8" y="2"/>
                </a:cxn>
                <a:cxn ang="0">
                  <a:pos x="467" y="8"/>
                </a:cxn>
                <a:cxn ang="0">
                  <a:pos x="453" y="20"/>
                </a:cxn>
                <a:cxn ang="0">
                  <a:pos x="432" y="34"/>
                </a:cxn>
                <a:cxn ang="0">
                  <a:pos x="410" y="48"/>
                </a:cxn>
                <a:cxn ang="0">
                  <a:pos x="385" y="64"/>
                </a:cxn>
                <a:cxn ang="0">
                  <a:pos x="357" y="77"/>
                </a:cxn>
                <a:cxn ang="0">
                  <a:pos x="331" y="92"/>
                </a:cxn>
                <a:cxn ang="0">
                  <a:pos x="303" y="103"/>
                </a:cxn>
                <a:cxn ang="0">
                  <a:pos x="280" y="110"/>
                </a:cxn>
                <a:cxn ang="0">
                  <a:pos x="280" y="110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200" y="130"/>
                </a:cxn>
                <a:cxn ang="0">
                  <a:pos x="170" y="134"/>
                </a:cxn>
                <a:cxn ang="0">
                  <a:pos x="140" y="140"/>
                </a:cxn>
                <a:cxn ang="0">
                  <a:pos x="113" y="142"/>
                </a:cxn>
                <a:cxn ang="0">
                  <a:pos x="88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7" y="131"/>
                </a:cxn>
                <a:cxn ang="0">
                  <a:pos x="0" y="82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  <a:lnTo>
                    <a:pt x="0" y="8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3082" y="2938"/>
              <a:ext cx="482" cy="14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" y="75"/>
                </a:cxn>
                <a:cxn ang="0">
                  <a:pos x="16" y="69"/>
                </a:cxn>
                <a:cxn ang="0">
                  <a:pos x="27" y="60"/>
                </a:cxn>
                <a:cxn ang="0">
                  <a:pos x="37" y="52"/>
                </a:cxn>
                <a:cxn ang="0">
                  <a:pos x="48" y="46"/>
                </a:cxn>
                <a:cxn ang="0">
                  <a:pos x="60" y="37"/>
                </a:cxn>
                <a:cxn ang="0">
                  <a:pos x="71" y="31"/>
                </a:cxn>
                <a:cxn ang="0">
                  <a:pos x="85" y="25"/>
                </a:cxn>
                <a:cxn ang="0">
                  <a:pos x="101" y="20"/>
                </a:cxn>
                <a:cxn ang="0">
                  <a:pos x="115" y="16"/>
                </a:cxn>
                <a:cxn ang="0">
                  <a:pos x="115" y="16"/>
                </a:cxn>
                <a:cxn ang="0">
                  <a:pos x="134" y="16"/>
                </a:cxn>
                <a:cxn ang="0">
                  <a:pos x="156" y="14"/>
                </a:cxn>
                <a:cxn ang="0">
                  <a:pos x="179" y="14"/>
                </a:cxn>
                <a:cxn ang="0">
                  <a:pos x="206" y="16"/>
                </a:cxn>
                <a:cxn ang="0">
                  <a:pos x="233" y="16"/>
                </a:cxn>
                <a:cxn ang="0">
                  <a:pos x="260" y="16"/>
                </a:cxn>
                <a:cxn ang="0">
                  <a:pos x="286" y="18"/>
                </a:cxn>
                <a:cxn ang="0">
                  <a:pos x="307" y="18"/>
                </a:cxn>
                <a:cxn ang="0">
                  <a:pos x="329" y="18"/>
                </a:cxn>
                <a:cxn ang="0">
                  <a:pos x="343" y="16"/>
                </a:cxn>
                <a:cxn ang="0">
                  <a:pos x="343" y="16"/>
                </a:cxn>
                <a:cxn ang="0">
                  <a:pos x="356" y="16"/>
                </a:cxn>
                <a:cxn ang="0">
                  <a:pos x="368" y="16"/>
                </a:cxn>
                <a:cxn ang="0">
                  <a:pos x="383" y="14"/>
                </a:cxn>
                <a:cxn ang="0">
                  <a:pos x="398" y="14"/>
                </a:cxn>
                <a:cxn ang="0">
                  <a:pos x="410" y="12"/>
                </a:cxn>
                <a:cxn ang="0">
                  <a:pos x="425" y="12"/>
                </a:cxn>
                <a:cxn ang="0">
                  <a:pos x="440" y="8"/>
                </a:cxn>
                <a:cxn ang="0">
                  <a:pos x="455" y="6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8" y="2"/>
                </a:cxn>
                <a:cxn ang="0">
                  <a:pos x="467" y="8"/>
                </a:cxn>
                <a:cxn ang="0">
                  <a:pos x="453" y="20"/>
                </a:cxn>
                <a:cxn ang="0">
                  <a:pos x="432" y="34"/>
                </a:cxn>
                <a:cxn ang="0">
                  <a:pos x="410" y="48"/>
                </a:cxn>
                <a:cxn ang="0">
                  <a:pos x="385" y="64"/>
                </a:cxn>
                <a:cxn ang="0">
                  <a:pos x="357" y="77"/>
                </a:cxn>
                <a:cxn ang="0">
                  <a:pos x="331" y="92"/>
                </a:cxn>
                <a:cxn ang="0">
                  <a:pos x="303" y="103"/>
                </a:cxn>
                <a:cxn ang="0">
                  <a:pos x="280" y="110"/>
                </a:cxn>
                <a:cxn ang="0">
                  <a:pos x="280" y="110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200" y="130"/>
                </a:cxn>
                <a:cxn ang="0">
                  <a:pos x="170" y="134"/>
                </a:cxn>
                <a:cxn ang="0">
                  <a:pos x="140" y="140"/>
                </a:cxn>
                <a:cxn ang="0">
                  <a:pos x="113" y="142"/>
                </a:cxn>
                <a:cxn ang="0">
                  <a:pos x="88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7" y="131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3065" y="2924"/>
              <a:ext cx="480" cy="14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5"/>
                </a:cxn>
                <a:cxn ang="0">
                  <a:pos x="16" y="69"/>
                </a:cxn>
                <a:cxn ang="0">
                  <a:pos x="25" y="61"/>
                </a:cxn>
                <a:cxn ang="0">
                  <a:pos x="36" y="54"/>
                </a:cxn>
                <a:cxn ang="0">
                  <a:pos x="48" y="46"/>
                </a:cxn>
                <a:cxn ang="0">
                  <a:pos x="59" y="38"/>
                </a:cxn>
                <a:cxn ang="0">
                  <a:pos x="71" y="34"/>
                </a:cxn>
                <a:cxn ang="0">
                  <a:pos x="86" y="27"/>
                </a:cxn>
                <a:cxn ang="0">
                  <a:pos x="101" y="20"/>
                </a:cxn>
                <a:cxn ang="0">
                  <a:pos x="115" y="18"/>
                </a:cxn>
                <a:cxn ang="0">
                  <a:pos x="115" y="18"/>
                </a:cxn>
                <a:cxn ang="0">
                  <a:pos x="133" y="17"/>
                </a:cxn>
                <a:cxn ang="0">
                  <a:pos x="154" y="17"/>
                </a:cxn>
                <a:cxn ang="0">
                  <a:pos x="179" y="17"/>
                </a:cxn>
                <a:cxn ang="0">
                  <a:pos x="206" y="17"/>
                </a:cxn>
                <a:cxn ang="0">
                  <a:pos x="232" y="17"/>
                </a:cxn>
                <a:cxn ang="0">
                  <a:pos x="259" y="18"/>
                </a:cxn>
                <a:cxn ang="0">
                  <a:pos x="285" y="18"/>
                </a:cxn>
                <a:cxn ang="0">
                  <a:pos x="308" y="18"/>
                </a:cxn>
                <a:cxn ang="0">
                  <a:pos x="326" y="18"/>
                </a:cxn>
                <a:cxn ang="0">
                  <a:pos x="341" y="18"/>
                </a:cxn>
                <a:cxn ang="0">
                  <a:pos x="341" y="18"/>
                </a:cxn>
                <a:cxn ang="0">
                  <a:pos x="354" y="17"/>
                </a:cxn>
                <a:cxn ang="0">
                  <a:pos x="368" y="17"/>
                </a:cxn>
                <a:cxn ang="0">
                  <a:pos x="381" y="17"/>
                </a:cxn>
                <a:cxn ang="0">
                  <a:pos x="396" y="15"/>
                </a:cxn>
                <a:cxn ang="0">
                  <a:pos x="411" y="15"/>
                </a:cxn>
                <a:cxn ang="0">
                  <a:pos x="425" y="13"/>
                </a:cxn>
                <a:cxn ang="0">
                  <a:pos x="440" y="10"/>
                </a:cxn>
                <a:cxn ang="0">
                  <a:pos x="453" y="8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6" y="4"/>
                </a:cxn>
                <a:cxn ang="0">
                  <a:pos x="465" y="10"/>
                </a:cxn>
                <a:cxn ang="0">
                  <a:pos x="451" y="20"/>
                </a:cxn>
                <a:cxn ang="0">
                  <a:pos x="432" y="34"/>
                </a:cxn>
                <a:cxn ang="0">
                  <a:pos x="409" y="48"/>
                </a:cxn>
                <a:cxn ang="0">
                  <a:pos x="384" y="65"/>
                </a:cxn>
                <a:cxn ang="0">
                  <a:pos x="356" y="80"/>
                </a:cxn>
                <a:cxn ang="0">
                  <a:pos x="329" y="94"/>
                </a:cxn>
                <a:cxn ang="0">
                  <a:pos x="303" y="105"/>
                </a:cxn>
                <a:cxn ang="0">
                  <a:pos x="278" y="112"/>
                </a:cxn>
                <a:cxn ang="0">
                  <a:pos x="278" y="112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198" y="130"/>
                </a:cxn>
                <a:cxn ang="0">
                  <a:pos x="168" y="137"/>
                </a:cxn>
                <a:cxn ang="0">
                  <a:pos x="140" y="140"/>
                </a:cxn>
                <a:cxn ang="0">
                  <a:pos x="113" y="145"/>
                </a:cxn>
                <a:cxn ang="0">
                  <a:pos x="86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5" y="135"/>
                </a:cxn>
                <a:cxn ang="0">
                  <a:pos x="0" y="82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  <a:lnTo>
                    <a:pt x="0" y="8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3065" y="2924"/>
              <a:ext cx="480" cy="14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5"/>
                </a:cxn>
                <a:cxn ang="0">
                  <a:pos x="16" y="69"/>
                </a:cxn>
                <a:cxn ang="0">
                  <a:pos x="25" y="61"/>
                </a:cxn>
                <a:cxn ang="0">
                  <a:pos x="36" y="54"/>
                </a:cxn>
                <a:cxn ang="0">
                  <a:pos x="48" y="46"/>
                </a:cxn>
                <a:cxn ang="0">
                  <a:pos x="59" y="38"/>
                </a:cxn>
                <a:cxn ang="0">
                  <a:pos x="71" y="34"/>
                </a:cxn>
                <a:cxn ang="0">
                  <a:pos x="86" y="27"/>
                </a:cxn>
                <a:cxn ang="0">
                  <a:pos x="101" y="20"/>
                </a:cxn>
                <a:cxn ang="0">
                  <a:pos x="115" y="18"/>
                </a:cxn>
                <a:cxn ang="0">
                  <a:pos x="115" y="18"/>
                </a:cxn>
                <a:cxn ang="0">
                  <a:pos x="133" y="17"/>
                </a:cxn>
                <a:cxn ang="0">
                  <a:pos x="154" y="17"/>
                </a:cxn>
                <a:cxn ang="0">
                  <a:pos x="179" y="17"/>
                </a:cxn>
                <a:cxn ang="0">
                  <a:pos x="206" y="17"/>
                </a:cxn>
                <a:cxn ang="0">
                  <a:pos x="232" y="17"/>
                </a:cxn>
                <a:cxn ang="0">
                  <a:pos x="259" y="18"/>
                </a:cxn>
                <a:cxn ang="0">
                  <a:pos x="285" y="18"/>
                </a:cxn>
                <a:cxn ang="0">
                  <a:pos x="308" y="18"/>
                </a:cxn>
                <a:cxn ang="0">
                  <a:pos x="326" y="18"/>
                </a:cxn>
                <a:cxn ang="0">
                  <a:pos x="341" y="18"/>
                </a:cxn>
                <a:cxn ang="0">
                  <a:pos x="341" y="18"/>
                </a:cxn>
                <a:cxn ang="0">
                  <a:pos x="354" y="17"/>
                </a:cxn>
                <a:cxn ang="0">
                  <a:pos x="368" y="17"/>
                </a:cxn>
                <a:cxn ang="0">
                  <a:pos x="381" y="17"/>
                </a:cxn>
                <a:cxn ang="0">
                  <a:pos x="396" y="15"/>
                </a:cxn>
                <a:cxn ang="0">
                  <a:pos x="411" y="15"/>
                </a:cxn>
                <a:cxn ang="0">
                  <a:pos x="425" y="13"/>
                </a:cxn>
                <a:cxn ang="0">
                  <a:pos x="440" y="10"/>
                </a:cxn>
                <a:cxn ang="0">
                  <a:pos x="453" y="8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6" y="4"/>
                </a:cxn>
                <a:cxn ang="0">
                  <a:pos x="465" y="10"/>
                </a:cxn>
                <a:cxn ang="0">
                  <a:pos x="451" y="20"/>
                </a:cxn>
                <a:cxn ang="0">
                  <a:pos x="432" y="34"/>
                </a:cxn>
                <a:cxn ang="0">
                  <a:pos x="409" y="48"/>
                </a:cxn>
                <a:cxn ang="0">
                  <a:pos x="384" y="65"/>
                </a:cxn>
                <a:cxn ang="0">
                  <a:pos x="356" y="80"/>
                </a:cxn>
                <a:cxn ang="0">
                  <a:pos x="329" y="94"/>
                </a:cxn>
                <a:cxn ang="0">
                  <a:pos x="303" y="105"/>
                </a:cxn>
                <a:cxn ang="0">
                  <a:pos x="278" y="112"/>
                </a:cxn>
                <a:cxn ang="0">
                  <a:pos x="278" y="112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198" y="130"/>
                </a:cxn>
                <a:cxn ang="0">
                  <a:pos x="168" y="137"/>
                </a:cxn>
                <a:cxn ang="0">
                  <a:pos x="140" y="140"/>
                </a:cxn>
                <a:cxn ang="0">
                  <a:pos x="113" y="145"/>
                </a:cxn>
                <a:cxn ang="0">
                  <a:pos x="86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5" y="135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3724" y="1677"/>
              <a:ext cx="115" cy="389"/>
            </a:xfrm>
            <a:custGeom>
              <a:avLst/>
              <a:gdLst/>
              <a:ahLst/>
              <a:cxnLst>
                <a:cxn ang="0">
                  <a:pos x="78" y="388"/>
                </a:cxn>
                <a:cxn ang="0">
                  <a:pos x="84" y="367"/>
                </a:cxn>
                <a:cxn ang="0">
                  <a:pos x="93" y="337"/>
                </a:cxn>
                <a:cxn ang="0">
                  <a:pos x="99" y="302"/>
                </a:cxn>
                <a:cxn ang="0">
                  <a:pos x="105" y="261"/>
                </a:cxn>
                <a:cxn ang="0">
                  <a:pos x="109" y="219"/>
                </a:cxn>
                <a:cxn ang="0">
                  <a:pos x="112" y="173"/>
                </a:cxn>
                <a:cxn ang="0">
                  <a:pos x="107" y="126"/>
                </a:cxn>
                <a:cxn ang="0">
                  <a:pos x="99" y="82"/>
                </a:cxn>
                <a:cxn ang="0">
                  <a:pos x="84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  <a:cxn ang="0">
                  <a:pos x="58" y="8"/>
                </a:cxn>
                <a:cxn ang="0">
                  <a:pos x="51" y="15"/>
                </a:cxn>
                <a:cxn ang="0">
                  <a:pos x="44" y="27"/>
                </a:cxn>
                <a:cxn ang="0">
                  <a:pos x="33" y="40"/>
                </a:cxn>
                <a:cxn ang="0">
                  <a:pos x="25" y="57"/>
                </a:cxn>
                <a:cxn ang="0">
                  <a:pos x="16" y="76"/>
                </a:cxn>
                <a:cxn ang="0">
                  <a:pos x="9" y="94"/>
                </a:cxn>
                <a:cxn ang="0">
                  <a:pos x="3" y="117"/>
                </a:cxn>
                <a:cxn ang="0">
                  <a:pos x="0" y="143"/>
                </a:cxn>
                <a:cxn ang="0">
                  <a:pos x="78" y="388"/>
                </a:cxn>
              </a:cxnLst>
              <a:rect l="0" t="0" r="r" b="b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  <a:lnTo>
                    <a:pt x="78" y="38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3724" y="1677"/>
              <a:ext cx="115" cy="389"/>
            </a:xfrm>
            <a:custGeom>
              <a:avLst/>
              <a:gdLst/>
              <a:ahLst/>
              <a:cxnLst>
                <a:cxn ang="0">
                  <a:pos x="78" y="388"/>
                </a:cxn>
                <a:cxn ang="0">
                  <a:pos x="84" y="367"/>
                </a:cxn>
                <a:cxn ang="0">
                  <a:pos x="93" y="337"/>
                </a:cxn>
                <a:cxn ang="0">
                  <a:pos x="99" y="302"/>
                </a:cxn>
                <a:cxn ang="0">
                  <a:pos x="105" y="261"/>
                </a:cxn>
                <a:cxn ang="0">
                  <a:pos x="109" y="219"/>
                </a:cxn>
                <a:cxn ang="0">
                  <a:pos x="112" y="173"/>
                </a:cxn>
                <a:cxn ang="0">
                  <a:pos x="107" y="126"/>
                </a:cxn>
                <a:cxn ang="0">
                  <a:pos x="99" y="82"/>
                </a:cxn>
                <a:cxn ang="0">
                  <a:pos x="84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  <a:cxn ang="0">
                  <a:pos x="58" y="8"/>
                </a:cxn>
                <a:cxn ang="0">
                  <a:pos x="51" y="15"/>
                </a:cxn>
                <a:cxn ang="0">
                  <a:pos x="44" y="27"/>
                </a:cxn>
                <a:cxn ang="0">
                  <a:pos x="33" y="40"/>
                </a:cxn>
                <a:cxn ang="0">
                  <a:pos x="25" y="57"/>
                </a:cxn>
                <a:cxn ang="0">
                  <a:pos x="16" y="76"/>
                </a:cxn>
                <a:cxn ang="0">
                  <a:pos x="9" y="94"/>
                </a:cxn>
                <a:cxn ang="0">
                  <a:pos x="3" y="117"/>
                </a:cxn>
                <a:cxn ang="0">
                  <a:pos x="0" y="143"/>
                </a:cxn>
              </a:cxnLst>
              <a:rect l="0" t="0" r="r" b="b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3632" y="1555"/>
              <a:ext cx="149" cy="331"/>
            </a:xfrm>
            <a:custGeom>
              <a:avLst/>
              <a:gdLst/>
              <a:ahLst/>
              <a:cxnLst>
                <a:cxn ang="0">
                  <a:pos x="140" y="331"/>
                </a:cxn>
                <a:cxn ang="0">
                  <a:pos x="144" y="310"/>
                </a:cxn>
                <a:cxn ang="0">
                  <a:pos x="147" y="280"/>
                </a:cxn>
                <a:cxn ang="0">
                  <a:pos x="147" y="248"/>
                </a:cxn>
                <a:cxn ang="0">
                  <a:pos x="147" y="213"/>
                </a:cxn>
                <a:cxn ang="0">
                  <a:pos x="144" y="174"/>
                </a:cxn>
                <a:cxn ang="0">
                  <a:pos x="136" y="137"/>
                </a:cxn>
                <a:cxn ang="0">
                  <a:pos x="128" y="98"/>
                </a:cxn>
                <a:cxn ang="0">
                  <a:pos x="110" y="61"/>
                </a:cxn>
                <a:cxn ang="0">
                  <a:pos x="92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2" y="10"/>
                </a:cxn>
                <a:cxn ang="0">
                  <a:pos x="43" y="19"/>
                </a:cxn>
                <a:cxn ang="0">
                  <a:pos x="32" y="27"/>
                </a:cxn>
                <a:cxn ang="0">
                  <a:pos x="25" y="38"/>
                </a:cxn>
                <a:cxn ang="0">
                  <a:pos x="14" y="50"/>
                </a:cxn>
                <a:cxn ang="0">
                  <a:pos x="7" y="61"/>
                </a:cxn>
                <a:cxn ang="0">
                  <a:pos x="2" y="75"/>
                </a:cxn>
                <a:cxn ang="0">
                  <a:pos x="0" y="89"/>
                </a:cxn>
                <a:cxn ang="0">
                  <a:pos x="140" y="331"/>
                </a:cxn>
              </a:cxnLst>
              <a:rect l="0" t="0" r="r" b="b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  <a:lnTo>
                    <a:pt x="140" y="33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3632" y="1555"/>
              <a:ext cx="149" cy="331"/>
            </a:xfrm>
            <a:custGeom>
              <a:avLst/>
              <a:gdLst/>
              <a:ahLst/>
              <a:cxnLst>
                <a:cxn ang="0">
                  <a:pos x="140" y="331"/>
                </a:cxn>
                <a:cxn ang="0">
                  <a:pos x="144" y="310"/>
                </a:cxn>
                <a:cxn ang="0">
                  <a:pos x="147" y="280"/>
                </a:cxn>
                <a:cxn ang="0">
                  <a:pos x="147" y="248"/>
                </a:cxn>
                <a:cxn ang="0">
                  <a:pos x="147" y="213"/>
                </a:cxn>
                <a:cxn ang="0">
                  <a:pos x="144" y="174"/>
                </a:cxn>
                <a:cxn ang="0">
                  <a:pos x="136" y="137"/>
                </a:cxn>
                <a:cxn ang="0">
                  <a:pos x="128" y="98"/>
                </a:cxn>
                <a:cxn ang="0">
                  <a:pos x="110" y="61"/>
                </a:cxn>
                <a:cxn ang="0">
                  <a:pos x="92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2" y="10"/>
                </a:cxn>
                <a:cxn ang="0">
                  <a:pos x="43" y="19"/>
                </a:cxn>
                <a:cxn ang="0">
                  <a:pos x="32" y="27"/>
                </a:cxn>
                <a:cxn ang="0">
                  <a:pos x="25" y="38"/>
                </a:cxn>
                <a:cxn ang="0">
                  <a:pos x="14" y="50"/>
                </a:cxn>
                <a:cxn ang="0">
                  <a:pos x="7" y="61"/>
                </a:cxn>
                <a:cxn ang="0">
                  <a:pos x="2" y="75"/>
                </a:cxn>
                <a:cxn ang="0">
                  <a:pos x="0" y="89"/>
                </a:cxn>
              </a:cxnLst>
              <a:rect l="0" t="0" r="r" b="b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3555" y="1462"/>
              <a:ext cx="139" cy="269"/>
            </a:xfrm>
            <a:custGeom>
              <a:avLst/>
              <a:gdLst/>
              <a:ahLst/>
              <a:cxnLst>
                <a:cxn ang="0">
                  <a:pos x="131" y="267"/>
                </a:cxn>
                <a:cxn ang="0">
                  <a:pos x="134" y="250"/>
                </a:cxn>
                <a:cxn ang="0">
                  <a:pos x="136" y="229"/>
                </a:cxn>
                <a:cxn ang="0">
                  <a:pos x="139" y="202"/>
                </a:cxn>
                <a:cxn ang="0">
                  <a:pos x="136" y="174"/>
                </a:cxn>
                <a:cxn ang="0">
                  <a:pos x="132" y="142"/>
                </a:cxn>
                <a:cxn ang="0">
                  <a:pos x="126" y="112"/>
                </a:cxn>
                <a:cxn ang="0">
                  <a:pos x="115" y="80"/>
                </a:cxn>
                <a:cxn ang="0">
                  <a:pos x="101" y="50"/>
                </a:cxn>
                <a:cxn ang="0">
                  <a:pos x="83" y="2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2" y="4"/>
                </a:cxn>
                <a:cxn ang="0">
                  <a:pos x="58" y="8"/>
                </a:cxn>
                <a:cxn ang="0">
                  <a:pos x="52" y="13"/>
                </a:cxn>
                <a:cxn ang="0">
                  <a:pos x="44" y="20"/>
                </a:cxn>
                <a:cxn ang="0">
                  <a:pos x="33" y="29"/>
                </a:cxn>
                <a:cxn ang="0">
                  <a:pos x="23" y="40"/>
                </a:cxn>
                <a:cxn ang="0">
                  <a:pos x="14" y="50"/>
                </a:cxn>
                <a:cxn ang="0">
                  <a:pos x="6" y="63"/>
                </a:cxn>
                <a:cxn ang="0">
                  <a:pos x="2" y="80"/>
                </a:cxn>
                <a:cxn ang="0">
                  <a:pos x="0" y="94"/>
                </a:cxn>
                <a:cxn ang="0">
                  <a:pos x="131" y="267"/>
                </a:cxn>
              </a:cxnLst>
              <a:rect l="0" t="0" r="r" b="b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  <a:lnTo>
                    <a:pt x="131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3555" y="1462"/>
              <a:ext cx="139" cy="269"/>
            </a:xfrm>
            <a:custGeom>
              <a:avLst/>
              <a:gdLst/>
              <a:ahLst/>
              <a:cxnLst>
                <a:cxn ang="0">
                  <a:pos x="131" y="267"/>
                </a:cxn>
                <a:cxn ang="0">
                  <a:pos x="134" y="250"/>
                </a:cxn>
                <a:cxn ang="0">
                  <a:pos x="136" y="229"/>
                </a:cxn>
                <a:cxn ang="0">
                  <a:pos x="139" y="202"/>
                </a:cxn>
                <a:cxn ang="0">
                  <a:pos x="136" y="174"/>
                </a:cxn>
                <a:cxn ang="0">
                  <a:pos x="132" y="142"/>
                </a:cxn>
                <a:cxn ang="0">
                  <a:pos x="126" y="112"/>
                </a:cxn>
                <a:cxn ang="0">
                  <a:pos x="115" y="80"/>
                </a:cxn>
                <a:cxn ang="0">
                  <a:pos x="101" y="50"/>
                </a:cxn>
                <a:cxn ang="0">
                  <a:pos x="83" y="2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2" y="4"/>
                </a:cxn>
                <a:cxn ang="0">
                  <a:pos x="58" y="8"/>
                </a:cxn>
                <a:cxn ang="0">
                  <a:pos x="52" y="13"/>
                </a:cxn>
                <a:cxn ang="0">
                  <a:pos x="44" y="20"/>
                </a:cxn>
                <a:cxn ang="0">
                  <a:pos x="33" y="29"/>
                </a:cxn>
                <a:cxn ang="0">
                  <a:pos x="23" y="40"/>
                </a:cxn>
                <a:cxn ang="0">
                  <a:pos x="14" y="50"/>
                </a:cxn>
                <a:cxn ang="0">
                  <a:pos x="6" y="63"/>
                </a:cxn>
                <a:cxn ang="0">
                  <a:pos x="2" y="80"/>
                </a:cxn>
                <a:cxn ang="0">
                  <a:pos x="0" y="94"/>
                </a:cxn>
              </a:cxnLst>
              <a:rect l="0" t="0" r="r" b="b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3339" y="1320"/>
              <a:ext cx="254" cy="268"/>
            </a:xfrm>
            <a:custGeom>
              <a:avLst/>
              <a:gdLst/>
              <a:ahLst/>
              <a:cxnLst>
                <a:cxn ang="0">
                  <a:pos x="246" y="267"/>
                </a:cxn>
                <a:cxn ang="0">
                  <a:pos x="251" y="249"/>
                </a:cxn>
                <a:cxn ang="0">
                  <a:pos x="251" y="230"/>
                </a:cxn>
                <a:cxn ang="0">
                  <a:pos x="251" y="207"/>
                </a:cxn>
                <a:cxn ang="0">
                  <a:pos x="248" y="184"/>
                </a:cxn>
                <a:cxn ang="0">
                  <a:pos x="244" y="161"/>
                </a:cxn>
                <a:cxn ang="0">
                  <a:pos x="241" y="138"/>
                </a:cxn>
                <a:cxn ang="0">
                  <a:pos x="232" y="115"/>
                </a:cxn>
                <a:cxn ang="0">
                  <a:pos x="223" y="92"/>
                </a:cxn>
                <a:cxn ang="0">
                  <a:pos x="211" y="71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3" y="35"/>
                </a:cxn>
                <a:cxn ang="0">
                  <a:pos x="168" y="23"/>
                </a:cxn>
                <a:cxn ang="0">
                  <a:pos x="151" y="12"/>
                </a:cxn>
                <a:cxn ang="0">
                  <a:pos x="137" y="5"/>
                </a:cxn>
                <a:cxn ang="0">
                  <a:pos x="119" y="2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0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6" y="12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18" y="35"/>
                </a:cxn>
                <a:cxn ang="0">
                  <a:pos x="13" y="43"/>
                </a:cxn>
                <a:cxn ang="0">
                  <a:pos x="6" y="56"/>
                </a:cxn>
                <a:cxn ang="0">
                  <a:pos x="2" y="67"/>
                </a:cxn>
                <a:cxn ang="0">
                  <a:pos x="0" y="79"/>
                </a:cxn>
                <a:cxn ang="0">
                  <a:pos x="2" y="92"/>
                </a:cxn>
                <a:cxn ang="0">
                  <a:pos x="246" y="267"/>
                </a:cxn>
              </a:cxnLst>
              <a:rect l="0" t="0" r="r" b="b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246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3339" y="1320"/>
              <a:ext cx="254" cy="268"/>
            </a:xfrm>
            <a:custGeom>
              <a:avLst/>
              <a:gdLst/>
              <a:ahLst/>
              <a:cxnLst>
                <a:cxn ang="0">
                  <a:pos x="246" y="267"/>
                </a:cxn>
                <a:cxn ang="0">
                  <a:pos x="251" y="249"/>
                </a:cxn>
                <a:cxn ang="0">
                  <a:pos x="251" y="230"/>
                </a:cxn>
                <a:cxn ang="0">
                  <a:pos x="251" y="207"/>
                </a:cxn>
                <a:cxn ang="0">
                  <a:pos x="248" y="184"/>
                </a:cxn>
                <a:cxn ang="0">
                  <a:pos x="244" y="161"/>
                </a:cxn>
                <a:cxn ang="0">
                  <a:pos x="241" y="138"/>
                </a:cxn>
                <a:cxn ang="0">
                  <a:pos x="232" y="115"/>
                </a:cxn>
                <a:cxn ang="0">
                  <a:pos x="223" y="92"/>
                </a:cxn>
                <a:cxn ang="0">
                  <a:pos x="211" y="71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3" y="35"/>
                </a:cxn>
                <a:cxn ang="0">
                  <a:pos x="168" y="23"/>
                </a:cxn>
                <a:cxn ang="0">
                  <a:pos x="151" y="12"/>
                </a:cxn>
                <a:cxn ang="0">
                  <a:pos x="137" y="5"/>
                </a:cxn>
                <a:cxn ang="0">
                  <a:pos x="119" y="2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0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6" y="12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18" y="35"/>
                </a:cxn>
                <a:cxn ang="0">
                  <a:pos x="13" y="43"/>
                </a:cxn>
                <a:cxn ang="0">
                  <a:pos x="6" y="56"/>
                </a:cxn>
                <a:cxn ang="0">
                  <a:pos x="2" y="67"/>
                </a:cxn>
                <a:cxn ang="0">
                  <a:pos x="0" y="79"/>
                </a:cxn>
                <a:cxn ang="0">
                  <a:pos x="2" y="92"/>
                </a:cxn>
              </a:cxnLst>
              <a:rect l="0" t="0" r="r" b="b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3305" y="1272"/>
              <a:ext cx="192" cy="216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6"/>
                </a:cxn>
                <a:cxn ang="0">
                  <a:pos x="189" y="170"/>
                </a:cxn>
                <a:cxn ang="0">
                  <a:pos x="184" y="143"/>
                </a:cxn>
                <a:cxn ang="0">
                  <a:pos x="173" y="115"/>
                </a:cxn>
                <a:cxn ang="0">
                  <a:pos x="159" y="88"/>
                </a:cxn>
                <a:cxn ang="0">
                  <a:pos x="141" y="60"/>
                </a:cxn>
                <a:cxn ang="0">
                  <a:pos x="117" y="37"/>
                </a:cxn>
                <a:cxn ang="0">
                  <a:pos x="92" y="18"/>
                </a:cxn>
                <a:cxn ang="0">
                  <a:pos x="59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12" y="18"/>
                </a:cxn>
                <a:cxn ang="0">
                  <a:pos x="8" y="29"/>
                </a:cxn>
                <a:cxn ang="0">
                  <a:pos x="6" y="39"/>
                </a:cxn>
                <a:cxn ang="0">
                  <a:pos x="2" y="52"/>
                </a:cxn>
                <a:cxn ang="0">
                  <a:pos x="2" y="67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194" y="217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194" y="21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3305" y="1272"/>
              <a:ext cx="192" cy="216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6"/>
                </a:cxn>
                <a:cxn ang="0">
                  <a:pos x="189" y="170"/>
                </a:cxn>
                <a:cxn ang="0">
                  <a:pos x="184" y="143"/>
                </a:cxn>
                <a:cxn ang="0">
                  <a:pos x="173" y="115"/>
                </a:cxn>
                <a:cxn ang="0">
                  <a:pos x="159" y="88"/>
                </a:cxn>
                <a:cxn ang="0">
                  <a:pos x="141" y="60"/>
                </a:cxn>
                <a:cxn ang="0">
                  <a:pos x="117" y="37"/>
                </a:cxn>
                <a:cxn ang="0">
                  <a:pos x="92" y="18"/>
                </a:cxn>
                <a:cxn ang="0">
                  <a:pos x="59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12" y="18"/>
                </a:cxn>
                <a:cxn ang="0">
                  <a:pos x="8" y="29"/>
                </a:cxn>
                <a:cxn ang="0">
                  <a:pos x="6" y="39"/>
                </a:cxn>
                <a:cxn ang="0">
                  <a:pos x="2" y="52"/>
                </a:cxn>
                <a:cxn ang="0">
                  <a:pos x="2" y="67"/>
                </a:cxn>
                <a:cxn ang="0">
                  <a:pos x="0" y="80"/>
                </a:cxn>
                <a:cxn ang="0">
                  <a:pos x="0" y="92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3218" y="1209"/>
              <a:ext cx="193" cy="225"/>
            </a:xfrm>
            <a:custGeom>
              <a:avLst/>
              <a:gdLst/>
              <a:ahLst/>
              <a:cxnLst>
                <a:cxn ang="0">
                  <a:pos x="193" y="222"/>
                </a:cxn>
                <a:cxn ang="0">
                  <a:pos x="189" y="203"/>
                </a:cxn>
                <a:cxn ang="0">
                  <a:pos x="183" y="180"/>
                </a:cxn>
                <a:cxn ang="0">
                  <a:pos x="172" y="157"/>
                </a:cxn>
                <a:cxn ang="0">
                  <a:pos x="160" y="131"/>
                </a:cxn>
                <a:cxn ang="0">
                  <a:pos x="144" y="106"/>
                </a:cxn>
                <a:cxn ang="0">
                  <a:pos x="126" y="81"/>
                </a:cxn>
                <a:cxn ang="0">
                  <a:pos x="103" y="56"/>
                </a:cxn>
                <a:cxn ang="0">
                  <a:pos x="75" y="35"/>
                </a:cxn>
                <a:cxn ang="0">
                  <a:pos x="46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8" y="7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2" y="41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8"/>
                </a:cxn>
                <a:cxn ang="0">
                  <a:pos x="8" y="125"/>
                </a:cxn>
                <a:cxn ang="0">
                  <a:pos x="193" y="222"/>
                </a:cxn>
              </a:cxnLst>
              <a:rect l="0" t="0" r="r" b="b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  <a:lnTo>
                    <a:pt x="193" y="22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3218" y="1209"/>
              <a:ext cx="193" cy="225"/>
            </a:xfrm>
            <a:custGeom>
              <a:avLst/>
              <a:gdLst/>
              <a:ahLst/>
              <a:cxnLst>
                <a:cxn ang="0">
                  <a:pos x="193" y="222"/>
                </a:cxn>
                <a:cxn ang="0">
                  <a:pos x="189" y="203"/>
                </a:cxn>
                <a:cxn ang="0">
                  <a:pos x="183" y="180"/>
                </a:cxn>
                <a:cxn ang="0">
                  <a:pos x="172" y="157"/>
                </a:cxn>
                <a:cxn ang="0">
                  <a:pos x="160" y="131"/>
                </a:cxn>
                <a:cxn ang="0">
                  <a:pos x="144" y="106"/>
                </a:cxn>
                <a:cxn ang="0">
                  <a:pos x="126" y="81"/>
                </a:cxn>
                <a:cxn ang="0">
                  <a:pos x="103" y="56"/>
                </a:cxn>
                <a:cxn ang="0">
                  <a:pos x="75" y="35"/>
                </a:cxn>
                <a:cxn ang="0">
                  <a:pos x="46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8" y="7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2" y="41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8"/>
                </a:cxn>
                <a:cxn ang="0">
                  <a:pos x="8" y="125"/>
                </a:cxn>
              </a:cxnLst>
              <a:rect l="0" t="0" r="r" b="b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3055" y="1195"/>
              <a:ext cx="231" cy="158"/>
            </a:xfrm>
            <a:custGeom>
              <a:avLst/>
              <a:gdLst/>
              <a:ahLst/>
              <a:cxnLst>
                <a:cxn ang="0">
                  <a:pos x="231" y="159"/>
                </a:cxn>
                <a:cxn ang="0">
                  <a:pos x="227" y="144"/>
                </a:cxn>
                <a:cxn ang="0">
                  <a:pos x="218" y="128"/>
                </a:cxn>
                <a:cxn ang="0">
                  <a:pos x="214" y="112"/>
                </a:cxn>
                <a:cxn ang="0">
                  <a:pos x="205" y="100"/>
                </a:cxn>
                <a:cxn ang="0">
                  <a:pos x="198" y="87"/>
                </a:cxn>
                <a:cxn ang="0">
                  <a:pos x="189" y="77"/>
                </a:cxn>
                <a:cxn ang="0">
                  <a:pos x="180" y="66"/>
                </a:cxn>
                <a:cxn ang="0">
                  <a:pos x="170" y="59"/>
                </a:cxn>
                <a:cxn ang="0">
                  <a:pos x="159" y="50"/>
                </a:cxn>
                <a:cxn ang="0">
                  <a:pos x="147" y="41"/>
                </a:cxn>
                <a:cxn ang="0">
                  <a:pos x="147" y="41"/>
                </a:cxn>
                <a:cxn ang="0">
                  <a:pos x="132" y="33"/>
                </a:cxn>
                <a:cxn ang="0">
                  <a:pos x="119" y="27"/>
                </a:cxn>
                <a:cxn ang="0">
                  <a:pos x="104" y="20"/>
                </a:cxn>
                <a:cxn ang="0">
                  <a:pos x="90" y="14"/>
                </a:cxn>
                <a:cxn ang="0">
                  <a:pos x="75" y="10"/>
                </a:cxn>
                <a:cxn ang="0">
                  <a:pos x="60" y="6"/>
                </a:cxn>
                <a:cxn ang="0">
                  <a:pos x="46" y="4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2" y="62"/>
                </a:cxn>
                <a:cxn ang="0">
                  <a:pos x="4" y="75"/>
                </a:cxn>
                <a:cxn ang="0">
                  <a:pos x="7" y="85"/>
                </a:cxn>
                <a:cxn ang="0">
                  <a:pos x="231" y="159"/>
                </a:cxn>
              </a:cxnLst>
              <a:rect l="0" t="0" r="r" b="b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  <a:lnTo>
                    <a:pt x="231" y="1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3055" y="1195"/>
              <a:ext cx="231" cy="158"/>
            </a:xfrm>
            <a:custGeom>
              <a:avLst/>
              <a:gdLst/>
              <a:ahLst/>
              <a:cxnLst>
                <a:cxn ang="0">
                  <a:pos x="231" y="159"/>
                </a:cxn>
                <a:cxn ang="0">
                  <a:pos x="227" y="144"/>
                </a:cxn>
                <a:cxn ang="0">
                  <a:pos x="218" y="128"/>
                </a:cxn>
                <a:cxn ang="0">
                  <a:pos x="214" y="112"/>
                </a:cxn>
                <a:cxn ang="0">
                  <a:pos x="205" y="100"/>
                </a:cxn>
                <a:cxn ang="0">
                  <a:pos x="198" y="87"/>
                </a:cxn>
                <a:cxn ang="0">
                  <a:pos x="189" y="77"/>
                </a:cxn>
                <a:cxn ang="0">
                  <a:pos x="180" y="66"/>
                </a:cxn>
                <a:cxn ang="0">
                  <a:pos x="170" y="59"/>
                </a:cxn>
                <a:cxn ang="0">
                  <a:pos x="159" y="50"/>
                </a:cxn>
                <a:cxn ang="0">
                  <a:pos x="147" y="41"/>
                </a:cxn>
                <a:cxn ang="0">
                  <a:pos x="147" y="41"/>
                </a:cxn>
                <a:cxn ang="0">
                  <a:pos x="132" y="33"/>
                </a:cxn>
                <a:cxn ang="0">
                  <a:pos x="119" y="27"/>
                </a:cxn>
                <a:cxn ang="0">
                  <a:pos x="104" y="20"/>
                </a:cxn>
                <a:cxn ang="0">
                  <a:pos x="90" y="14"/>
                </a:cxn>
                <a:cxn ang="0">
                  <a:pos x="75" y="10"/>
                </a:cxn>
                <a:cxn ang="0">
                  <a:pos x="60" y="6"/>
                </a:cxn>
                <a:cxn ang="0">
                  <a:pos x="46" y="4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2" y="62"/>
                </a:cxn>
                <a:cxn ang="0">
                  <a:pos x="4" y="75"/>
                </a:cxn>
                <a:cxn ang="0">
                  <a:pos x="7" y="85"/>
                </a:cxn>
              </a:cxnLst>
              <a:rect l="0" t="0" r="r" b="b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3722" y="1693"/>
              <a:ext cx="112" cy="385"/>
            </a:xfrm>
            <a:custGeom>
              <a:avLst/>
              <a:gdLst/>
              <a:ahLst/>
              <a:cxnLst>
                <a:cxn ang="0">
                  <a:pos x="77" y="384"/>
                </a:cxn>
                <a:cxn ang="0">
                  <a:pos x="84" y="363"/>
                </a:cxn>
                <a:cxn ang="0">
                  <a:pos x="93" y="333"/>
                </a:cxn>
                <a:cxn ang="0">
                  <a:pos x="98" y="298"/>
                </a:cxn>
                <a:cxn ang="0">
                  <a:pos x="105" y="257"/>
                </a:cxn>
                <a:cxn ang="0">
                  <a:pos x="109" y="216"/>
                </a:cxn>
                <a:cxn ang="0">
                  <a:pos x="112" y="170"/>
                </a:cxn>
                <a:cxn ang="0">
                  <a:pos x="107" y="123"/>
                </a:cxn>
                <a:cxn ang="0">
                  <a:pos x="98" y="80"/>
                </a:cxn>
                <a:cxn ang="0">
                  <a:pos x="86" y="3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0" y="12"/>
                </a:cxn>
                <a:cxn ang="0">
                  <a:pos x="43" y="25"/>
                </a:cxn>
                <a:cxn ang="0">
                  <a:pos x="36" y="37"/>
                </a:cxn>
                <a:cxn ang="0">
                  <a:pos x="25" y="54"/>
                </a:cxn>
                <a:cxn ang="0">
                  <a:pos x="17" y="73"/>
                </a:cxn>
                <a:cxn ang="0">
                  <a:pos x="8" y="94"/>
                </a:cxn>
                <a:cxn ang="0">
                  <a:pos x="4" y="115"/>
                </a:cxn>
                <a:cxn ang="0">
                  <a:pos x="0" y="140"/>
                </a:cxn>
                <a:cxn ang="0">
                  <a:pos x="77" y="384"/>
                </a:cxn>
              </a:cxnLst>
              <a:rect l="0" t="0" r="r" b="b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  <a:lnTo>
                    <a:pt x="77" y="38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3722" y="1693"/>
              <a:ext cx="112" cy="385"/>
            </a:xfrm>
            <a:custGeom>
              <a:avLst/>
              <a:gdLst/>
              <a:ahLst/>
              <a:cxnLst>
                <a:cxn ang="0">
                  <a:pos x="77" y="384"/>
                </a:cxn>
                <a:cxn ang="0">
                  <a:pos x="84" y="363"/>
                </a:cxn>
                <a:cxn ang="0">
                  <a:pos x="93" y="333"/>
                </a:cxn>
                <a:cxn ang="0">
                  <a:pos x="98" y="298"/>
                </a:cxn>
                <a:cxn ang="0">
                  <a:pos x="105" y="257"/>
                </a:cxn>
                <a:cxn ang="0">
                  <a:pos x="109" y="216"/>
                </a:cxn>
                <a:cxn ang="0">
                  <a:pos x="112" y="170"/>
                </a:cxn>
                <a:cxn ang="0">
                  <a:pos x="107" y="123"/>
                </a:cxn>
                <a:cxn ang="0">
                  <a:pos x="98" y="80"/>
                </a:cxn>
                <a:cxn ang="0">
                  <a:pos x="86" y="3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0" y="12"/>
                </a:cxn>
                <a:cxn ang="0">
                  <a:pos x="43" y="25"/>
                </a:cxn>
                <a:cxn ang="0">
                  <a:pos x="36" y="37"/>
                </a:cxn>
                <a:cxn ang="0">
                  <a:pos x="25" y="54"/>
                </a:cxn>
                <a:cxn ang="0">
                  <a:pos x="17" y="73"/>
                </a:cxn>
                <a:cxn ang="0">
                  <a:pos x="8" y="94"/>
                </a:cxn>
                <a:cxn ang="0">
                  <a:pos x="4" y="115"/>
                </a:cxn>
                <a:cxn ang="0">
                  <a:pos x="0" y="140"/>
                </a:cxn>
              </a:cxnLst>
              <a:rect l="0" t="0" r="r" b="b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3612" y="1530"/>
              <a:ext cx="154" cy="331"/>
            </a:xfrm>
            <a:custGeom>
              <a:avLst/>
              <a:gdLst/>
              <a:ahLst/>
              <a:cxnLst>
                <a:cxn ang="0">
                  <a:pos x="141" y="330"/>
                </a:cxn>
                <a:cxn ang="0">
                  <a:pos x="145" y="309"/>
                </a:cxn>
                <a:cxn ang="0">
                  <a:pos x="147" y="280"/>
                </a:cxn>
                <a:cxn ang="0">
                  <a:pos x="150" y="248"/>
                </a:cxn>
                <a:cxn ang="0">
                  <a:pos x="150" y="212"/>
                </a:cxn>
                <a:cxn ang="0">
                  <a:pos x="145" y="174"/>
                </a:cxn>
                <a:cxn ang="0">
                  <a:pos x="140" y="136"/>
                </a:cxn>
                <a:cxn ang="0">
                  <a:pos x="129" y="99"/>
                </a:cxn>
                <a:cxn ang="0">
                  <a:pos x="114" y="62"/>
                </a:cxn>
                <a:cxn ang="0">
                  <a:pos x="92" y="29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1" y="4"/>
                </a:cxn>
                <a:cxn ang="0">
                  <a:pos x="55" y="11"/>
                </a:cxn>
                <a:cxn ang="0">
                  <a:pos x="44" y="16"/>
                </a:cxn>
                <a:cxn ang="0">
                  <a:pos x="36" y="27"/>
                </a:cxn>
                <a:cxn ang="0">
                  <a:pos x="25" y="37"/>
                </a:cxn>
                <a:cxn ang="0">
                  <a:pos x="16" y="50"/>
                </a:cxn>
                <a:cxn ang="0">
                  <a:pos x="8" y="62"/>
                </a:cxn>
                <a:cxn ang="0">
                  <a:pos x="4" y="75"/>
                </a:cxn>
                <a:cxn ang="0">
                  <a:pos x="0" y="88"/>
                </a:cxn>
                <a:cxn ang="0">
                  <a:pos x="141" y="330"/>
                </a:cxn>
              </a:cxnLst>
              <a:rect l="0" t="0" r="r" b="b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141" y="3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3612" y="1530"/>
              <a:ext cx="154" cy="331"/>
            </a:xfrm>
            <a:custGeom>
              <a:avLst/>
              <a:gdLst/>
              <a:ahLst/>
              <a:cxnLst>
                <a:cxn ang="0">
                  <a:pos x="141" y="330"/>
                </a:cxn>
                <a:cxn ang="0">
                  <a:pos x="145" y="309"/>
                </a:cxn>
                <a:cxn ang="0">
                  <a:pos x="147" y="280"/>
                </a:cxn>
                <a:cxn ang="0">
                  <a:pos x="150" y="248"/>
                </a:cxn>
                <a:cxn ang="0">
                  <a:pos x="150" y="212"/>
                </a:cxn>
                <a:cxn ang="0">
                  <a:pos x="145" y="174"/>
                </a:cxn>
                <a:cxn ang="0">
                  <a:pos x="140" y="136"/>
                </a:cxn>
                <a:cxn ang="0">
                  <a:pos x="129" y="99"/>
                </a:cxn>
                <a:cxn ang="0">
                  <a:pos x="114" y="62"/>
                </a:cxn>
                <a:cxn ang="0">
                  <a:pos x="92" y="29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1" y="4"/>
                </a:cxn>
                <a:cxn ang="0">
                  <a:pos x="55" y="11"/>
                </a:cxn>
                <a:cxn ang="0">
                  <a:pos x="44" y="16"/>
                </a:cxn>
                <a:cxn ang="0">
                  <a:pos x="36" y="27"/>
                </a:cxn>
                <a:cxn ang="0">
                  <a:pos x="25" y="37"/>
                </a:cxn>
                <a:cxn ang="0">
                  <a:pos x="16" y="50"/>
                </a:cxn>
                <a:cxn ang="0">
                  <a:pos x="8" y="62"/>
                </a:cxn>
                <a:cxn ang="0">
                  <a:pos x="4" y="75"/>
                </a:cxn>
                <a:cxn ang="0">
                  <a:pos x="0" y="88"/>
                </a:cxn>
              </a:cxnLst>
              <a:rect l="0" t="0" r="r" b="b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3548" y="1449"/>
              <a:ext cx="141" cy="269"/>
            </a:xfrm>
            <a:custGeom>
              <a:avLst/>
              <a:gdLst/>
              <a:ahLst/>
              <a:cxnLst>
                <a:cxn ang="0">
                  <a:pos x="131" y="270"/>
                </a:cxn>
                <a:cxn ang="0">
                  <a:pos x="135" y="253"/>
                </a:cxn>
                <a:cxn ang="0">
                  <a:pos x="137" y="231"/>
                </a:cxn>
                <a:cxn ang="0">
                  <a:pos x="140" y="203"/>
                </a:cxn>
                <a:cxn ang="0">
                  <a:pos x="137" y="175"/>
                </a:cxn>
                <a:cxn ang="0">
                  <a:pos x="133" y="143"/>
                </a:cxn>
                <a:cxn ang="0">
                  <a:pos x="126" y="111"/>
                </a:cxn>
                <a:cxn ang="0">
                  <a:pos x="116" y="80"/>
                </a:cxn>
                <a:cxn ang="0">
                  <a:pos x="103" y="50"/>
                </a:cxn>
                <a:cxn ang="0">
                  <a:pos x="84" y="23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6" y="9"/>
                </a:cxn>
                <a:cxn ang="0">
                  <a:pos x="40" y="16"/>
                </a:cxn>
                <a:cxn ang="0">
                  <a:pos x="31" y="23"/>
                </a:cxn>
                <a:cxn ang="0">
                  <a:pos x="23" y="31"/>
                </a:cxn>
                <a:cxn ang="0">
                  <a:pos x="15" y="41"/>
                </a:cxn>
                <a:cxn ang="0">
                  <a:pos x="8" y="52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9"/>
                </a:cxn>
                <a:cxn ang="0">
                  <a:pos x="131" y="270"/>
                </a:cxn>
              </a:cxnLst>
              <a:rect l="0" t="0" r="r" b="b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131" y="27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3548" y="1449"/>
              <a:ext cx="141" cy="269"/>
            </a:xfrm>
            <a:custGeom>
              <a:avLst/>
              <a:gdLst/>
              <a:ahLst/>
              <a:cxnLst>
                <a:cxn ang="0">
                  <a:pos x="131" y="270"/>
                </a:cxn>
                <a:cxn ang="0">
                  <a:pos x="135" y="253"/>
                </a:cxn>
                <a:cxn ang="0">
                  <a:pos x="137" y="231"/>
                </a:cxn>
                <a:cxn ang="0">
                  <a:pos x="140" y="203"/>
                </a:cxn>
                <a:cxn ang="0">
                  <a:pos x="137" y="175"/>
                </a:cxn>
                <a:cxn ang="0">
                  <a:pos x="133" y="143"/>
                </a:cxn>
                <a:cxn ang="0">
                  <a:pos x="126" y="111"/>
                </a:cxn>
                <a:cxn ang="0">
                  <a:pos x="116" y="80"/>
                </a:cxn>
                <a:cxn ang="0">
                  <a:pos x="103" y="50"/>
                </a:cxn>
                <a:cxn ang="0">
                  <a:pos x="84" y="23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6" y="9"/>
                </a:cxn>
                <a:cxn ang="0">
                  <a:pos x="40" y="16"/>
                </a:cxn>
                <a:cxn ang="0">
                  <a:pos x="31" y="23"/>
                </a:cxn>
                <a:cxn ang="0">
                  <a:pos x="23" y="31"/>
                </a:cxn>
                <a:cxn ang="0">
                  <a:pos x="15" y="41"/>
                </a:cxn>
                <a:cxn ang="0">
                  <a:pos x="8" y="52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9"/>
                </a:cxn>
              </a:cxnLst>
              <a:rect l="0" t="0" r="r" b="b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3320" y="1296"/>
              <a:ext cx="250" cy="268"/>
            </a:xfrm>
            <a:custGeom>
              <a:avLst/>
              <a:gdLst/>
              <a:ahLst/>
              <a:cxnLst>
                <a:cxn ang="0">
                  <a:pos x="246" y="269"/>
                </a:cxn>
                <a:cxn ang="0">
                  <a:pos x="248" y="252"/>
                </a:cxn>
                <a:cxn ang="0">
                  <a:pos x="251" y="233"/>
                </a:cxn>
                <a:cxn ang="0">
                  <a:pos x="248" y="210"/>
                </a:cxn>
                <a:cxn ang="0">
                  <a:pos x="246" y="187"/>
                </a:cxn>
                <a:cxn ang="0">
                  <a:pos x="244" y="163"/>
                </a:cxn>
                <a:cxn ang="0">
                  <a:pos x="237" y="140"/>
                </a:cxn>
                <a:cxn ang="0">
                  <a:pos x="231" y="115"/>
                </a:cxn>
                <a:cxn ang="0">
                  <a:pos x="221" y="94"/>
                </a:cxn>
                <a:cxn ang="0">
                  <a:pos x="210" y="73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2" y="38"/>
                </a:cxn>
                <a:cxn ang="0">
                  <a:pos x="166" y="25"/>
                </a:cxn>
                <a:cxn ang="0">
                  <a:pos x="150" y="15"/>
                </a:cxn>
                <a:cxn ang="0">
                  <a:pos x="136" y="8"/>
                </a:cxn>
                <a:cxn ang="0">
                  <a:pos x="119" y="4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39" y="10"/>
                </a:cxn>
                <a:cxn ang="0">
                  <a:pos x="35" y="13"/>
                </a:cxn>
                <a:cxn ang="0">
                  <a:pos x="30" y="18"/>
                </a:cxn>
                <a:cxn ang="0">
                  <a:pos x="25" y="27"/>
                </a:cxn>
                <a:cxn ang="0">
                  <a:pos x="18" y="36"/>
                </a:cxn>
                <a:cxn ang="0">
                  <a:pos x="12" y="46"/>
                </a:cxn>
                <a:cxn ang="0">
                  <a:pos x="5" y="57"/>
                </a:cxn>
                <a:cxn ang="0">
                  <a:pos x="1" y="69"/>
                </a:cxn>
                <a:cxn ang="0">
                  <a:pos x="0" y="82"/>
                </a:cxn>
                <a:cxn ang="0">
                  <a:pos x="0" y="94"/>
                </a:cxn>
                <a:cxn ang="0">
                  <a:pos x="246" y="269"/>
                </a:cxn>
              </a:cxnLst>
              <a:rect l="0" t="0" r="r" b="b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246" y="26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3320" y="1296"/>
              <a:ext cx="250" cy="268"/>
            </a:xfrm>
            <a:custGeom>
              <a:avLst/>
              <a:gdLst/>
              <a:ahLst/>
              <a:cxnLst>
                <a:cxn ang="0">
                  <a:pos x="246" y="269"/>
                </a:cxn>
                <a:cxn ang="0">
                  <a:pos x="248" y="252"/>
                </a:cxn>
                <a:cxn ang="0">
                  <a:pos x="251" y="233"/>
                </a:cxn>
                <a:cxn ang="0">
                  <a:pos x="248" y="210"/>
                </a:cxn>
                <a:cxn ang="0">
                  <a:pos x="246" y="187"/>
                </a:cxn>
                <a:cxn ang="0">
                  <a:pos x="244" y="163"/>
                </a:cxn>
                <a:cxn ang="0">
                  <a:pos x="237" y="140"/>
                </a:cxn>
                <a:cxn ang="0">
                  <a:pos x="231" y="115"/>
                </a:cxn>
                <a:cxn ang="0">
                  <a:pos x="221" y="94"/>
                </a:cxn>
                <a:cxn ang="0">
                  <a:pos x="210" y="73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2" y="38"/>
                </a:cxn>
                <a:cxn ang="0">
                  <a:pos x="166" y="25"/>
                </a:cxn>
                <a:cxn ang="0">
                  <a:pos x="150" y="15"/>
                </a:cxn>
                <a:cxn ang="0">
                  <a:pos x="136" y="8"/>
                </a:cxn>
                <a:cxn ang="0">
                  <a:pos x="119" y="4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39" y="10"/>
                </a:cxn>
                <a:cxn ang="0">
                  <a:pos x="35" y="13"/>
                </a:cxn>
                <a:cxn ang="0">
                  <a:pos x="30" y="18"/>
                </a:cxn>
                <a:cxn ang="0">
                  <a:pos x="25" y="27"/>
                </a:cxn>
                <a:cxn ang="0">
                  <a:pos x="18" y="36"/>
                </a:cxn>
                <a:cxn ang="0">
                  <a:pos x="12" y="46"/>
                </a:cxn>
                <a:cxn ang="0">
                  <a:pos x="5" y="57"/>
                </a:cxn>
                <a:cxn ang="0">
                  <a:pos x="1" y="69"/>
                </a:cxn>
                <a:cxn ang="0">
                  <a:pos x="0" y="82"/>
                </a:cxn>
                <a:cxn ang="0">
                  <a:pos x="0" y="94"/>
                </a:cxn>
              </a:cxnLst>
              <a:rect l="0" t="0" r="r" b="b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3290" y="1262"/>
              <a:ext cx="196" cy="216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5"/>
                </a:cxn>
                <a:cxn ang="0">
                  <a:pos x="189" y="169"/>
                </a:cxn>
                <a:cxn ang="0">
                  <a:pos x="183" y="143"/>
                </a:cxn>
                <a:cxn ang="0">
                  <a:pos x="173" y="116"/>
                </a:cxn>
                <a:cxn ang="0">
                  <a:pos x="160" y="86"/>
                </a:cxn>
                <a:cxn ang="0">
                  <a:pos x="141" y="61"/>
                </a:cxn>
                <a:cxn ang="0">
                  <a:pos x="120" y="38"/>
                </a:cxn>
                <a:cxn ang="0">
                  <a:pos x="90" y="19"/>
                </a:cxn>
                <a:cxn ang="0">
                  <a:pos x="59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4" y="42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0" y="80"/>
                </a:cxn>
                <a:cxn ang="0">
                  <a:pos x="0" y="93"/>
                </a:cxn>
                <a:cxn ang="0">
                  <a:pos x="194" y="217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  <a:lnTo>
                    <a:pt x="194" y="21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3290" y="1262"/>
              <a:ext cx="196" cy="216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5"/>
                </a:cxn>
                <a:cxn ang="0">
                  <a:pos x="189" y="169"/>
                </a:cxn>
                <a:cxn ang="0">
                  <a:pos x="183" y="143"/>
                </a:cxn>
                <a:cxn ang="0">
                  <a:pos x="173" y="116"/>
                </a:cxn>
                <a:cxn ang="0">
                  <a:pos x="160" y="86"/>
                </a:cxn>
                <a:cxn ang="0">
                  <a:pos x="141" y="61"/>
                </a:cxn>
                <a:cxn ang="0">
                  <a:pos x="120" y="38"/>
                </a:cxn>
                <a:cxn ang="0">
                  <a:pos x="90" y="19"/>
                </a:cxn>
                <a:cxn ang="0">
                  <a:pos x="59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4" y="42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0" y="80"/>
                </a:cxn>
                <a:cxn ang="0">
                  <a:pos x="0" y="93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3190" y="1180"/>
              <a:ext cx="192" cy="226"/>
            </a:xfrm>
            <a:custGeom>
              <a:avLst/>
              <a:gdLst/>
              <a:ahLst/>
              <a:cxnLst>
                <a:cxn ang="0">
                  <a:pos x="194" y="223"/>
                </a:cxn>
                <a:cxn ang="0">
                  <a:pos x="189" y="204"/>
                </a:cxn>
                <a:cxn ang="0">
                  <a:pos x="184" y="181"/>
                </a:cxn>
                <a:cxn ang="0">
                  <a:pos x="173" y="158"/>
                </a:cxn>
                <a:cxn ang="0">
                  <a:pos x="160" y="130"/>
                </a:cxn>
                <a:cxn ang="0">
                  <a:pos x="145" y="105"/>
                </a:cxn>
                <a:cxn ang="0">
                  <a:pos x="126" y="80"/>
                </a:cxn>
                <a:cxn ang="0">
                  <a:pos x="103" y="57"/>
                </a:cxn>
                <a:cxn ang="0">
                  <a:pos x="78" y="34"/>
                </a:cxn>
                <a:cxn ang="0">
                  <a:pos x="46" y="1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6"/>
                </a:cxn>
                <a:cxn ang="0">
                  <a:pos x="6" y="14"/>
                </a:cxn>
                <a:cxn ang="0">
                  <a:pos x="4" y="27"/>
                </a:cxn>
                <a:cxn ang="0">
                  <a:pos x="2" y="41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9"/>
                </a:cxn>
                <a:cxn ang="0">
                  <a:pos x="8" y="126"/>
                </a:cxn>
                <a:cxn ang="0">
                  <a:pos x="194" y="223"/>
                </a:cxn>
              </a:cxnLst>
              <a:rect l="0" t="0" r="r" b="b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  <a:lnTo>
                    <a:pt x="194" y="2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3190" y="1180"/>
              <a:ext cx="192" cy="226"/>
            </a:xfrm>
            <a:custGeom>
              <a:avLst/>
              <a:gdLst/>
              <a:ahLst/>
              <a:cxnLst>
                <a:cxn ang="0">
                  <a:pos x="194" y="223"/>
                </a:cxn>
                <a:cxn ang="0">
                  <a:pos x="189" y="204"/>
                </a:cxn>
                <a:cxn ang="0">
                  <a:pos x="184" y="181"/>
                </a:cxn>
                <a:cxn ang="0">
                  <a:pos x="173" y="158"/>
                </a:cxn>
                <a:cxn ang="0">
                  <a:pos x="160" y="130"/>
                </a:cxn>
                <a:cxn ang="0">
                  <a:pos x="145" y="105"/>
                </a:cxn>
                <a:cxn ang="0">
                  <a:pos x="126" y="80"/>
                </a:cxn>
                <a:cxn ang="0">
                  <a:pos x="103" y="57"/>
                </a:cxn>
                <a:cxn ang="0">
                  <a:pos x="78" y="34"/>
                </a:cxn>
                <a:cxn ang="0">
                  <a:pos x="46" y="1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6"/>
                </a:cxn>
                <a:cxn ang="0">
                  <a:pos x="6" y="14"/>
                </a:cxn>
                <a:cxn ang="0">
                  <a:pos x="4" y="27"/>
                </a:cxn>
                <a:cxn ang="0">
                  <a:pos x="2" y="41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9"/>
                </a:cxn>
                <a:cxn ang="0">
                  <a:pos x="8" y="126"/>
                </a:cxn>
              </a:cxnLst>
              <a:rect l="0" t="0" r="r" b="b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3044" y="1194"/>
              <a:ext cx="232" cy="163"/>
            </a:xfrm>
            <a:custGeom>
              <a:avLst/>
              <a:gdLst/>
              <a:ahLst/>
              <a:cxnLst>
                <a:cxn ang="0">
                  <a:pos x="232" y="162"/>
                </a:cxn>
                <a:cxn ang="0">
                  <a:pos x="225" y="146"/>
                </a:cxn>
                <a:cxn ang="0">
                  <a:pos x="221" y="129"/>
                </a:cxn>
                <a:cxn ang="0">
                  <a:pos x="213" y="116"/>
                </a:cxn>
                <a:cxn ang="0">
                  <a:pos x="206" y="102"/>
                </a:cxn>
                <a:cxn ang="0">
                  <a:pos x="200" y="90"/>
                </a:cxn>
                <a:cxn ang="0">
                  <a:pos x="192" y="78"/>
                </a:cxn>
                <a:cxn ang="0">
                  <a:pos x="181" y="67"/>
                </a:cxn>
                <a:cxn ang="0">
                  <a:pos x="170" y="59"/>
                </a:cxn>
                <a:cxn ang="0">
                  <a:pos x="160" y="51"/>
                </a:cxn>
                <a:cxn ang="0">
                  <a:pos x="147" y="42"/>
                </a:cxn>
                <a:cxn ang="0">
                  <a:pos x="147" y="42"/>
                </a:cxn>
                <a:cxn ang="0">
                  <a:pos x="133" y="34"/>
                </a:cxn>
                <a:cxn ang="0">
                  <a:pos x="118" y="27"/>
                </a:cxn>
                <a:cxn ang="0">
                  <a:pos x="105" y="21"/>
                </a:cxn>
                <a:cxn ang="0">
                  <a:pos x="91" y="15"/>
                </a:cxn>
                <a:cxn ang="0">
                  <a:pos x="75" y="11"/>
                </a:cxn>
                <a:cxn ang="0">
                  <a:pos x="61" y="6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8" y="87"/>
                </a:cxn>
                <a:cxn ang="0">
                  <a:pos x="232" y="162"/>
                </a:cxn>
              </a:cxnLst>
              <a:rect l="0" t="0" r="r" b="b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  <a:lnTo>
                    <a:pt x="232" y="1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3044" y="1194"/>
              <a:ext cx="232" cy="163"/>
            </a:xfrm>
            <a:custGeom>
              <a:avLst/>
              <a:gdLst/>
              <a:ahLst/>
              <a:cxnLst>
                <a:cxn ang="0">
                  <a:pos x="232" y="162"/>
                </a:cxn>
                <a:cxn ang="0">
                  <a:pos x="225" y="146"/>
                </a:cxn>
                <a:cxn ang="0">
                  <a:pos x="221" y="129"/>
                </a:cxn>
                <a:cxn ang="0">
                  <a:pos x="213" y="116"/>
                </a:cxn>
                <a:cxn ang="0">
                  <a:pos x="206" y="102"/>
                </a:cxn>
                <a:cxn ang="0">
                  <a:pos x="200" y="90"/>
                </a:cxn>
                <a:cxn ang="0">
                  <a:pos x="192" y="78"/>
                </a:cxn>
                <a:cxn ang="0">
                  <a:pos x="181" y="67"/>
                </a:cxn>
                <a:cxn ang="0">
                  <a:pos x="170" y="59"/>
                </a:cxn>
                <a:cxn ang="0">
                  <a:pos x="160" y="51"/>
                </a:cxn>
                <a:cxn ang="0">
                  <a:pos x="147" y="42"/>
                </a:cxn>
                <a:cxn ang="0">
                  <a:pos x="147" y="42"/>
                </a:cxn>
                <a:cxn ang="0">
                  <a:pos x="133" y="34"/>
                </a:cxn>
                <a:cxn ang="0">
                  <a:pos x="118" y="27"/>
                </a:cxn>
                <a:cxn ang="0">
                  <a:pos x="105" y="21"/>
                </a:cxn>
                <a:cxn ang="0">
                  <a:pos x="91" y="15"/>
                </a:cxn>
                <a:cxn ang="0">
                  <a:pos x="75" y="11"/>
                </a:cxn>
                <a:cxn ang="0">
                  <a:pos x="61" y="6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8" y="87"/>
                </a:cxn>
              </a:cxnLst>
              <a:rect l="0" t="0" r="r" b="b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1906" y="2179"/>
              <a:ext cx="120" cy="236"/>
            </a:xfrm>
            <a:custGeom>
              <a:avLst/>
              <a:gdLst/>
              <a:ahLst/>
              <a:cxnLst>
                <a:cxn ang="0">
                  <a:pos x="120" y="233"/>
                </a:cxn>
                <a:cxn ang="0">
                  <a:pos x="103" y="218"/>
                </a:cxn>
                <a:cxn ang="0">
                  <a:pos x="85" y="204"/>
                </a:cxn>
                <a:cxn ang="0">
                  <a:pos x="67" y="189"/>
                </a:cxn>
                <a:cxn ang="0">
                  <a:pos x="50" y="172"/>
                </a:cxn>
                <a:cxn ang="0">
                  <a:pos x="33" y="153"/>
                </a:cxn>
                <a:cxn ang="0">
                  <a:pos x="20" y="131"/>
                </a:cxn>
                <a:cxn ang="0">
                  <a:pos x="9" y="106"/>
                </a:cxn>
                <a:cxn ang="0">
                  <a:pos x="2" y="80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9"/>
                </a:cxn>
                <a:cxn ang="0">
                  <a:pos x="16" y="6"/>
                </a:cxn>
                <a:cxn ang="0">
                  <a:pos x="27" y="4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1" y="0"/>
                </a:cxn>
                <a:cxn ang="0">
                  <a:pos x="85" y="4"/>
                </a:cxn>
                <a:cxn ang="0">
                  <a:pos x="101" y="9"/>
                </a:cxn>
                <a:cxn ang="0">
                  <a:pos x="115" y="20"/>
                </a:cxn>
                <a:cxn ang="0">
                  <a:pos x="120" y="233"/>
                </a:cxn>
              </a:cxnLst>
              <a:rect l="0" t="0" r="r" b="b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  <a:lnTo>
                    <a:pt x="120" y="2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1906" y="2179"/>
              <a:ext cx="120" cy="236"/>
            </a:xfrm>
            <a:custGeom>
              <a:avLst/>
              <a:gdLst/>
              <a:ahLst/>
              <a:cxnLst>
                <a:cxn ang="0">
                  <a:pos x="120" y="233"/>
                </a:cxn>
                <a:cxn ang="0">
                  <a:pos x="103" y="218"/>
                </a:cxn>
                <a:cxn ang="0">
                  <a:pos x="85" y="204"/>
                </a:cxn>
                <a:cxn ang="0">
                  <a:pos x="67" y="189"/>
                </a:cxn>
                <a:cxn ang="0">
                  <a:pos x="50" y="172"/>
                </a:cxn>
                <a:cxn ang="0">
                  <a:pos x="33" y="153"/>
                </a:cxn>
                <a:cxn ang="0">
                  <a:pos x="20" y="131"/>
                </a:cxn>
                <a:cxn ang="0">
                  <a:pos x="9" y="106"/>
                </a:cxn>
                <a:cxn ang="0">
                  <a:pos x="2" y="80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9"/>
                </a:cxn>
                <a:cxn ang="0">
                  <a:pos x="16" y="6"/>
                </a:cxn>
                <a:cxn ang="0">
                  <a:pos x="27" y="4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1" y="0"/>
                </a:cxn>
                <a:cxn ang="0">
                  <a:pos x="85" y="4"/>
                </a:cxn>
                <a:cxn ang="0">
                  <a:pos x="101" y="9"/>
                </a:cxn>
                <a:cxn ang="0">
                  <a:pos x="115" y="20"/>
                </a:cxn>
              </a:cxnLst>
              <a:rect l="0" t="0" r="r" b="b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1916" y="1809"/>
              <a:ext cx="110" cy="365"/>
            </a:xfrm>
            <a:custGeom>
              <a:avLst/>
              <a:gdLst/>
              <a:ahLst/>
              <a:cxnLst>
                <a:cxn ang="0">
                  <a:pos x="80" y="362"/>
                </a:cxn>
                <a:cxn ang="0">
                  <a:pos x="71" y="352"/>
                </a:cxn>
                <a:cxn ang="0">
                  <a:pos x="61" y="341"/>
                </a:cxn>
                <a:cxn ang="0">
                  <a:pos x="50" y="332"/>
                </a:cxn>
                <a:cxn ang="0">
                  <a:pos x="40" y="322"/>
                </a:cxn>
                <a:cxn ang="0">
                  <a:pos x="29" y="309"/>
                </a:cxn>
                <a:cxn ang="0">
                  <a:pos x="20" y="294"/>
                </a:cxn>
                <a:cxn ang="0">
                  <a:pos x="13" y="276"/>
                </a:cxn>
                <a:cxn ang="0">
                  <a:pos x="6" y="253"/>
                </a:cxn>
                <a:cxn ang="0">
                  <a:pos x="2" y="225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59"/>
                </a:cxn>
                <a:cxn ang="0">
                  <a:pos x="2" y="130"/>
                </a:cxn>
                <a:cxn ang="0">
                  <a:pos x="8" y="107"/>
                </a:cxn>
                <a:cxn ang="0">
                  <a:pos x="16" y="86"/>
                </a:cxn>
                <a:cxn ang="0">
                  <a:pos x="25" y="67"/>
                </a:cxn>
                <a:cxn ang="0">
                  <a:pos x="34" y="50"/>
                </a:cxn>
                <a:cxn ang="0">
                  <a:pos x="44" y="37"/>
                </a:cxn>
                <a:cxn ang="0">
                  <a:pos x="52" y="23"/>
                </a:cxn>
                <a:cxn ang="0">
                  <a:pos x="63" y="13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6" y="13"/>
                </a:cxn>
                <a:cxn ang="0">
                  <a:pos x="80" y="20"/>
                </a:cxn>
                <a:cxn ang="0">
                  <a:pos x="84" y="34"/>
                </a:cxn>
                <a:cxn ang="0">
                  <a:pos x="89" y="46"/>
                </a:cxn>
                <a:cxn ang="0">
                  <a:pos x="92" y="59"/>
                </a:cxn>
                <a:cxn ang="0">
                  <a:pos x="99" y="75"/>
                </a:cxn>
                <a:cxn ang="0">
                  <a:pos x="103" y="92"/>
                </a:cxn>
                <a:cxn ang="0">
                  <a:pos x="108" y="107"/>
                </a:cxn>
                <a:cxn ang="0">
                  <a:pos x="80" y="362"/>
                </a:cxn>
              </a:cxnLst>
              <a:rect l="0" t="0" r="r" b="b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  <a:lnTo>
                    <a:pt x="80" y="3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1916" y="1809"/>
              <a:ext cx="110" cy="365"/>
            </a:xfrm>
            <a:custGeom>
              <a:avLst/>
              <a:gdLst/>
              <a:ahLst/>
              <a:cxnLst>
                <a:cxn ang="0">
                  <a:pos x="80" y="362"/>
                </a:cxn>
                <a:cxn ang="0">
                  <a:pos x="71" y="352"/>
                </a:cxn>
                <a:cxn ang="0">
                  <a:pos x="61" y="341"/>
                </a:cxn>
                <a:cxn ang="0">
                  <a:pos x="50" y="332"/>
                </a:cxn>
                <a:cxn ang="0">
                  <a:pos x="40" y="322"/>
                </a:cxn>
                <a:cxn ang="0">
                  <a:pos x="29" y="309"/>
                </a:cxn>
                <a:cxn ang="0">
                  <a:pos x="20" y="294"/>
                </a:cxn>
                <a:cxn ang="0">
                  <a:pos x="13" y="276"/>
                </a:cxn>
                <a:cxn ang="0">
                  <a:pos x="6" y="253"/>
                </a:cxn>
                <a:cxn ang="0">
                  <a:pos x="2" y="225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59"/>
                </a:cxn>
                <a:cxn ang="0">
                  <a:pos x="2" y="130"/>
                </a:cxn>
                <a:cxn ang="0">
                  <a:pos x="8" y="107"/>
                </a:cxn>
                <a:cxn ang="0">
                  <a:pos x="16" y="86"/>
                </a:cxn>
                <a:cxn ang="0">
                  <a:pos x="25" y="67"/>
                </a:cxn>
                <a:cxn ang="0">
                  <a:pos x="34" y="50"/>
                </a:cxn>
                <a:cxn ang="0">
                  <a:pos x="44" y="37"/>
                </a:cxn>
                <a:cxn ang="0">
                  <a:pos x="52" y="23"/>
                </a:cxn>
                <a:cxn ang="0">
                  <a:pos x="63" y="13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6" y="13"/>
                </a:cxn>
                <a:cxn ang="0">
                  <a:pos x="80" y="20"/>
                </a:cxn>
                <a:cxn ang="0">
                  <a:pos x="84" y="34"/>
                </a:cxn>
                <a:cxn ang="0">
                  <a:pos x="89" y="46"/>
                </a:cxn>
                <a:cxn ang="0">
                  <a:pos x="92" y="59"/>
                </a:cxn>
                <a:cxn ang="0">
                  <a:pos x="99" y="75"/>
                </a:cxn>
                <a:cxn ang="0">
                  <a:pos x="103" y="92"/>
                </a:cxn>
                <a:cxn ang="0">
                  <a:pos x="108" y="107"/>
                </a:cxn>
              </a:cxnLst>
              <a:rect l="0" t="0" r="r" b="b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1969" y="1637"/>
              <a:ext cx="110" cy="321"/>
            </a:xfrm>
            <a:custGeom>
              <a:avLst/>
              <a:gdLst/>
              <a:ahLst/>
              <a:cxnLst>
                <a:cxn ang="0">
                  <a:pos x="34" y="318"/>
                </a:cxn>
                <a:cxn ang="0">
                  <a:pos x="23" y="292"/>
                </a:cxn>
                <a:cxn ang="0">
                  <a:pos x="15" y="267"/>
                </a:cxn>
                <a:cxn ang="0">
                  <a:pos x="8" y="242"/>
                </a:cxn>
                <a:cxn ang="0">
                  <a:pos x="2" y="216"/>
                </a:cxn>
                <a:cxn ang="0">
                  <a:pos x="0" y="191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2" y="126"/>
                </a:cxn>
                <a:cxn ang="0">
                  <a:pos x="8" y="106"/>
                </a:cxn>
                <a:cxn ang="0">
                  <a:pos x="15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60"/>
                </a:cxn>
                <a:cxn ang="0">
                  <a:pos x="38" y="50"/>
                </a:cxn>
                <a:cxn ang="0">
                  <a:pos x="45" y="39"/>
                </a:cxn>
                <a:cxn ang="0">
                  <a:pos x="50" y="30"/>
                </a:cxn>
                <a:cxn ang="0">
                  <a:pos x="57" y="23"/>
                </a:cxn>
                <a:cxn ang="0">
                  <a:pos x="63" y="16"/>
                </a:cxn>
                <a:cxn ang="0">
                  <a:pos x="72" y="9"/>
                </a:cxn>
                <a:cxn ang="0">
                  <a:pos x="78" y="4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9" y="5"/>
                </a:cxn>
                <a:cxn ang="0">
                  <a:pos x="91" y="14"/>
                </a:cxn>
                <a:cxn ang="0">
                  <a:pos x="95" y="25"/>
                </a:cxn>
                <a:cxn ang="0">
                  <a:pos x="99" y="35"/>
                </a:cxn>
                <a:cxn ang="0">
                  <a:pos x="101" y="48"/>
                </a:cxn>
                <a:cxn ang="0">
                  <a:pos x="105" y="60"/>
                </a:cxn>
                <a:cxn ang="0">
                  <a:pos x="107" y="75"/>
                </a:cxn>
                <a:cxn ang="0">
                  <a:pos x="110" y="88"/>
                </a:cxn>
                <a:cxn ang="0">
                  <a:pos x="107" y="101"/>
                </a:cxn>
                <a:cxn ang="0">
                  <a:pos x="34" y="318"/>
                </a:cxn>
              </a:cxnLst>
              <a:rect l="0" t="0" r="r" b="b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  <a:lnTo>
                    <a:pt x="34" y="3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1969" y="1637"/>
              <a:ext cx="110" cy="321"/>
            </a:xfrm>
            <a:custGeom>
              <a:avLst/>
              <a:gdLst/>
              <a:ahLst/>
              <a:cxnLst>
                <a:cxn ang="0">
                  <a:pos x="34" y="318"/>
                </a:cxn>
                <a:cxn ang="0">
                  <a:pos x="23" y="292"/>
                </a:cxn>
                <a:cxn ang="0">
                  <a:pos x="15" y="267"/>
                </a:cxn>
                <a:cxn ang="0">
                  <a:pos x="8" y="242"/>
                </a:cxn>
                <a:cxn ang="0">
                  <a:pos x="2" y="216"/>
                </a:cxn>
                <a:cxn ang="0">
                  <a:pos x="0" y="191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2" y="126"/>
                </a:cxn>
                <a:cxn ang="0">
                  <a:pos x="8" y="106"/>
                </a:cxn>
                <a:cxn ang="0">
                  <a:pos x="15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60"/>
                </a:cxn>
                <a:cxn ang="0">
                  <a:pos x="38" y="50"/>
                </a:cxn>
                <a:cxn ang="0">
                  <a:pos x="45" y="39"/>
                </a:cxn>
                <a:cxn ang="0">
                  <a:pos x="50" y="30"/>
                </a:cxn>
                <a:cxn ang="0">
                  <a:pos x="57" y="23"/>
                </a:cxn>
                <a:cxn ang="0">
                  <a:pos x="63" y="16"/>
                </a:cxn>
                <a:cxn ang="0">
                  <a:pos x="72" y="9"/>
                </a:cxn>
                <a:cxn ang="0">
                  <a:pos x="78" y="4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9" y="5"/>
                </a:cxn>
                <a:cxn ang="0">
                  <a:pos x="91" y="14"/>
                </a:cxn>
                <a:cxn ang="0">
                  <a:pos x="95" y="25"/>
                </a:cxn>
                <a:cxn ang="0">
                  <a:pos x="99" y="35"/>
                </a:cxn>
                <a:cxn ang="0">
                  <a:pos x="101" y="48"/>
                </a:cxn>
                <a:cxn ang="0">
                  <a:pos x="105" y="60"/>
                </a:cxn>
                <a:cxn ang="0">
                  <a:pos x="107" y="75"/>
                </a:cxn>
                <a:cxn ang="0">
                  <a:pos x="110" y="88"/>
                </a:cxn>
                <a:cxn ang="0">
                  <a:pos x="107" y="101"/>
                </a:cxn>
              </a:cxnLst>
              <a:rect l="0" t="0" r="r" b="b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2083" y="1486"/>
              <a:ext cx="131" cy="285"/>
            </a:xfrm>
            <a:custGeom>
              <a:avLst/>
              <a:gdLst/>
              <a:ahLst/>
              <a:cxnLst>
                <a:cxn ang="0">
                  <a:pos x="2" y="285"/>
                </a:cxn>
                <a:cxn ang="0">
                  <a:pos x="0" y="267"/>
                </a:cxn>
                <a:cxn ang="0">
                  <a:pos x="0" y="248"/>
                </a:cxn>
                <a:cxn ang="0">
                  <a:pos x="2" y="227"/>
                </a:cxn>
                <a:cxn ang="0">
                  <a:pos x="5" y="206"/>
                </a:cxn>
                <a:cxn ang="0">
                  <a:pos x="12" y="185"/>
                </a:cxn>
                <a:cxn ang="0">
                  <a:pos x="18" y="165"/>
                </a:cxn>
                <a:cxn ang="0">
                  <a:pos x="25" y="143"/>
                </a:cxn>
                <a:cxn ang="0">
                  <a:pos x="30" y="126"/>
                </a:cxn>
                <a:cxn ang="0">
                  <a:pos x="37" y="110"/>
                </a:cxn>
                <a:cxn ang="0">
                  <a:pos x="41" y="96"/>
                </a:cxn>
                <a:cxn ang="0">
                  <a:pos x="41" y="96"/>
                </a:cxn>
                <a:cxn ang="0">
                  <a:pos x="48" y="86"/>
                </a:cxn>
                <a:cxn ang="0">
                  <a:pos x="53" y="73"/>
                </a:cxn>
                <a:cxn ang="0">
                  <a:pos x="62" y="61"/>
                </a:cxn>
                <a:cxn ang="0">
                  <a:pos x="71" y="50"/>
                </a:cxn>
                <a:cxn ang="0">
                  <a:pos x="79" y="38"/>
                </a:cxn>
                <a:cxn ang="0">
                  <a:pos x="90" y="29"/>
                </a:cxn>
                <a:cxn ang="0">
                  <a:pos x="99" y="19"/>
                </a:cxn>
                <a:cxn ang="0">
                  <a:pos x="106" y="11"/>
                </a:cxn>
                <a:cxn ang="0">
                  <a:pos x="113" y="4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2"/>
                </a:cxn>
                <a:cxn ang="0">
                  <a:pos x="122" y="6"/>
                </a:cxn>
                <a:cxn ang="0">
                  <a:pos x="124" y="13"/>
                </a:cxn>
                <a:cxn ang="0">
                  <a:pos x="126" y="23"/>
                </a:cxn>
                <a:cxn ang="0">
                  <a:pos x="127" y="34"/>
                </a:cxn>
                <a:cxn ang="0">
                  <a:pos x="127" y="44"/>
                </a:cxn>
                <a:cxn ang="0">
                  <a:pos x="130" y="57"/>
                </a:cxn>
                <a:cxn ang="0">
                  <a:pos x="130" y="69"/>
                </a:cxn>
                <a:cxn ang="0">
                  <a:pos x="130" y="82"/>
                </a:cxn>
                <a:cxn ang="0">
                  <a:pos x="127" y="94"/>
                </a:cxn>
                <a:cxn ang="0">
                  <a:pos x="2" y="285"/>
                </a:cxn>
              </a:cxnLst>
              <a:rect l="0" t="0" r="r" b="b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  <a:lnTo>
                    <a:pt x="2" y="28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2083" y="1486"/>
              <a:ext cx="131" cy="285"/>
            </a:xfrm>
            <a:custGeom>
              <a:avLst/>
              <a:gdLst/>
              <a:ahLst/>
              <a:cxnLst>
                <a:cxn ang="0">
                  <a:pos x="2" y="285"/>
                </a:cxn>
                <a:cxn ang="0">
                  <a:pos x="0" y="267"/>
                </a:cxn>
                <a:cxn ang="0">
                  <a:pos x="0" y="248"/>
                </a:cxn>
                <a:cxn ang="0">
                  <a:pos x="2" y="227"/>
                </a:cxn>
                <a:cxn ang="0">
                  <a:pos x="5" y="206"/>
                </a:cxn>
                <a:cxn ang="0">
                  <a:pos x="12" y="185"/>
                </a:cxn>
                <a:cxn ang="0">
                  <a:pos x="18" y="165"/>
                </a:cxn>
                <a:cxn ang="0">
                  <a:pos x="25" y="143"/>
                </a:cxn>
                <a:cxn ang="0">
                  <a:pos x="30" y="126"/>
                </a:cxn>
                <a:cxn ang="0">
                  <a:pos x="37" y="110"/>
                </a:cxn>
                <a:cxn ang="0">
                  <a:pos x="41" y="96"/>
                </a:cxn>
                <a:cxn ang="0">
                  <a:pos x="41" y="96"/>
                </a:cxn>
                <a:cxn ang="0">
                  <a:pos x="48" y="86"/>
                </a:cxn>
                <a:cxn ang="0">
                  <a:pos x="53" y="73"/>
                </a:cxn>
                <a:cxn ang="0">
                  <a:pos x="62" y="61"/>
                </a:cxn>
                <a:cxn ang="0">
                  <a:pos x="71" y="50"/>
                </a:cxn>
                <a:cxn ang="0">
                  <a:pos x="79" y="38"/>
                </a:cxn>
                <a:cxn ang="0">
                  <a:pos x="90" y="29"/>
                </a:cxn>
                <a:cxn ang="0">
                  <a:pos x="99" y="19"/>
                </a:cxn>
                <a:cxn ang="0">
                  <a:pos x="106" y="11"/>
                </a:cxn>
                <a:cxn ang="0">
                  <a:pos x="113" y="4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2"/>
                </a:cxn>
                <a:cxn ang="0">
                  <a:pos x="122" y="6"/>
                </a:cxn>
                <a:cxn ang="0">
                  <a:pos x="124" y="13"/>
                </a:cxn>
                <a:cxn ang="0">
                  <a:pos x="126" y="23"/>
                </a:cxn>
                <a:cxn ang="0">
                  <a:pos x="127" y="34"/>
                </a:cxn>
                <a:cxn ang="0">
                  <a:pos x="127" y="44"/>
                </a:cxn>
                <a:cxn ang="0">
                  <a:pos x="130" y="57"/>
                </a:cxn>
                <a:cxn ang="0">
                  <a:pos x="130" y="69"/>
                </a:cxn>
                <a:cxn ang="0">
                  <a:pos x="130" y="82"/>
                </a:cxn>
                <a:cxn ang="0">
                  <a:pos x="127" y="94"/>
                </a:cxn>
              </a:cxnLst>
              <a:rect l="0" t="0" r="r" b="b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2188" y="1385"/>
              <a:ext cx="134" cy="2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" y="202"/>
                </a:cxn>
                <a:cxn ang="0">
                  <a:pos x="4" y="186"/>
                </a:cxn>
                <a:cxn ang="0">
                  <a:pos x="6" y="167"/>
                </a:cxn>
                <a:cxn ang="0">
                  <a:pos x="8" y="147"/>
                </a:cxn>
                <a:cxn ang="0">
                  <a:pos x="13" y="131"/>
                </a:cxn>
                <a:cxn ang="0">
                  <a:pos x="19" y="112"/>
                </a:cxn>
                <a:cxn ang="0">
                  <a:pos x="25" y="96"/>
                </a:cxn>
                <a:cxn ang="0">
                  <a:pos x="31" y="81"/>
                </a:cxn>
                <a:cxn ang="0">
                  <a:pos x="38" y="69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2" y="49"/>
                </a:cxn>
                <a:cxn ang="0">
                  <a:pos x="61" y="41"/>
                </a:cxn>
                <a:cxn ang="0">
                  <a:pos x="70" y="32"/>
                </a:cxn>
                <a:cxn ang="0">
                  <a:pos x="75" y="26"/>
                </a:cxn>
                <a:cxn ang="0">
                  <a:pos x="84" y="20"/>
                </a:cxn>
                <a:cxn ang="0">
                  <a:pos x="93" y="16"/>
                </a:cxn>
                <a:cxn ang="0">
                  <a:pos x="101" y="12"/>
                </a:cxn>
                <a:cxn ang="0">
                  <a:pos x="107" y="5"/>
                </a:cxn>
                <a:cxn ang="0">
                  <a:pos x="116" y="1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3"/>
                </a:cxn>
                <a:cxn ang="0">
                  <a:pos x="126" y="9"/>
                </a:cxn>
                <a:cxn ang="0">
                  <a:pos x="128" y="18"/>
                </a:cxn>
                <a:cxn ang="0">
                  <a:pos x="130" y="26"/>
                </a:cxn>
                <a:cxn ang="0">
                  <a:pos x="133" y="37"/>
                </a:cxn>
                <a:cxn ang="0">
                  <a:pos x="133" y="46"/>
                </a:cxn>
                <a:cxn ang="0">
                  <a:pos x="133" y="55"/>
                </a:cxn>
                <a:cxn ang="0">
                  <a:pos x="133" y="66"/>
                </a:cxn>
                <a:cxn ang="0">
                  <a:pos x="130" y="76"/>
                </a:cxn>
                <a:cxn ang="0">
                  <a:pos x="0" y="218"/>
                </a:cxn>
              </a:cxnLst>
              <a:rect l="0" t="0" r="r" b="b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  <a:lnTo>
                    <a:pt x="0" y="2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2188" y="1385"/>
              <a:ext cx="134" cy="2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" y="202"/>
                </a:cxn>
                <a:cxn ang="0">
                  <a:pos x="4" y="186"/>
                </a:cxn>
                <a:cxn ang="0">
                  <a:pos x="6" y="167"/>
                </a:cxn>
                <a:cxn ang="0">
                  <a:pos x="8" y="147"/>
                </a:cxn>
                <a:cxn ang="0">
                  <a:pos x="13" y="131"/>
                </a:cxn>
                <a:cxn ang="0">
                  <a:pos x="19" y="112"/>
                </a:cxn>
                <a:cxn ang="0">
                  <a:pos x="25" y="96"/>
                </a:cxn>
                <a:cxn ang="0">
                  <a:pos x="31" y="81"/>
                </a:cxn>
                <a:cxn ang="0">
                  <a:pos x="38" y="69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2" y="49"/>
                </a:cxn>
                <a:cxn ang="0">
                  <a:pos x="61" y="41"/>
                </a:cxn>
                <a:cxn ang="0">
                  <a:pos x="70" y="32"/>
                </a:cxn>
                <a:cxn ang="0">
                  <a:pos x="75" y="26"/>
                </a:cxn>
                <a:cxn ang="0">
                  <a:pos x="84" y="20"/>
                </a:cxn>
                <a:cxn ang="0">
                  <a:pos x="93" y="16"/>
                </a:cxn>
                <a:cxn ang="0">
                  <a:pos x="101" y="12"/>
                </a:cxn>
                <a:cxn ang="0">
                  <a:pos x="107" y="5"/>
                </a:cxn>
                <a:cxn ang="0">
                  <a:pos x="116" y="1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3"/>
                </a:cxn>
                <a:cxn ang="0">
                  <a:pos x="126" y="9"/>
                </a:cxn>
                <a:cxn ang="0">
                  <a:pos x="128" y="18"/>
                </a:cxn>
                <a:cxn ang="0">
                  <a:pos x="130" y="26"/>
                </a:cxn>
                <a:cxn ang="0">
                  <a:pos x="133" y="37"/>
                </a:cxn>
                <a:cxn ang="0">
                  <a:pos x="133" y="46"/>
                </a:cxn>
                <a:cxn ang="0">
                  <a:pos x="133" y="55"/>
                </a:cxn>
                <a:cxn ang="0">
                  <a:pos x="133" y="66"/>
                </a:cxn>
                <a:cxn ang="0">
                  <a:pos x="130" y="76"/>
                </a:cxn>
              </a:cxnLst>
              <a:rect l="0" t="0" r="r" b="b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2290" y="1315"/>
              <a:ext cx="121" cy="176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62"/>
                </a:cxn>
                <a:cxn ang="0">
                  <a:pos x="2" y="147"/>
                </a:cxn>
                <a:cxn ang="0">
                  <a:pos x="4" y="133"/>
                </a:cxn>
                <a:cxn ang="0">
                  <a:pos x="8" y="117"/>
                </a:cxn>
                <a:cxn ang="0">
                  <a:pos x="13" y="101"/>
                </a:cxn>
                <a:cxn ang="0">
                  <a:pos x="17" y="89"/>
                </a:cxn>
                <a:cxn ang="0">
                  <a:pos x="23" y="73"/>
                </a:cxn>
                <a:cxn ang="0">
                  <a:pos x="27" y="61"/>
                </a:cxn>
                <a:cxn ang="0">
                  <a:pos x="36" y="50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8" y="34"/>
                </a:cxn>
                <a:cxn ang="0">
                  <a:pos x="54" y="25"/>
                </a:cxn>
                <a:cxn ang="0">
                  <a:pos x="61" y="20"/>
                </a:cxn>
                <a:cxn ang="0">
                  <a:pos x="70" y="15"/>
                </a:cxn>
                <a:cxn ang="0">
                  <a:pos x="75" y="11"/>
                </a:cxn>
                <a:cxn ang="0">
                  <a:pos x="84" y="6"/>
                </a:cxn>
                <a:cxn ang="0">
                  <a:pos x="91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2"/>
                </a:cxn>
                <a:cxn ang="0">
                  <a:pos x="114" y="6"/>
                </a:cxn>
                <a:cxn ang="0">
                  <a:pos x="116" y="11"/>
                </a:cxn>
                <a:cxn ang="0">
                  <a:pos x="118" y="20"/>
                </a:cxn>
                <a:cxn ang="0">
                  <a:pos x="120" y="29"/>
                </a:cxn>
                <a:cxn ang="0">
                  <a:pos x="122" y="40"/>
                </a:cxn>
                <a:cxn ang="0">
                  <a:pos x="122" y="50"/>
                </a:cxn>
                <a:cxn ang="0">
                  <a:pos x="122" y="61"/>
                </a:cxn>
                <a:cxn ang="0">
                  <a:pos x="122" y="71"/>
                </a:cxn>
                <a:cxn ang="0">
                  <a:pos x="120" y="82"/>
                </a:cxn>
                <a:cxn ang="0">
                  <a:pos x="0" y="175"/>
                </a:cxn>
              </a:cxnLst>
              <a:rect l="0" t="0" r="r" b="b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  <a:lnTo>
                    <a:pt x="0" y="1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Freeform 205"/>
            <p:cNvSpPr>
              <a:spLocks/>
            </p:cNvSpPr>
            <p:nvPr/>
          </p:nvSpPr>
          <p:spPr bwMode="auto">
            <a:xfrm>
              <a:off x="2290" y="1315"/>
              <a:ext cx="121" cy="176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62"/>
                </a:cxn>
                <a:cxn ang="0">
                  <a:pos x="2" y="147"/>
                </a:cxn>
                <a:cxn ang="0">
                  <a:pos x="4" y="133"/>
                </a:cxn>
                <a:cxn ang="0">
                  <a:pos x="8" y="117"/>
                </a:cxn>
                <a:cxn ang="0">
                  <a:pos x="13" y="101"/>
                </a:cxn>
                <a:cxn ang="0">
                  <a:pos x="17" y="89"/>
                </a:cxn>
                <a:cxn ang="0">
                  <a:pos x="23" y="73"/>
                </a:cxn>
                <a:cxn ang="0">
                  <a:pos x="27" y="61"/>
                </a:cxn>
                <a:cxn ang="0">
                  <a:pos x="36" y="50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8" y="34"/>
                </a:cxn>
                <a:cxn ang="0">
                  <a:pos x="54" y="25"/>
                </a:cxn>
                <a:cxn ang="0">
                  <a:pos x="61" y="20"/>
                </a:cxn>
                <a:cxn ang="0">
                  <a:pos x="70" y="15"/>
                </a:cxn>
                <a:cxn ang="0">
                  <a:pos x="75" y="11"/>
                </a:cxn>
                <a:cxn ang="0">
                  <a:pos x="84" y="6"/>
                </a:cxn>
                <a:cxn ang="0">
                  <a:pos x="91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2"/>
                </a:cxn>
                <a:cxn ang="0">
                  <a:pos x="114" y="6"/>
                </a:cxn>
                <a:cxn ang="0">
                  <a:pos x="116" y="11"/>
                </a:cxn>
                <a:cxn ang="0">
                  <a:pos x="118" y="20"/>
                </a:cxn>
                <a:cxn ang="0">
                  <a:pos x="120" y="29"/>
                </a:cxn>
                <a:cxn ang="0">
                  <a:pos x="122" y="40"/>
                </a:cxn>
                <a:cxn ang="0">
                  <a:pos x="122" y="50"/>
                </a:cxn>
                <a:cxn ang="0">
                  <a:pos x="122" y="61"/>
                </a:cxn>
                <a:cxn ang="0">
                  <a:pos x="122" y="71"/>
                </a:cxn>
                <a:cxn ang="0">
                  <a:pos x="120" y="82"/>
                </a:cxn>
              </a:cxnLst>
              <a:rect l="0" t="0" r="r" b="b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Freeform 206"/>
            <p:cNvSpPr>
              <a:spLocks/>
            </p:cNvSpPr>
            <p:nvPr/>
          </p:nvSpPr>
          <p:spPr bwMode="auto">
            <a:xfrm>
              <a:off x="2377" y="1262"/>
              <a:ext cx="116" cy="149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36"/>
                </a:cxn>
                <a:cxn ang="0">
                  <a:pos x="2" y="123"/>
                </a:cxn>
                <a:cxn ang="0">
                  <a:pos x="5" y="105"/>
                </a:cxn>
                <a:cxn ang="0">
                  <a:pos x="9" y="86"/>
                </a:cxn>
                <a:cxn ang="0">
                  <a:pos x="16" y="67"/>
                </a:cxn>
                <a:cxn ang="0">
                  <a:pos x="27" y="48"/>
                </a:cxn>
                <a:cxn ang="0">
                  <a:pos x="39" y="31"/>
                </a:cxn>
                <a:cxn ang="0">
                  <a:pos x="55" y="17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7" y="0"/>
                </a:cxn>
                <a:cxn ang="0">
                  <a:pos x="99" y="4"/>
                </a:cxn>
                <a:cxn ang="0">
                  <a:pos x="101" y="8"/>
                </a:cxn>
                <a:cxn ang="0">
                  <a:pos x="106" y="15"/>
                </a:cxn>
                <a:cxn ang="0">
                  <a:pos x="107" y="23"/>
                </a:cxn>
                <a:cxn ang="0">
                  <a:pos x="111" y="33"/>
                </a:cxn>
                <a:cxn ang="0">
                  <a:pos x="113" y="47"/>
                </a:cxn>
                <a:cxn ang="0">
                  <a:pos x="116" y="59"/>
                </a:cxn>
                <a:cxn ang="0">
                  <a:pos x="116" y="73"/>
                </a:cxn>
                <a:cxn ang="0">
                  <a:pos x="113" y="90"/>
                </a:cxn>
                <a:cxn ang="0">
                  <a:pos x="0" y="149"/>
                </a:cxn>
              </a:cxnLst>
              <a:rect l="0" t="0" r="r" b="b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  <a:lnTo>
                    <a:pt x="0" y="14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Freeform 207"/>
            <p:cNvSpPr>
              <a:spLocks/>
            </p:cNvSpPr>
            <p:nvPr/>
          </p:nvSpPr>
          <p:spPr bwMode="auto">
            <a:xfrm>
              <a:off x="2377" y="1262"/>
              <a:ext cx="116" cy="149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36"/>
                </a:cxn>
                <a:cxn ang="0">
                  <a:pos x="2" y="123"/>
                </a:cxn>
                <a:cxn ang="0">
                  <a:pos x="5" y="105"/>
                </a:cxn>
                <a:cxn ang="0">
                  <a:pos x="9" y="86"/>
                </a:cxn>
                <a:cxn ang="0">
                  <a:pos x="16" y="67"/>
                </a:cxn>
                <a:cxn ang="0">
                  <a:pos x="27" y="48"/>
                </a:cxn>
                <a:cxn ang="0">
                  <a:pos x="39" y="31"/>
                </a:cxn>
                <a:cxn ang="0">
                  <a:pos x="55" y="17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7" y="0"/>
                </a:cxn>
                <a:cxn ang="0">
                  <a:pos x="99" y="4"/>
                </a:cxn>
                <a:cxn ang="0">
                  <a:pos x="101" y="8"/>
                </a:cxn>
                <a:cxn ang="0">
                  <a:pos x="106" y="15"/>
                </a:cxn>
                <a:cxn ang="0">
                  <a:pos x="107" y="23"/>
                </a:cxn>
                <a:cxn ang="0">
                  <a:pos x="111" y="33"/>
                </a:cxn>
                <a:cxn ang="0">
                  <a:pos x="113" y="47"/>
                </a:cxn>
                <a:cxn ang="0">
                  <a:pos x="116" y="59"/>
                </a:cxn>
                <a:cxn ang="0">
                  <a:pos x="116" y="73"/>
                </a:cxn>
                <a:cxn ang="0">
                  <a:pos x="113" y="90"/>
                </a:cxn>
              </a:cxnLst>
              <a:rect l="0" t="0" r="r" b="b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Freeform 208"/>
            <p:cNvSpPr>
              <a:spLocks/>
            </p:cNvSpPr>
            <p:nvPr/>
          </p:nvSpPr>
          <p:spPr bwMode="auto">
            <a:xfrm>
              <a:off x="2459" y="1175"/>
              <a:ext cx="269" cy="201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186"/>
                </a:cxn>
                <a:cxn ang="0">
                  <a:pos x="13" y="172"/>
                </a:cxn>
                <a:cxn ang="0">
                  <a:pos x="22" y="156"/>
                </a:cxn>
                <a:cxn ang="0">
                  <a:pos x="34" y="138"/>
                </a:cxn>
                <a:cxn ang="0">
                  <a:pos x="47" y="119"/>
                </a:cxn>
                <a:cxn ang="0">
                  <a:pos x="59" y="103"/>
                </a:cxn>
                <a:cxn ang="0">
                  <a:pos x="74" y="87"/>
                </a:cxn>
                <a:cxn ang="0">
                  <a:pos x="89" y="71"/>
                </a:cxn>
                <a:cxn ang="0">
                  <a:pos x="103" y="59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35" y="37"/>
                </a:cxn>
                <a:cxn ang="0">
                  <a:pos x="151" y="27"/>
                </a:cxn>
                <a:cxn ang="0">
                  <a:pos x="167" y="20"/>
                </a:cxn>
                <a:cxn ang="0">
                  <a:pos x="181" y="14"/>
                </a:cxn>
                <a:cxn ang="0">
                  <a:pos x="197" y="10"/>
                </a:cxn>
                <a:cxn ang="0">
                  <a:pos x="209" y="6"/>
                </a:cxn>
                <a:cxn ang="0">
                  <a:pos x="224" y="4"/>
                </a:cxn>
                <a:cxn ang="0">
                  <a:pos x="239" y="2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69" y="0"/>
                </a:cxn>
                <a:cxn ang="0">
                  <a:pos x="266" y="2"/>
                </a:cxn>
                <a:cxn ang="0">
                  <a:pos x="266" y="8"/>
                </a:cxn>
                <a:cxn ang="0">
                  <a:pos x="264" y="18"/>
                </a:cxn>
                <a:cxn ang="0">
                  <a:pos x="262" y="31"/>
                </a:cxn>
                <a:cxn ang="0">
                  <a:pos x="257" y="43"/>
                </a:cxn>
                <a:cxn ang="0">
                  <a:pos x="251" y="61"/>
                </a:cxn>
                <a:cxn ang="0">
                  <a:pos x="243" y="75"/>
                </a:cxn>
                <a:cxn ang="0">
                  <a:pos x="234" y="92"/>
                </a:cxn>
                <a:cxn ang="0">
                  <a:pos x="222" y="105"/>
                </a:cxn>
                <a:cxn ang="0">
                  <a:pos x="207" y="117"/>
                </a:cxn>
                <a:cxn ang="0">
                  <a:pos x="0" y="200"/>
                </a:cxn>
              </a:cxnLst>
              <a:rect l="0" t="0" r="r" b="b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  <a:lnTo>
                    <a:pt x="0" y="20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Freeform 209"/>
            <p:cNvSpPr>
              <a:spLocks/>
            </p:cNvSpPr>
            <p:nvPr/>
          </p:nvSpPr>
          <p:spPr bwMode="auto">
            <a:xfrm>
              <a:off x="2459" y="1175"/>
              <a:ext cx="269" cy="201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186"/>
                </a:cxn>
                <a:cxn ang="0">
                  <a:pos x="13" y="172"/>
                </a:cxn>
                <a:cxn ang="0">
                  <a:pos x="22" y="156"/>
                </a:cxn>
                <a:cxn ang="0">
                  <a:pos x="34" y="138"/>
                </a:cxn>
                <a:cxn ang="0">
                  <a:pos x="47" y="119"/>
                </a:cxn>
                <a:cxn ang="0">
                  <a:pos x="59" y="103"/>
                </a:cxn>
                <a:cxn ang="0">
                  <a:pos x="74" y="87"/>
                </a:cxn>
                <a:cxn ang="0">
                  <a:pos x="89" y="71"/>
                </a:cxn>
                <a:cxn ang="0">
                  <a:pos x="103" y="59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35" y="37"/>
                </a:cxn>
                <a:cxn ang="0">
                  <a:pos x="151" y="27"/>
                </a:cxn>
                <a:cxn ang="0">
                  <a:pos x="167" y="20"/>
                </a:cxn>
                <a:cxn ang="0">
                  <a:pos x="181" y="14"/>
                </a:cxn>
                <a:cxn ang="0">
                  <a:pos x="197" y="10"/>
                </a:cxn>
                <a:cxn ang="0">
                  <a:pos x="209" y="6"/>
                </a:cxn>
                <a:cxn ang="0">
                  <a:pos x="224" y="4"/>
                </a:cxn>
                <a:cxn ang="0">
                  <a:pos x="239" y="2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69" y="0"/>
                </a:cxn>
                <a:cxn ang="0">
                  <a:pos x="266" y="2"/>
                </a:cxn>
                <a:cxn ang="0">
                  <a:pos x="266" y="8"/>
                </a:cxn>
                <a:cxn ang="0">
                  <a:pos x="264" y="18"/>
                </a:cxn>
                <a:cxn ang="0">
                  <a:pos x="262" y="31"/>
                </a:cxn>
                <a:cxn ang="0">
                  <a:pos x="257" y="43"/>
                </a:cxn>
                <a:cxn ang="0">
                  <a:pos x="251" y="61"/>
                </a:cxn>
                <a:cxn ang="0">
                  <a:pos x="243" y="75"/>
                </a:cxn>
                <a:cxn ang="0">
                  <a:pos x="234" y="92"/>
                </a:cxn>
                <a:cxn ang="0">
                  <a:pos x="222" y="105"/>
                </a:cxn>
                <a:cxn ang="0">
                  <a:pos x="207" y="117"/>
                </a:cxn>
              </a:cxnLst>
              <a:rect l="0" t="0" r="r" b="b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Freeform 210"/>
            <p:cNvSpPr>
              <a:spLocks/>
            </p:cNvSpPr>
            <p:nvPr/>
          </p:nvSpPr>
          <p:spPr bwMode="auto">
            <a:xfrm>
              <a:off x="1897" y="2270"/>
              <a:ext cx="341" cy="337"/>
            </a:xfrm>
            <a:custGeom>
              <a:avLst/>
              <a:gdLst/>
              <a:ahLst/>
              <a:cxnLst>
                <a:cxn ang="0">
                  <a:pos x="243" y="338"/>
                </a:cxn>
                <a:cxn ang="0">
                  <a:pos x="211" y="312"/>
                </a:cxn>
                <a:cxn ang="0">
                  <a:pos x="179" y="285"/>
                </a:cxn>
                <a:cxn ang="0">
                  <a:pos x="148" y="254"/>
                </a:cxn>
                <a:cxn ang="0">
                  <a:pos x="116" y="218"/>
                </a:cxn>
                <a:cxn ang="0">
                  <a:pos x="84" y="183"/>
                </a:cxn>
                <a:cxn ang="0">
                  <a:pos x="57" y="144"/>
                </a:cxn>
                <a:cxn ang="0">
                  <a:pos x="34" y="109"/>
                </a:cxn>
                <a:cxn ang="0">
                  <a:pos x="17" y="73"/>
                </a:cxn>
                <a:cxn ang="0">
                  <a:pos x="4" y="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24" y="2"/>
                </a:cxn>
                <a:cxn ang="0">
                  <a:pos x="50" y="0"/>
                </a:cxn>
                <a:cxn ang="0">
                  <a:pos x="84" y="0"/>
                </a:cxn>
                <a:cxn ang="0">
                  <a:pos x="125" y="4"/>
                </a:cxn>
                <a:cxn ang="0">
                  <a:pos x="167" y="13"/>
                </a:cxn>
                <a:cxn ang="0">
                  <a:pos x="211" y="31"/>
                </a:cxn>
                <a:cxn ang="0">
                  <a:pos x="257" y="59"/>
                </a:cxn>
                <a:cxn ang="0">
                  <a:pos x="300" y="100"/>
                </a:cxn>
                <a:cxn ang="0">
                  <a:pos x="340" y="155"/>
                </a:cxn>
                <a:cxn ang="0">
                  <a:pos x="243" y="338"/>
                </a:cxn>
              </a:cxnLst>
              <a:rect l="0" t="0" r="r" b="b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  <a:lnTo>
                    <a:pt x="243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Freeform 211"/>
            <p:cNvSpPr>
              <a:spLocks/>
            </p:cNvSpPr>
            <p:nvPr/>
          </p:nvSpPr>
          <p:spPr bwMode="auto">
            <a:xfrm>
              <a:off x="1897" y="2270"/>
              <a:ext cx="341" cy="337"/>
            </a:xfrm>
            <a:custGeom>
              <a:avLst/>
              <a:gdLst/>
              <a:ahLst/>
              <a:cxnLst>
                <a:cxn ang="0">
                  <a:pos x="243" y="338"/>
                </a:cxn>
                <a:cxn ang="0">
                  <a:pos x="211" y="312"/>
                </a:cxn>
                <a:cxn ang="0">
                  <a:pos x="179" y="285"/>
                </a:cxn>
                <a:cxn ang="0">
                  <a:pos x="148" y="254"/>
                </a:cxn>
                <a:cxn ang="0">
                  <a:pos x="116" y="218"/>
                </a:cxn>
                <a:cxn ang="0">
                  <a:pos x="84" y="183"/>
                </a:cxn>
                <a:cxn ang="0">
                  <a:pos x="57" y="144"/>
                </a:cxn>
                <a:cxn ang="0">
                  <a:pos x="34" y="109"/>
                </a:cxn>
                <a:cxn ang="0">
                  <a:pos x="17" y="73"/>
                </a:cxn>
                <a:cxn ang="0">
                  <a:pos x="4" y="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24" y="2"/>
                </a:cxn>
                <a:cxn ang="0">
                  <a:pos x="50" y="0"/>
                </a:cxn>
                <a:cxn ang="0">
                  <a:pos x="84" y="0"/>
                </a:cxn>
                <a:cxn ang="0">
                  <a:pos x="125" y="4"/>
                </a:cxn>
                <a:cxn ang="0">
                  <a:pos x="167" y="13"/>
                </a:cxn>
                <a:cxn ang="0">
                  <a:pos x="211" y="31"/>
                </a:cxn>
                <a:cxn ang="0">
                  <a:pos x="257" y="59"/>
                </a:cxn>
                <a:cxn ang="0">
                  <a:pos x="300" y="100"/>
                </a:cxn>
                <a:cxn ang="0">
                  <a:pos x="340" y="155"/>
                </a:cxn>
              </a:cxnLst>
              <a:rect l="0" t="0" r="r" b="b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Freeform 212"/>
            <p:cNvSpPr>
              <a:spLocks/>
            </p:cNvSpPr>
            <p:nvPr/>
          </p:nvSpPr>
          <p:spPr bwMode="auto">
            <a:xfrm>
              <a:off x="2483" y="1261"/>
              <a:ext cx="56" cy="58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5" y="5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4" y="35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4" y="19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5" y="12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5" y="44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  <a:lnTo>
                    <a:pt x="27" y="5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483" y="1261"/>
              <a:ext cx="56" cy="58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5" y="5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4" y="35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4" y="19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5" y="12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5" y="44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  <a:lnTo>
                    <a:pt x="27" y="5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1929" y="2126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5" y="52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2" y="36"/>
                </a:cxn>
                <a:cxn ang="0">
                  <a:pos x="55" y="25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48" y="11"/>
                </a:cxn>
                <a:cxn ang="0">
                  <a:pos x="44" y="4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11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5" y="44"/>
                </a:cxn>
                <a:cxn ang="0">
                  <a:pos x="9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Freeform 215"/>
            <p:cNvSpPr>
              <a:spLocks/>
            </p:cNvSpPr>
            <p:nvPr/>
          </p:nvSpPr>
          <p:spPr bwMode="auto">
            <a:xfrm>
              <a:off x="1929" y="2126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5" y="52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2" y="36"/>
                </a:cxn>
                <a:cxn ang="0">
                  <a:pos x="55" y="25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48" y="11"/>
                </a:cxn>
                <a:cxn ang="0">
                  <a:pos x="44" y="4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11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5" y="44"/>
                </a:cxn>
                <a:cxn ang="0">
                  <a:pos x="9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469" y="1512"/>
              <a:ext cx="192" cy="139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8" y="137"/>
                </a:cxn>
                <a:cxn ang="0">
                  <a:pos x="37" y="135"/>
                </a:cxn>
                <a:cxn ang="0">
                  <a:pos x="59" y="131"/>
                </a:cxn>
                <a:cxn ang="0">
                  <a:pos x="80" y="124"/>
                </a:cxn>
                <a:cxn ang="0">
                  <a:pos x="98" y="120"/>
                </a:cxn>
                <a:cxn ang="0">
                  <a:pos x="117" y="114"/>
                </a:cxn>
                <a:cxn ang="0">
                  <a:pos x="137" y="108"/>
                </a:cxn>
                <a:cxn ang="0">
                  <a:pos x="149" y="101"/>
                </a:cxn>
                <a:cxn ang="0">
                  <a:pos x="161" y="94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72" y="80"/>
                </a:cxn>
                <a:cxn ang="0">
                  <a:pos x="176" y="71"/>
                </a:cxn>
                <a:cxn ang="0">
                  <a:pos x="181" y="63"/>
                </a:cxn>
                <a:cxn ang="0">
                  <a:pos x="185" y="55"/>
                </a:cxn>
                <a:cxn ang="0">
                  <a:pos x="186" y="46"/>
                </a:cxn>
                <a:cxn ang="0">
                  <a:pos x="188" y="36"/>
                </a:cxn>
                <a:cxn ang="0">
                  <a:pos x="191" y="27"/>
                </a:cxn>
                <a:cxn ang="0">
                  <a:pos x="188" y="17"/>
                </a:cxn>
                <a:cxn ang="0">
                  <a:pos x="186" y="8"/>
                </a:cxn>
                <a:cxn ang="0">
                  <a:pos x="183" y="0"/>
                </a:cxn>
                <a:cxn ang="0">
                  <a:pos x="0" y="140"/>
                </a:cxn>
              </a:cxnLst>
              <a:rect l="0" t="0" r="r" b="b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469" y="1512"/>
              <a:ext cx="192" cy="139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8" y="137"/>
                </a:cxn>
                <a:cxn ang="0">
                  <a:pos x="37" y="135"/>
                </a:cxn>
                <a:cxn ang="0">
                  <a:pos x="59" y="131"/>
                </a:cxn>
                <a:cxn ang="0">
                  <a:pos x="80" y="124"/>
                </a:cxn>
                <a:cxn ang="0">
                  <a:pos x="98" y="120"/>
                </a:cxn>
                <a:cxn ang="0">
                  <a:pos x="117" y="114"/>
                </a:cxn>
                <a:cxn ang="0">
                  <a:pos x="137" y="108"/>
                </a:cxn>
                <a:cxn ang="0">
                  <a:pos x="149" y="101"/>
                </a:cxn>
                <a:cxn ang="0">
                  <a:pos x="161" y="94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72" y="80"/>
                </a:cxn>
                <a:cxn ang="0">
                  <a:pos x="176" y="71"/>
                </a:cxn>
                <a:cxn ang="0">
                  <a:pos x="181" y="63"/>
                </a:cxn>
                <a:cxn ang="0">
                  <a:pos x="185" y="55"/>
                </a:cxn>
                <a:cxn ang="0">
                  <a:pos x="186" y="46"/>
                </a:cxn>
                <a:cxn ang="0">
                  <a:pos x="188" y="36"/>
                </a:cxn>
                <a:cxn ang="0">
                  <a:pos x="191" y="27"/>
                </a:cxn>
                <a:cxn ang="0">
                  <a:pos x="188" y="17"/>
                </a:cxn>
                <a:cxn ang="0">
                  <a:pos x="186" y="8"/>
                </a:cxn>
                <a:cxn ang="0">
                  <a:pos x="183" y="0"/>
                </a:cxn>
              </a:cxnLst>
              <a:rect l="0" t="0" r="r" b="b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Freeform 218"/>
            <p:cNvSpPr>
              <a:spLocks/>
            </p:cNvSpPr>
            <p:nvPr/>
          </p:nvSpPr>
          <p:spPr bwMode="auto">
            <a:xfrm>
              <a:off x="2416" y="1579"/>
              <a:ext cx="168" cy="130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4" y="124"/>
                </a:cxn>
                <a:cxn ang="0">
                  <a:pos x="29" y="121"/>
                </a:cxn>
                <a:cxn ang="0">
                  <a:pos x="41" y="116"/>
                </a:cxn>
                <a:cxn ang="0">
                  <a:pos x="57" y="112"/>
                </a:cxn>
                <a:cxn ang="0">
                  <a:pos x="71" y="105"/>
                </a:cxn>
                <a:cxn ang="0">
                  <a:pos x="85" y="99"/>
                </a:cxn>
                <a:cxn ang="0">
                  <a:pos x="98" y="93"/>
                </a:cxn>
                <a:cxn ang="0">
                  <a:pos x="111" y="87"/>
                </a:cxn>
                <a:cxn ang="0">
                  <a:pos x="126" y="76"/>
                </a:cxn>
                <a:cxn ang="0">
                  <a:pos x="138" y="66"/>
                </a:cxn>
                <a:cxn ang="0">
                  <a:pos x="138" y="66"/>
                </a:cxn>
                <a:cxn ang="0">
                  <a:pos x="149" y="55"/>
                </a:cxn>
                <a:cxn ang="0">
                  <a:pos x="158" y="47"/>
                </a:cxn>
                <a:cxn ang="0">
                  <a:pos x="161" y="38"/>
                </a:cxn>
                <a:cxn ang="0">
                  <a:pos x="166" y="29"/>
                </a:cxn>
                <a:cxn ang="0">
                  <a:pos x="166" y="23"/>
                </a:cxn>
                <a:cxn ang="0">
                  <a:pos x="166" y="17"/>
                </a:cxn>
                <a:cxn ang="0">
                  <a:pos x="166" y="13"/>
                </a:cxn>
                <a:cxn ang="0">
                  <a:pos x="166" y="8"/>
                </a:cxn>
                <a:cxn ang="0">
                  <a:pos x="163" y="4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49" y="2"/>
                </a:cxn>
                <a:cxn ang="0">
                  <a:pos x="138" y="4"/>
                </a:cxn>
                <a:cxn ang="0">
                  <a:pos x="128" y="8"/>
                </a:cxn>
                <a:cxn ang="0">
                  <a:pos x="117" y="11"/>
                </a:cxn>
                <a:cxn ang="0">
                  <a:pos x="105" y="15"/>
                </a:cxn>
                <a:cxn ang="0">
                  <a:pos x="94" y="17"/>
                </a:cxn>
                <a:cxn ang="0">
                  <a:pos x="85" y="22"/>
                </a:cxn>
                <a:cxn ang="0">
                  <a:pos x="78" y="25"/>
                </a:cxn>
                <a:cxn ang="0">
                  <a:pos x="0" y="129"/>
                </a:cxn>
              </a:cxnLst>
              <a:rect l="0" t="0" r="r" b="b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  <a:lnTo>
                    <a:pt x="0" y="12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Freeform 219"/>
            <p:cNvSpPr>
              <a:spLocks/>
            </p:cNvSpPr>
            <p:nvPr/>
          </p:nvSpPr>
          <p:spPr bwMode="auto">
            <a:xfrm>
              <a:off x="2416" y="1579"/>
              <a:ext cx="168" cy="130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4" y="124"/>
                </a:cxn>
                <a:cxn ang="0">
                  <a:pos x="29" y="121"/>
                </a:cxn>
                <a:cxn ang="0">
                  <a:pos x="41" y="116"/>
                </a:cxn>
                <a:cxn ang="0">
                  <a:pos x="57" y="112"/>
                </a:cxn>
                <a:cxn ang="0">
                  <a:pos x="71" y="105"/>
                </a:cxn>
                <a:cxn ang="0">
                  <a:pos x="85" y="99"/>
                </a:cxn>
                <a:cxn ang="0">
                  <a:pos x="98" y="93"/>
                </a:cxn>
                <a:cxn ang="0">
                  <a:pos x="111" y="87"/>
                </a:cxn>
                <a:cxn ang="0">
                  <a:pos x="126" y="76"/>
                </a:cxn>
                <a:cxn ang="0">
                  <a:pos x="138" y="66"/>
                </a:cxn>
                <a:cxn ang="0">
                  <a:pos x="138" y="66"/>
                </a:cxn>
                <a:cxn ang="0">
                  <a:pos x="149" y="55"/>
                </a:cxn>
                <a:cxn ang="0">
                  <a:pos x="158" y="47"/>
                </a:cxn>
                <a:cxn ang="0">
                  <a:pos x="161" y="38"/>
                </a:cxn>
                <a:cxn ang="0">
                  <a:pos x="166" y="29"/>
                </a:cxn>
                <a:cxn ang="0">
                  <a:pos x="166" y="23"/>
                </a:cxn>
                <a:cxn ang="0">
                  <a:pos x="166" y="17"/>
                </a:cxn>
                <a:cxn ang="0">
                  <a:pos x="166" y="13"/>
                </a:cxn>
                <a:cxn ang="0">
                  <a:pos x="166" y="8"/>
                </a:cxn>
                <a:cxn ang="0">
                  <a:pos x="163" y="4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49" y="2"/>
                </a:cxn>
                <a:cxn ang="0">
                  <a:pos x="138" y="4"/>
                </a:cxn>
                <a:cxn ang="0">
                  <a:pos x="128" y="8"/>
                </a:cxn>
                <a:cxn ang="0">
                  <a:pos x="117" y="11"/>
                </a:cxn>
                <a:cxn ang="0">
                  <a:pos x="105" y="15"/>
                </a:cxn>
                <a:cxn ang="0">
                  <a:pos x="94" y="17"/>
                </a:cxn>
                <a:cxn ang="0">
                  <a:pos x="85" y="22"/>
                </a:cxn>
                <a:cxn ang="0">
                  <a:pos x="78" y="25"/>
                </a:cxn>
              </a:cxnLst>
              <a:rect l="0" t="0" r="r" b="b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" name="Freeform 220"/>
            <p:cNvSpPr>
              <a:spLocks/>
            </p:cNvSpPr>
            <p:nvPr/>
          </p:nvSpPr>
          <p:spPr bwMode="auto">
            <a:xfrm>
              <a:off x="2382" y="1678"/>
              <a:ext cx="130" cy="9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6" y="87"/>
                </a:cxn>
                <a:cxn ang="0">
                  <a:pos x="30" y="80"/>
                </a:cxn>
                <a:cxn ang="0">
                  <a:pos x="46" y="76"/>
                </a:cxn>
                <a:cxn ang="0">
                  <a:pos x="60" y="70"/>
                </a:cxn>
                <a:cxn ang="0">
                  <a:pos x="76" y="64"/>
                </a:cxn>
                <a:cxn ang="0">
                  <a:pos x="88" y="57"/>
                </a:cxn>
                <a:cxn ang="0">
                  <a:pos x="101" y="47"/>
                </a:cxn>
                <a:cxn ang="0">
                  <a:pos x="111" y="36"/>
                </a:cxn>
                <a:cxn ang="0">
                  <a:pos x="122" y="24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8"/>
                </a:cxn>
                <a:cxn ang="0">
                  <a:pos x="122" y="6"/>
                </a:cxn>
                <a:cxn ang="0">
                  <a:pos x="115" y="4"/>
                </a:cxn>
                <a:cxn ang="0">
                  <a:pos x="109" y="2"/>
                </a:cxn>
                <a:cxn ang="0">
                  <a:pos x="99" y="2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6"/>
                </a:cxn>
                <a:cxn ang="0">
                  <a:pos x="0" y="94"/>
                </a:cxn>
              </a:cxnLst>
              <a:rect l="0" t="0" r="r" b="b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  <a:lnTo>
                    <a:pt x="0" y="9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" name="Freeform 221"/>
            <p:cNvSpPr>
              <a:spLocks/>
            </p:cNvSpPr>
            <p:nvPr/>
          </p:nvSpPr>
          <p:spPr bwMode="auto">
            <a:xfrm>
              <a:off x="2382" y="1678"/>
              <a:ext cx="130" cy="9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6" y="87"/>
                </a:cxn>
                <a:cxn ang="0">
                  <a:pos x="30" y="80"/>
                </a:cxn>
                <a:cxn ang="0">
                  <a:pos x="46" y="76"/>
                </a:cxn>
                <a:cxn ang="0">
                  <a:pos x="60" y="70"/>
                </a:cxn>
                <a:cxn ang="0">
                  <a:pos x="76" y="64"/>
                </a:cxn>
                <a:cxn ang="0">
                  <a:pos x="88" y="57"/>
                </a:cxn>
                <a:cxn ang="0">
                  <a:pos x="101" y="47"/>
                </a:cxn>
                <a:cxn ang="0">
                  <a:pos x="111" y="36"/>
                </a:cxn>
                <a:cxn ang="0">
                  <a:pos x="122" y="24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8"/>
                </a:cxn>
                <a:cxn ang="0">
                  <a:pos x="122" y="6"/>
                </a:cxn>
                <a:cxn ang="0">
                  <a:pos x="115" y="4"/>
                </a:cxn>
                <a:cxn ang="0">
                  <a:pos x="109" y="2"/>
                </a:cxn>
                <a:cxn ang="0">
                  <a:pos x="99" y="2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6"/>
                </a:cxn>
              </a:cxnLst>
              <a:rect l="0" t="0" r="r" b="b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272" y="1741"/>
              <a:ext cx="164" cy="13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" y="128"/>
                </a:cxn>
                <a:cxn ang="0">
                  <a:pos x="23" y="124"/>
                </a:cxn>
                <a:cxn ang="0">
                  <a:pos x="33" y="119"/>
                </a:cxn>
                <a:cxn ang="0">
                  <a:pos x="46" y="114"/>
                </a:cxn>
                <a:cxn ang="0">
                  <a:pos x="58" y="107"/>
                </a:cxn>
                <a:cxn ang="0">
                  <a:pos x="71" y="101"/>
                </a:cxn>
                <a:cxn ang="0">
                  <a:pos x="83" y="93"/>
                </a:cxn>
                <a:cxn ang="0">
                  <a:pos x="94" y="84"/>
                </a:cxn>
                <a:cxn ang="0">
                  <a:pos x="105" y="75"/>
                </a:cxn>
                <a:cxn ang="0">
                  <a:pos x="115" y="63"/>
                </a:cxn>
                <a:cxn ang="0">
                  <a:pos x="115" y="63"/>
                </a:cxn>
                <a:cxn ang="0">
                  <a:pos x="130" y="45"/>
                </a:cxn>
                <a:cxn ang="0">
                  <a:pos x="140" y="27"/>
                </a:cxn>
                <a:cxn ang="0">
                  <a:pos x="149" y="17"/>
                </a:cxn>
                <a:cxn ang="0">
                  <a:pos x="156" y="6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61" y="0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6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81" y="4"/>
                </a:cxn>
                <a:cxn ang="0">
                  <a:pos x="67" y="8"/>
                </a:cxn>
                <a:cxn ang="0">
                  <a:pos x="57" y="13"/>
                </a:cxn>
                <a:cxn ang="0">
                  <a:pos x="0" y="133"/>
                </a:cxn>
              </a:cxnLst>
              <a:rect l="0" t="0" r="r" b="b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  <a:lnTo>
                    <a:pt x="0" y="1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272" y="1741"/>
              <a:ext cx="164" cy="13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" y="128"/>
                </a:cxn>
                <a:cxn ang="0">
                  <a:pos x="23" y="124"/>
                </a:cxn>
                <a:cxn ang="0">
                  <a:pos x="33" y="119"/>
                </a:cxn>
                <a:cxn ang="0">
                  <a:pos x="46" y="114"/>
                </a:cxn>
                <a:cxn ang="0">
                  <a:pos x="58" y="107"/>
                </a:cxn>
                <a:cxn ang="0">
                  <a:pos x="71" y="101"/>
                </a:cxn>
                <a:cxn ang="0">
                  <a:pos x="83" y="93"/>
                </a:cxn>
                <a:cxn ang="0">
                  <a:pos x="94" y="84"/>
                </a:cxn>
                <a:cxn ang="0">
                  <a:pos x="105" y="75"/>
                </a:cxn>
                <a:cxn ang="0">
                  <a:pos x="115" y="63"/>
                </a:cxn>
                <a:cxn ang="0">
                  <a:pos x="115" y="63"/>
                </a:cxn>
                <a:cxn ang="0">
                  <a:pos x="130" y="45"/>
                </a:cxn>
                <a:cxn ang="0">
                  <a:pos x="140" y="27"/>
                </a:cxn>
                <a:cxn ang="0">
                  <a:pos x="149" y="17"/>
                </a:cxn>
                <a:cxn ang="0">
                  <a:pos x="156" y="6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61" y="0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6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81" y="4"/>
                </a:cxn>
                <a:cxn ang="0">
                  <a:pos x="67" y="8"/>
                </a:cxn>
                <a:cxn ang="0">
                  <a:pos x="57" y="13"/>
                </a:cxn>
              </a:cxnLst>
              <a:rect l="0" t="0" r="r" b="b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237" y="1857"/>
              <a:ext cx="145" cy="14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" y="135"/>
                </a:cxn>
                <a:cxn ang="0">
                  <a:pos x="25" y="132"/>
                </a:cxn>
                <a:cxn ang="0">
                  <a:pos x="40" y="125"/>
                </a:cxn>
                <a:cxn ang="0">
                  <a:pos x="52" y="117"/>
                </a:cxn>
                <a:cxn ang="0">
                  <a:pos x="68" y="109"/>
                </a:cxn>
                <a:cxn ang="0">
                  <a:pos x="82" y="100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18" y="66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39" y="33"/>
                </a:cxn>
                <a:cxn ang="0">
                  <a:pos x="144" y="18"/>
                </a:cxn>
                <a:cxn ang="0">
                  <a:pos x="144" y="8"/>
                </a:cxn>
                <a:cxn ang="0">
                  <a:pos x="144" y="2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2"/>
                </a:cxn>
                <a:cxn ang="0">
                  <a:pos x="107" y="4"/>
                </a:cxn>
                <a:cxn ang="0">
                  <a:pos x="100" y="6"/>
                </a:cxn>
                <a:cxn ang="0">
                  <a:pos x="91" y="8"/>
                </a:cxn>
                <a:cxn ang="0">
                  <a:pos x="80" y="10"/>
                </a:cxn>
                <a:cxn ang="0">
                  <a:pos x="72" y="13"/>
                </a:cxn>
                <a:cxn ang="0">
                  <a:pos x="61" y="16"/>
                </a:cxn>
                <a:cxn ang="0">
                  <a:pos x="52" y="22"/>
                </a:cxn>
                <a:cxn ang="0">
                  <a:pos x="0" y="140"/>
                </a:cxn>
              </a:cxnLst>
              <a:rect l="0" t="0" r="r" b="b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237" y="1857"/>
              <a:ext cx="145" cy="14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" y="135"/>
                </a:cxn>
                <a:cxn ang="0">
                  <a:pos x="25" y="132"/>
                </a:cxn>
                <a:cxn ang="0">
                  <a:pos x="40" y="125"/>
                </a:cxn>
                <a:cxn ang="0">
                  <a:pos x="52" y="117"/>
                </a:cxn>
                <a:cxn ang="0">
                  <a:pos x="68" y="109"/>
                </a:cxn>
                <a:cxn ang="0">
                  <a:pos x="82" y="100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18" y="66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39" y="33"/>
                </a:cxn>
                <a:cxn ang="0">
                  <a:pos x="144" y="18"/>
                </a:cxn>
                <a:cxn ang="0">
                  <a:pos x="144" y="8"/>
                </a:cxn>
                <a:cxn ang="0">
                  <a:pos x="144" y="2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2"/>
                </a:cxn>
                <a:cxn ang="0">
                  <a:pos x="107" y="4"/>
                </a:cxn>
                <a:cxn ang="0">
                  <a:pos x="100" y="6"/>
                </a:cxn>
                <a:cxn ang="0">
                  <a:pos x="91" y="8"/>
                </a:cxn>
                <a:cxn ang="0">
                  <a:pos x="80" y="10"/>
                </a:cxn>
                <a:cxn ang="0">
                  <a:pos x="72" y="13"/>
                </a:cxn>
                <a:cxn ang="0">
                  <a:pos x="61" y="16"/>
                </a:cxn>
                <a:cxn ang="0">
                  <a:pos x="52" y="22"/>
                </a:cxn>
              </a:cxnLst>
              <a:rect l="0" t="0" r="r" b="b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243" y="1973"/>
              <a:ext cx="91" cy="144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33"/>
                </a:cxn>
                <a:cxn ang="0">
                  <a:pos x="16" y="124"/>
                </a:cxn>
                <a:cxn ang="0">
                  <a:pos x="27" y="116"/>
                </a:cxn>
                <a:cxn ang="0">
                  <a:pos x="38" y="105"/>
                </a:cxn>
                <a:cxn ang="0">
                  <a:pos x="48" y="94"/>
                </a:cxn>
                <a:cxn ang="0">
                  <a:pos x="59" y="80"/>
                </a:cxn>
                <a:cxn ang="0">
                  <a:pos x="67" y="66"/>
                </a:cxn>
                <a:cxn ang="0">
                  <a:pos x="75" y="46"/>
                </a:cxn>
                <a:cxn ang="0">
                  <a:pos x="84" y="25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5" y="2"/>
                </a:cxn>
                <a:cxn ang="0">
                  <a:pos x="67" y="2"/>
                </a:cxn>
                <a:cxn ang="0">
                  <a:pos x="57" y="4"/>
                </a:cxn>
                <a:cxn ang="0">
                  <a:pos x="46" y="6"/>
                </a:cxn>
                <a:cxn ang="0">
                  <a:pos x="36" y="11"/>
                </a:cxn>
                <a:cxn ang="0">
                  <a:pos x="25" y="15"/>
                </a:cxn>
                <a:cxn ang="0">
                  <a:pos x="15" y="19"/>
                </a:cxn>
                <a:cxn ang="0">
                  <a:pos x="6" y="25"/>
                </a:cxn>
                <a:cxn ang="0">
                  <a:pos x="0" y="142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  <a:lnTo>
                    <a:pt x="0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243" y="1973"/>
              <a:ext cx="91" cy="144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33"/>
                </a:cxn>
                <a:cxn ang="0">
                  <a:pos x="16" y="124"/>
                </a:cxn>
                <a:cxn ang="0">
                  <a:pos x="27" y="116"/>
                </a:cxn>
                <a:cxn ang="0">
                  <a:pos x="38" y="105"/>
                </a:cxn>
                <a:cxn ang="0">
                  <a:pos x="48" y="94"/>
                </a:cxn>
                <a:cxn ang="0">
                  <a:pos x="59" y="80"/>
                </a:cxn>
                <a:cxn ang="0">
                  <a:pos x="67" y="66"/>
                </a:cxn>
                <a:cxn ang="0">
                  <a:pos x="75" y="46"/>
                </a:cxn>
                <a:cxn ang="0">
                  <a:pos x="84" y="25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5" y="2"/>
                </a:cxn>
                <a:cxn ang="0">
                  <a:pos x="67" y="2"/>
                </a:cxn>
                <a:cxn ang="0">
                  <a:pos x="57" y="4"/>
                </a:cxn>
                <a:cxn ang="0">
                  <a:pos x="46" y="6"/>
                </a:cxn>
                <a:cxn ang="0">
                  <a:pos x="36" y="11"/>
                </a:cxn>
                <a:cxn ang="0">
                  <a:pos x="25" y="15"/>
                </a:cxn>
                <a:cxn ang="0">
                  <a:pos x="15" y="19"/>
                </a:cxn>
                <a:cxn ang="0">
                  <a:pos x="6" y="25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/>
              <a:ahLst/>
              <a:cxnLst>
                <a:cxn ang="0">
                  <a:pos x="8" y="196"/>
                </a:cxn>
                <a:cxn ang="0">
                  <a:pos x="16" y="182"/>
                </a:cxn>
                <a:cxn ang="0">
                  <a:pos x="25" y="166"/>
                </a:cxn>
                <a:cxn ang="0">
                  <a:pos x="36" y="149"/>
                </a:cxn>
                <a:cxn ang="0">
                  <a:pos x="46" y="129"/>
                </a:cxn>
                <a:cxn ang="0">
                  <a:pos x="57" y="109"/>
                </a:cxn>
                <a:cxn ang="0">
                  <a:pos x="66" y="88"/>
                </a:cxn>
                <a:cxn ang="0">
                  <a:pos x="75" y="64"/>
                </a:cxn>
                <a:cxn ang="0">
                  <a:pos x="84" y="44"/>
                </a:cxn>
                <a:cxn ang="0">
                  <a:pos x="88" y="20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5" y="12"/>
                </a:cxn>
                <a:cxn ang="0">
                  <a:pos x="13" y="20"/>
                </a:cxn>
                <a:cxn ang="0">
                  <a:pos x="0" y="33"/>
                </a:cxn>
                <a:cxn ang="0">
                  <a:pos x="8" y="196"/>
                </a:cxn>
              </a:cxnLst>
              <a:rect l="0" t="0" r="r" b="b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  <a:lnTo>
                    <a:pt x="8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/>
              <a:ahLst/>
              <a:cxnLst>
                <a:cxn ang="0">
                  <a:pos x="8" y="196"/>
                </a:cxn>
                <a:cxn ang="0">
                  <a:pos x="16" y="182"/>
                </a:cxn>
                <a:cxn ang="0">
                  <a:pos x="25" y="166"/>
                </a:cxn>
                <a:cxn ang="0">
                  <a:pos x="36" y="149"/>
                </a:cxn>
                <a:cxn ang="0">
                  <a:pos x="46" y="129"/>
                </a:cxn>
                <a:cxn ang="0">
                  <a:pos x="57" y="109"/>
                </a:cxn>
                <a:cxn ang="0">
                  <a:pos x="66" y="88"/>
                </a:cxn>
                <a:cxn ang="0">
                  <a:pos x="75" y="64"/>
                </a:cxn>
                <a:cxn ang="0">
                  <a:pos x="84" y="44"/>
                </a:cxn>
                <a:cxn ang="0">
                  <a:pos x="88" y="20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5" y="12"/>
                </a:cxn>
                <a:cxn ang="0">
                  <a:pos x="13" y="20"/>
                </a:cxn>
                <a:cxn ang="0">
                  <a:pos x="0" y="33"/>
                </a:cxn>
              </a:cxnLst>
              <a:rect l="0" t="0" r="r" b="b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0" name="Freeform 230"/>
            <p:cNvSpPr>
              <a:spLocks/>
            </p:cNvSpPr>
            <p:nvPr/>
          </p:nvSpPr>
          <p:spPr bwMode="auto">
            <a:xfrm>
              <a:off x="2108" y="2237"/>
              <a:ext cx="279" cy="504"/>
            </a:xfrm>
            <a:custGeom>
              <a:avLst/>
              <a:gdLst/>
              <a:ahLst/>
              <a:cxnLst>
                <a:cxn ang="0">
                  <a:pos x="143" y="504"/>
                </a:cxn>
                <a:cxn ang="0">
                  <a:pos x="127" y="486"/>
                </a:cxn>
                <a:cxn ang="0">
                  <a:pos x="109" y="465"/>
                </a:cxn>
                <a:cxn ang="0">
                  <a:pos x="92" y="444"/>
                </a:cxn>
                <a:cxn ang="0">
                  <a:pos x="76" y="419"/>
                </a:cxn>
                <a:cxn ang="0">
                  <a:pos x="58" y="391"/>
                </a:cxn>
                <a:cxn ang="0">
                  <a:pos x="41" y="364"/>
                </a:cxn>
                <a:cxn ang="0">
                  <a:pos x="26" y="337"/>
                </a:cxn>
                <a:cxn ang="0">
                  <a:pos x="16" y="305"/>
                </a:cxn>
                <a:cxn ang="0">
                  <a:pos x="7" y="276"/>
                </a:cxn>
                <a:cxn ang="0">
                  <a:pos x="2" y="246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2" y="130"/>
                </a:cxn>
                <a:cxn ang="0">
                  <a:pos x="3" y="103"/>
                </a:cxn>
                <a:cxn ang="0">
                  <a:pos x="7" y="78"/>
                </a:cxn>
                <a:cxn ang="0">
                  <a:pos x="12" y="57"/>
                </a:cxn>
                <a:cxn ang="0">
                  <a:pos x="18" y="36"/>
                </a:cxn>
                <a:cxn ang="0">
                  <a:pos x="23" y="1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4"/>
                </a:cxn>
                <a:cxn ang="0">
                  <a:pos x="46" y="13"/>
                </a:cxn>
                <a:cxn ang="0">
                  <a:pos x="65" y="27"/>
                </a:cxn>
                <a:cxn ang="0">
                  <a:pos x="88" y="46"/>
                </a:cxn>
                <a:cxn ang="0">
                  <a:pos x="115" y="70"/>
                </a:cxn>
                <a:cxn ang="0">
                  <a:pos x="145" y="99"/>
                </a:cxn>
                <a:cxn ang="0">
                  <a:pos x="173" y="130"/>
                </a:cxn>
                <a:cxn ang="0">
                  <a:pos x="198" y="167"/>
                </a:cxn>
                <a:cxn ang="0">
                  <a:pos x="221" y="204"/>
                </a:cxn>
                <a:cxn ang="0">
                  <a:pos x="238" y="246"/>
                </a:cxn>
                <a:cxn ang="0">
                  <a:pos x="238" y="246"/>
                </a:cxn>
                <a:cxn ang="0">
                  <a:pos x="249" y="285"/>
                </a:cxn>
                <a:cxn ang="0">
                  <a:pos x="259" y="318"/>
                </a:cxn>
                <a:cxn ang="0">
                  <a:pos x="265" y="345"/>
                </a:cxn>
                <a:cxn ang="0">
                  <a:pos x="272" y="368"/>
                </a:cxn>
                <a:cxn ang="0">
                  <a:pos x="274" y="388"/>
                </a:cxn>
                <a:cxn ang="0">
                  <a:pos x="276" y="404"/>
                </a:cxn>
                <a:cxn ang="0">
                  <a:pos x="278" y="419"/>
                </a:cxn>
                <a:cxn ang="0">
                  <a:pos x="278" y="434"/>
                </a:cxn>
                <a:cxn ang="0">
                  <a:pos x="278" y="446"/>
                </a:cxn>
                <a:cxn ang="0">
                  <a:pos x="278" y="462"/>
                </a:cxn>
                <a:cxn ang="0">
                  <a:pos x="143" y="504"/>
                </a:cxn>
              </a:cxnLst>
              <a:rect l="0" t="0" r="r" b="b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  <a:lnTo>
                    <a:pt x="143" y="50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" name="Freeform 231"/>
            <p:cNvSpPr>
              <a:spLocks/>
            </p:cNvSpPr>
            <p:nvPr/>
          </p:nvSpPr>
          <p:spPr bwMode="auto">
            <a:xfrm>
              <a:off x="2108" y="2237"/>
              <a:ext cx="279" cy="504"/>
            </a:xfrm>
            <a:custGeom>
              <a:avLst/>
              <a:gdLst/>
              <a:ahLst/>
              <a:cxnLst>
                <a:cxn ang="0">
                  <a:pos x="143" y="504"/>
                </a:cxn>
                <a:cxn ang="0">
                  <a:pos x="127" y="486"/>
                </a:cxn>
                <a:cxn ang="0">
                  <a:pos x="109" y="465"/>
                </a:cxn>
                <a:cxn ang="0">
                  <a:pos x="92" y="444"/>
                </a:cxn>
                <a:cxn ang="0">
                  <a:pos x="76" y="419"/>
                </a:cxn>
                <a:cxn ang="0">
                  <a:pos x="58" y="391"/>
                </a:cxn>
                <a:cxn ang="0">
                  <a:pos x="41" y="364"/>
                </a:cxn>
                <a:cxn ang="0">
                  <a:pos x="26" y="337"/>
                </a:cxn>
                <a:cxn ang="0">
                  <a:pos x="16" y="305"/>
                </a:cxn>
                <a:cxn ang="0">
                  <a:pos x="7" y="276"/>
                </a:cxn>
                <a:cxn ang="0">
                  <a:pos x="2" y="246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2" y="130"/>
                </a:cxn>
                <a:cxn ang="0">
                  <a:pos x="3" y="103"/>
                </a:cxn>
                <a:cxn ang="0">
                  <a:pos x="7" y="78"/>
                </a:cxn>
                <a:cxn ang="0">
                  <a:pos x="12" y="57"/>
                </a:cxn>
                <a:cxn ang="0">
                  <a:pos x="18" y="36"/>
                </a:cxn>
                <a:cxn ang="0">
                  <a:pos x="23" y="1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4"/>
                </a:cxn>
                <a:cxn ang="0">
                  <a:pos x="46" y="13"/>
                </a:cxn>
                <a:cxn ang="0">
                  <a:pos x="65" y="27"/>
                </a:cxn>
                <a:cxn ang="0">
                  <a:pos x="88" y="46"/>
                </a:cxn>
                <a:cxn ang="0">
                  <a:pos x="115" y="70"/>
                </a:cxn>
                <a:cxn ang="0">
                  <a:pos x="145" y="99"/>
                </a:cxn>
                <a:cxn ang="0">
                  <a:pos x="173" y="130"/>
                </a:cxn>
                <a:cxn ang="0">
                  <a:pos x="198" y="167"/>
                </a:cxn>
                <a:cxn ang="0">
                  <a:pos x="221" y="204"/>
                </a:cxn>
                <a:cxn ang="0">
                  <a:pos x="238" y="246"/>
                </a:cxn>
                <a:cxn ang="0">
                  <a:pos x="238" y="246"/>
                </a:cxn>
                <a:cxn ang="0">
                  <a:pos x="249" y="285"/>
                </a:cxn>
                <a:cxn ang="0">
                  <a:pos x="259" y="318"/>
                </a:cxn>
                <a:cxn ang="0">
                  <a:pos x="265" y="345"/>
                </a:cxn>
                <a:cxn ang="0">
                  <a:pos x="272" y="368"/>
                </a:cxn>
                <a:cxn ang="0">
                  <a:pos x="274" y="388"/>
                </a:cxn>
                <a:cxn ang="0">
                  <a:pos x="276" y="404"/>
                </a:cxn>
                <a:cxn ang="0">
                  <a:pos x="278" y="419"/>
                </a:cxn>
                <a:cxn ang="0">
                  <a:pos x="278" y="434"/>
                </a:cxn>
                <a:cxn ang="0">
                  <a:pos x="278" y="446"/>
                </a:cxn>
                <a:cxn ang="0">
                  <a:pos x="278" y="462"/>
                </a:cxn>
              </a:cxnLst>
              <a:rect l="0" t="0" r="r" b="b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147" y="2316"/>
              <a:ext cx="124" cy="385"/>
            </a:xfrm>
            <a:custGeom>
              <a:avLst/>
              <a:gdLst/>
              <a:ahLst/>
              <a:cxnLst>
                <a:cxn ang="0">
                  <a:pos x="125" y="380"/>
                </a:cxn>
                <a:cxn ang="0">
                  <a:pos x="103" y="338"/>
                </a:cxn>
                <a:cxn ang="0">
                  <a:pos x="85" y="299"/>
                </a:cxn>
                <a:cxn ang="0">
                  <a:pos x="67" y="256"/>
                </a:cxn>
                <a:cxn ang="0">
                  <a:pos x="50" y="216"/>
                </a:cxn>
                <a:cxn ang="0">
                  <a:pos x="37" y="177"/>
                </a:cxn>
                <a:cxn ang="0">
                  <a:pos x="27" y="136"/>
                </a:cxn>
                <a:cxn ang="0">
                  <a:pos x="16" y="101"/>
                </a:cxn>
                <a:cxn ang="0">
                  <a:pos x="9" y="64"/>
                </a:cxn>
                <a:cxn ang="0">
                  <a:pos x="4" y="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0"/>
                </a:cxn>
                <a:cxn ang="0">
                  <a:pos x="8" y="64"/>
                </a:cxn>
                <a:cxn ang="0">
                  <a:pos x="14" y="101"/>
                </a:cxn>
                <a:cxn ang="0">
                  <a:pos x="21" y="138"/>
                </a:cxn>
                <a:cxn ang="0">
                  <a:pos x="32" y="178"/>
                </a:cxn>
                <a:cxn ang="0">
                  <a:pos x="42" y="218"/>
                </a:cxn>
                <a:cxn ang="0">
                  <a:pos x="55" y="258"/>
                </a:cxn>
                <a:cxn ang="0">
                  <a:pos x="69" y="300"/>
                </a:cxn>
                <a:cxn ang="0">
                  <a:pos x="88" y="343"/>
                </a:cxn>
                <a:cxn ang="0">
                  <a:pos x="110" y="385"/>
                </a:cxn>
                <a:cxn ang="0">
                  <a:pos x="125" y="380"/>
                </a:cxn>
              </a:cxnLst>
              <a:rect l="0" t="0" r="r" b="b"/>
              <a:pathLst>
                <a:path w="126" h="386">
                  <a:moveTo>
                    <a:pt x="125" y="380"/>
                  </a:moveTo>
                  <a:lnTo>
                    <a:pt x="103" y="338"/>
                  </a:lnTo>
                  <a:lnTo>
                    <a:pt x="85" y="299"/>
                  </a:lnTo>
                  <a:lnTo>
                    <a:pt x="67" y="256"/>
                  </a:lnTo>
                  <a:lnTo>
                    <a:pt x="50" y="216"/>
                  </a:lnTo>
                  <a:lnTo>
                    <a:pt x="37" y="177"/>
                  </a:lnTo>
                  <a:lnTo>
                    <a:pt x="27" y="136"/>
                  </a:lnTo>
                  <a:lnTo>
                    <a:pt x="16" y="101"/>
                  </a:lnTo>
                  <a:lnTo>
                    <a:pt x="9" y="64"/>
                  </a:lnTo>
                  <a:lnTo>
                    <a:pt x="4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8" y="64"/>
                  </a:lnTo>
                  <a:lnTo>
                    <a:pt x="14" y="101"/>
                  </a:lnTo>
                  <a:lnTo>
                    <a:pt x="21" y="138"/>
                  </a:lnTo>
                  <a:lnTo>
                    <a:pt x="32" y="178"/>
                  </a:lnTo>
                  <a:lnTo>
                    <a:pt x="42" y="218"/>
                  </a:lnTo>
                  <a:lnTo>
                    <a:pt x="55" y="258"/>
                  </a:lnTo>
                  <a:lnTo>
                    <a:pt x="69" y="300"/>
                  </a:lnTo>
                  <a:lnTo>
                    <a:pt x="88" y="343"/>
                  </a:lnTo>
                  <a:lnTo>
                    <a:pt x="110" y="385"/>
                  </a:lnTo>
                  <a:lnTo>
                    <a:pt x="125" y="38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233" y="2290"/>
              <a:ext cx="158" cy="408"/>
            </a:xfrm>
            <a:custGeom>
              <a:avLst/>
              <a:gdLst/>
              <a:ahLst/>
              <a:cxnLst>
                <a:cxn ang="0">
                  <a:pos x="115" y="408"/>
                </a:cxn>
                <a:cxn ang="0">
                  <a:pos x="98" y="391"/>
                </a:cxn>
                <a:cxn ang="0">
                  <a:pos x="81" y="375"/>
                </a:cxn>
                <a:cxn ang="0">
                  <a:pos x="64" y="353"/>
                </a:cxn>
                <a:cxn ang="0">
                  <a:pos x="50" y="332"/>
                </a:cxn>
                <a:cxn ang="0">
                  <a:pos x="35" y="309"/>
                </a:cxn>
                <a:cxn ang="0">
                  <a:pos x="23" y="288"/>
                </a:cxn>
                <a:cxn ang="0">
                  <a:pos x="12" y="262"/>
                </a:cxn>
                <a:cxn ang="0">
                  <a:pos x="5" y="239"/>
                </a:cxn>
                <a:cxn ang="0">
                  <a:pos x="0" y="214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3" y="124"/>
                </a:cxn>
                <a:cxn ang="0">
                  <a:pos x="5" y="103"/>
                </a:cxn>
                <a:cxn ang="0">
                  <a:pos x="9" y="82"/>
                </a:cxn>
                <a:cxn ang="0">
                  <a:pos x="16" y="60"/>
                </a:cxn>
                <a:cxn ang="0">
                  <a:pos x="20" y="43"/>
                </a:cxn>
                <a:cxn ang="0">
                  <a:pos x="28" y="27"/>
                </a:cxn>
                <a:cxn ang="0">
                  <a:pos x="37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16"/>
                </a:cxn>
                <a:cxn ang="0">
                  <a:pos x="69" y="35"/>
                </a:cxn>
                <a:cxn ang="0">
                  <a:pos x="83" y="60"/>
                </a:cxn>
                <a:cxn ang="0">
                  <a:pos x="98" y="90"/>
                </a:cxn>
                <a:cxn ang="0">
                  <a:pos x="113" y="119"/>
                </a:cxn>
                <a:cxn ang="0">
                  <a:pos x="127" y="153"/>
                </a:cxn>
                <a:cxn ang="0">
                  <a:pos x="140" y="184"/>
                </a:cxn>
                <a:cxn ang="0">
                  <a:pos x="149" y="216"/>
                </a:cxn>
                <a:cxn ang="0">
                  <a:pos x="155" y="244"/>
                </a:cxn>
                <a:cxn ang="0">
                  <a:pos x="115" y="408"/>
                </a:cxn>
              </a:cxnLst>
              <a:rect l="0" t="0" r="r" b="b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  <a:lnTo>
                    <a:pt x="115" y="40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233" y="2290"/>
              <a:ext cx="158" cy="408"/>
            </a:xfrm>
            <a:custGeom>
              <a:avLst/>
              <a:gdLst/>
              <a:ahLst/>
              <a:cxnLst>
                <a:cxn ang="0">
                  <a:pos x="115" y="408"/>
                </a:cxn>
                <a:cxn ang="0">
                  <a:pos x="98" y="391"/>
                </a:cxn>
                <a:cxn ang="0">
                  <a:pos x="81" y="375"/>
                </a:cxn>
                <a:cxn ang="0">
                  <a:pos x="64" y="353"/>
                </a:cxn>
                <a:cxn ang="0">
                  <a:pos x="50" y="332"/>
                </a:cxn>
                <a:cxn ang="0">
                  <a:pos x="35" y="309"/>
                </a:cxn>
                <a:cxn ang="0">
                  <a:pos x="23" y="288"/>
                </a:cxn>
                <a:cxn ang="0">
                  <a:pos x="12" y="262"/>
                </a:cxn>
                <a:cxn ang="0">
                  <a:pos x="5" y="239"/>
                </a:cxn>
                <a:cxn ang="0">
                  <a:pos x="0" y="214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3" y="124"/>
                </a:cxn>
                <a:cxn ang="0">
                  <a:pos x="5" y="103"/>
                </a:cxn>
                <a:cxn ang="0">
                  <a:pos x="9" y="82"/>
                </a:cxn>
                <a:cxn ang="0">
                  <a:pos x="16" y="60"/>
                </a:cxn>
                <a:cxn ang="0">
                  <a:pos x="20" y="43"/>
                </a:cxn>
                <a:cxn ang="0">
                  <a:pos x="28" y="27"/>
                </a:cxn>
                <a:cxn ang="0">
                  <a:pos x="37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16"/>
                </a:cxn>
                <a:cxn ang="0">
                  <a:pos x="69" y="35"/>
                </a:cxn>
                <a:cxn ang="0">
                  <a:pos x="83" y="60"/>
                </a:cxn>
                <a:cxn ang="0">
                  <a:pos x="98" y="90"/>
                </a:cxn>
                <a:cxn ang="0">
                  <a:pos x="113" y="119"/>
                </a:cxn>
                <a:cxn ang="0">
                  <a:pos x="127" y="153"/>
                </a:cxn>
                <a:cxn ang="0">
                  <a:pos x="140" y="184"/>
                </a:cxn>
                <a:cxn ang="0">
                  <a:pos x="149" y="216"/>
                </a:cxn>
                <a:cxn ang="0">
                  <a:pos x="155" y="244"/>
                </a:cxn>
              </a:cxnLst>
              <a:rect l="0" t="0" r="r" b="b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" name="Freeform 235"/>
            <p:cNvSpPr>
              <a:spLocks/>
            </p:cNvSpPr>
            <p:nvPr/>
          </p:nvSpPr>
          <p:spPr bwMode="auto">
            <a:xfrm>
              <a:off x="2267" y="2365"/>
              <a:ext cx="77" cy="317"/>
            </a:xfrm>
            <a:custGeom>
              <a:avLst/>
              <a:gdLst/>
              <a:ahLst/>
              <a:cxnLst>
                <a:cxn ang="0">
                  <a:pos x="74" y="304"/>
                </a:cxn>
                <a:cxn ang="0">
                  <a:pos x="53" y="268"/>
                </a:cxn>
                <a:cxn ang="0">
                  <a:pos x="38" y="231"/>
                </a:cxn>
                <a:cxn ang="0">
                  <a:pos x="25" y="195"/>
                </a:cxn>
                <a:cxn ang="0">
                  <a:pos x="16" y="161"/>
                </a:cxn>
                <a:cxn ang="0">
                  <a:pos x="8" y="128"/>
                </a:cxn>
                <a:cxn ang="0">
                  <a:pos x="4" y="98"/>
                </a:cxn>
                <a:cxn ang="0">
                  <a:pos x="4" y="69"/>
                </a:cxn>
                <a:cxn ang="0">
                  <a:pos x="4" y="41"/>
                </a:cxn>
                <a:cxn ang="0">
                  <a:pos x="6" y="1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2" y="43"/>
                </a:cxn>
                <a:cxn ang="0">
                  <a:pos x="0" y="71"/>
                </a:cxn>
                <a:cxn ang="0">
                  <a:pos x="0" y="103"/>
                </a:cxn>
                <a:cxn ang="0">
                  <a:pos x="2" y="134"/>
                </a:cxn>
                <a:cxn ang="0">
                  <a:pos x="6" y="167"/>
                </a:cxn>
                <a:cxn ang="0">
                  <a:pos x="13" y="204"/>
                </a:cxn>
                <a:cxn ang="0">
                  <a:pos x="25" y="241"/>
                </a:cxn>
                <a:cxn ang="0">
                  <a:pos x="39" y="279"/>
                </a:cxn>
                <a:cxn ang="0">
                  <a:pos x="59" y="317"/>
                </a:cxn>
                <a:cxn ang="0">
                  <a:pos x="74" y="304"/>
                </a:cxn>
              </a:cxnLst>
              <a:rect l="0" t="0" r="r" b="b"/>
              <a:pathLst>
                <a:path w="75" h="318">
                  <a:moveTo>
                    <a:pt x="74" y="304"/>
                  </a:moveTo>
                  <a:lnTo>
                    <a:pt x="53" y="268"/>
                  </a:lnTo>
                  <a:lnTo>
                    <a:pt x="38" y="231"/>
                  </a:lnTo>
                  <a:lnTo>
                    <a:pt x="25" y="195"/>
                  </a:lnTo>
                  <a:lnTo>
                    <a:pt x="16" y="161"/>
                  </a:lnTo>
                  <a:lnTo>
                    <a:pt x="8" y="128"/>
                  </a:lnTo>
                  <a:lnTo>
                    <a:pt x="4" y="98"/>
                  </a:lnTo>
                  <a:lnTo>
                    <a:pt x="4" y="69"/>
                  </a:lnTo>
                  <a:lnTo>
                    <a:pt x="4" y="41"/>
                  </a:lnTo>
                  <a:lnTo>
                    <a:pt x="6" y="18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0"/>
                  </a:lnTo>
                  <a:lnTo>
                    <a:pt x="2" y="43"/>
                  </a:lnTo>
                  <a:lnTo>
                    <a:pt x="0" y="71"/>
                  </a:lnTo>
                  <a:lnTo>
                    <a:pt x="0" y="103"/>
                  </a:lnTo>
                  <a:lnTo>
                    <a:pt x="2" y="134"/>
                  </a:lnTo>
                  <a:lnTo>
                    <a:pt x="6" y="167"/>
                  </a:lnTo>
                  <a:lnTo>
                    <a:pt x="13" y="204"/>
                  </a:lnTo>
                  <a:lnTo>
                    <a:pt x="25" y="241"/>
                  </a:lnTo>
                  <a:lnTo>
                    <a:pt x="39" y="279"/>
                  </a:lnTo>
                  <a:lnTo>
                    <a:pt x="59" y="317"/>
                  </a:lnTo>
                  <a:lnTo>
                    <a:pt x="74" y="30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6" name="Freeform 236"/>
            <p:cNvSpPr>
              <a:spLocks/>
            </p:cNvSpPr>
            <p:nvPr/>
          </p:nvSpPr>
          <p:spPr bwMode="auto">
            <a:xfrm>
              <a:off x="2315" y="2391"/>
              <a:ext cx="187" cy="403"/>
            </a:xfrm>
            <a:custGeom>
              <a:avLst/>
              <a:gdLst/>
              <a:ahLst/>
              <a:cxnLst>
                <a:cxn ang="0">
                  <a:pos x="38" y="339"/>
                </a:cxn>
                <a:cxn ang="0">
                  <a:pos x="31" y="319"/>
                </a:cxn>
                <a:cxn ang="0">
                  <a:pos x="23" y="300"/>
                </a:cxn>
                <a:cxn ang="0">
                  <a:pos x="17" y="279"/>
                </a:cxn>
                <a:cxn ang="0">
                  <a:pos x="13" y="259"/>
                </a:cxn>
                <a:cxn ang="0">
                  <a:pos x="8" y="238"/>
                </a:cxn>
                <a:cxn ang="0">
                  <a:pos x="4" y="217"/>
                </a:cxn>
                <a:cxn ang="0">
                  <a:pos x="2" y="197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28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5" y="80"/>
                </a:cxn>
                <a:cxn ang="0">
                  <a:pos x="18" y="65"/>
                </a:cxn>
                <a:cxn ang="0">
                  <a:pos x="25" y="49"/>
                </a:cxn>
                <a:cxn ang="0">
                  <a:pos x="31" y="34"/>
                </a:cxn>
                <a:cxn ang="0">
                  <a:pos x="38" y="21"/>
                </a:cxn>
                <a:cxn ang="0">
                  <a:pos x="44" y="13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9" y="10"/>
                </a:cxn>
                <a:cxn ang="0">
                  <a:pos x="73" y="19"/>
                </a:cxn>
                <a:cxn ang="0">
                  <a:pos x="80" y="29"/>
                </a:cxn>
                <a:cxn ang="0">
                  <a:pos x="86" y="42"/>
                </a:cxn>
                <a:cxn ang="0">
                  <a:pos x="94" y="54"/>
                </a:cxn>
                <a:cxn ang="0">
                  <a:pos x="101" y="72"/>
                </a:cxn>
                <a:cxn ang="0">
                  <a:pos x="107" y="86"/>
                </a:cxn>
                <a:cxn ang="0">
                  <a:pos x="112" y="101"/>
                </a:cxn>
                <a:cxn ang="0">
                  <a:pos x="116" y="116"/>
                </a:cxn>
                <a:cxn ang="0">
                  <a:pos x="116" y="116"/>
                </a:cxn>
                <a:cxn ang="0">
                  <a:pos x="119" y="132"/>
                </a:cxn>
                <a:cxn ang="0">
                  <a:pos x="124" y="155"/>
                </a:cxn>
                <a:cxn ang="0">
                  <a:pos x="133" y="185"/>
                </a:cxn>
                <a:cxn ang="0">
                  <a:pos x="143" y="217"/>
                </a:cxn>
                <a:cxn ang="0">
                  <a:pos x="151" y="252"/>
                </a:cxn>
                <a:cxn ang="0">
                  <a:pos x="160" y="286"/>
                </a:cxn>
                <a:cxn ang="0">
                  <a:pos x="168" y="321"/>
                </a:cxn>
                <a:cxn ang="0">
                  <a:pos x="177" y="353"/>
                </a:cxn>
                <a:cxn ang="0">
                  <a:pos x="183" y="383"/>
                </a:cxn>
                <a:cxn ang="0">
                  <a:pos x="186" y="404"/>
                </a:cxn>
                <a:cxn ang="0">
                  <a:pos x="38" y="339"/>
                </a:cxn>
              </a:cxnLst>
              <a:rect l="0" t="0" r="r" b="b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  <a:lnTo>
                    <a:pt x="38" y="33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7" name="Freeform 237"/>
            <p:cNvSpPr>
              <a:spLocks/>
            </p:cNvSpPr>
            <p:nvPr/>
          </p:nvSpPr>
          <p:spPr bwMode="auto">
            <a:xfrm>
              <a:off x="2315" y="2391"/>
              <a:ext cx="187" cy="403"/>
            </a:xfrm>
            <a:custGeom>
              <a:avLst/>
              <a:gdLst/>
              <a:ahLst/>
              <a:cxnLst>
                <a:cxn ang="0">
                  <a:pos x="38" y="339"/>
                </a:cxn>
                <a:cxn ang="0">
                  <a:pos x="31" y="319"/>
                </a:cxn>
                <a:cxn ang="0">
                  <a:pos x="23" y="300"/>
                </a:cxn>
                <a:cxn ang="0">
                  <a:pos x="17" y="279"/>
                </a:cxn>
                <a:cxn ang="0">
                  <a:pos x="13" y="259"/>
                </a:cxn>
                <a:cxn ang="0">
                  <a:pos x="8" y="238"/>
                </a:cxn>
                <a:cxn ang="0">
                  <a:pos x="4" y="217"/>
                </a:cxn>
                <a:cxn ang="0">
                  <a:pos x="2" y="197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28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5" y="80"/>
                </a:cxn>
                <a:cxn ang="0">
                  <a:pos x="18" y="65"/>
                </a:cxn>
                <a:cxn ang="0">
                  <a:pos x="25" y="49"/>
                </a:cxn>
                <a:cxn ang="0">
                  <a:pos x="31" y="34"/>
                </a:cxn>
                <a:cxn ang="0">
                  <a:pos x="38" y="21"/>
                </a:cxn>
                <a:cxn ang="0">
                  <a:pos x="44" y="13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9" y="10"/>
                </a:cxn>
                <a:cxn ang="0">
                  <a:pos x="73" y="19"/>
                </a:cxn>
                <a:cxn ang="0">
                  <a:pos x="80" y="29"/>
                </a:cxn>
                <a:cxn ang="0">
                  <a:pos x="86" y="42"/>
                </a:cxn>
                <a:cxn ang="0">
                  <a:pos x="94" y="54"/>
                </a:cxn>
                <a:cxn ang="0">
                  <a:pos x="101" y="72"/>
                </a:cxn>
                <a:cxn ang="0">
                  <a:pos x="107" y="86"/>
                </a:cxn>
                <a:cxn ang="0">
                  <a:pos x="112" y="101"/>
                </a:cxn>
                <a:cxn ang="0">
                  <a:pos x="116" y="116"/>
                </a:cxn>
                <a:cxn ang="0">
                  <a:pos x="116" y="116"/>
                </a:cxn>
                <a:cxn ang="0">
                  <a:pos x="119" y="132"/>
                </a:cxn>
                <a:cxn ang="0">
                  <a:pos x="124" y="155"/>
                </a:cxn>
                <a:cxn ang="0">
                  <a:pos x="133" y="185"/>
                </a:cxn>
                <a:cxn ang="0">
                  <a:pos x="143" y="217"/>
                </a:cxn>
                <a:cxn ang="0">
                  <a:pos x="151" y="252"/>
                </a:cxn>
                <a:cxn ang="0">
                  <a:pos x="160" y="286"/>
                </a:cxn>
                <a:cxn ang="0">
                  <a:pos x="168" y="321"/>
                </a:cxn>
                <a:cxn ang="0">
                  <a:pos x="177" y="353"/>
                </a:cxn>
                <a:cxn ang="0">
                  <a:pos x="183" y="383"/>
                </a:cxn>
                <a:cxn ang="0">
                  <a:pos x="186" y="404"/>
                </a:cxn>
              </a:cxnLst>
              <a:rect l="0" t="0" r="r" b="b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8" name="Freeform 238"/>
            <p:cNvSpPr>
              <a:spLocks/>
            </p:cNvSpPr>
            <p:nvPr/>
          </p:nvSpPr>
          <p:spPr bwMode="auto">
            <a:xfrm>
              <a:off x="2366" y="2520"/>
              <a:ext cx="59" cy="269"/>
            </a:xfrm>
            <a:custGeom>
              <a:avLst/>
              <a:gdLst/>
              <a:ahLst/>
              <a:cxnLst>
                <a:cxn ang="0">
                  <a:pos x="59" y="269"/>
                </a:cxn>
                <a:cxn ang="0">
                  <a:pos x="43" y="237"/>
                </a:cxn>
                <a:cxn ang="0">
                  <a:pos x="31" y="207"/>
                </a:cxn>
                <a:cxn ang="0">
                  <a:pos x="22" y="176"/>
                </a:cxn>
                <a:cxn ang="0">
                  <a:pos x="15" y="144"/>
                </a:cxn>
                <a:cxn ang="0">
                  <a:pos x="10" y="115"/>
                </a:cxn>
                <a:cxn ang="0">
                  <a:pos x="6" y="87"/>
                </a:cxn>
                <a:cxn ang="0">
                  <a:pos x="4" y="62"/>
                </a:cxn>
                <a:cxn ang="0">
                  <a:pos x="4" y="37"/>
                </a:cxn>
                <a:cxn ang="0">
                  <a:pos x="4" y="1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6"/>
                </a:cxn>
                <a:cxn ang="0">
                  <a:pos x="2" y="37"/>
                </a:cxn>
                <a:cxn ang="0">
                  <a:pos x="0" y="61"/>
                </a:cxn>
                <a:cxn ang="0">
                  <a:pos x="0" y="85"/>
                </a:cxn>
                <a:cxn ang="0">
                  <a:pos x="2" y="113"/>
                </a:cxn>
                <a:cxn ang="0">
                  <a:pos x="6" y="142"/>
                </a:cxn>
                <a:cxn ang="0">
                  <a:pos x="10" y="174"/>
                </a:cxn>
                <a:cxn ang="0">
                  <a:pos x="18" y="204"/>
                </a:cxn>
                <a:cxn ang="0">
                  <a:pos x="29" y="234"/>
                </a:cxn>
                <a:cxn ang="0">
                  <a:pos x="43" y="264"/>
                </a:cxn>
                <a:cxn ang="0">
                  <a:pos x="59" y="269"/>
                </a:cxn>
              </a:cxnLst>
              <a:rect l="0" t="0" r="r" b="b"/>
              <a:pathLst>
                <a:path w="60" h="270">
                  <a:moveTo>
                    <a:pt x="59" y="269"/>
                  </a:moveTo>
                  <a:lnTo>
                    <a:pt x="43" y="237"/>
                  </a:lnTo>
                  <a:lnTo>
                    <a:pt x="31" y="207"/>
                  </a:lnTo>
                  <a:lnTo>
                    <a:pt x="22" y="176"/>
                  </a:lnTo>
                  <a:lnTo>
                    <a:pt x="15" y="144"/>
                  </a:lnTo>
                  <a:lnTo>
                    <a:pt x="10" y="115"/>
                  </a:lnTo>
                  <a:lnTo>
                    <a:pt x="6" y="87"/>
                  </a:lnTo>
                  <a:lnTo>
                    <a:pt x="4" y="62"/>
                  </a:lnTo>
                  <a:lnTo>
                    <a:pt x="4" y="37"/>
                  </a:lnTo>
                  <a:lnTo>
                    <a:pt x="4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6"/>
                  </a:lnTo>
                  <a:lnTo>
                    <a:pt x="2" y="37"/>
                  </a:lnTo>
                  <a:lnTo>
                    <a:pt x="0" y="61"/>
                  </a:lnTo>
                  <a:lnTo>
                    <a:pt x="0" y="85"/>
                  </a:lnTo>
                  <a:lnTo>
                    <a:pt x="2" y="113"/>
                  </a:lnTo>
                  <a:lnTo>
                    <a:pt x="6" y="142"/>
                  </a:lnTo>
                  <a:lnTo>
                    <a:pt x="10" y="174"/>
                  </a:lnTo>
                  <a:lnTo>
                    <a:pt x="18" y="204"/>
                  </a:lnTo>
                  <a:lnTo>
                    <a:pt x="29" y="234"/>
                  </a:lnTo>
                  <a:lnTo>
                    <a:pt x="43" y="264"/>
                  </a:lnTo>
                  <a:lnTo>
                    <a:pt x="59" y="26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9" name="Freeform 239"/>
            <p:cNvSpPr>
              <a:spLocks/>
            </p:cNvSpPr>
            <p:nvPr/>
          </p:nvSpPr>
          <p:spPr bwMode="auto">
            <a:xfrm>
              <a:off x="1930" y="2391"/>
              <a:ext cx="375" cy="403"/>
            </a:xfrm>
            <a:custGeom>
              <a:avLst/>
              <a:gdLst/>
              <a:ahLst/>
              <a:cxnLst>
                <a:cxn ang="0">
                  <a:pos x="227" y="309"/>
                </a:cxn>
                <a:cxn ang="0">
                  <a:pos x="212" y="298"/>
                </a:cxn>
                <a:cxn ang="0">
                  <a:pos x="198" y="287"/>
                </a:cxn>
                <a:cxn ang="0">
                  <a:pos x="180" y="275"/>
                </a:cxn>
                <a:cxn ang="0">
                  <a:pos x="163" y="264"/>
                </a:cxn>
                <a:cxn ang="0">
                  <a:pos x="147" y="250"/>
                </a:cxn>
                <a:cxn ang="0">
                  <a:pos x="128" y="238"/>
                </a:cxn>
                <a:cxn ang="0">
                  <a:pos x="111" y="222"/>
                </a:cxn>
                <a:cxn ang="0">
                  <a:pos x="96" y="208"/>
                </a:cxn>
                <a:cxn ang="0">
                  <a:pos x="79" y="191"/>
                </a:cxn>
                <a:cxn ang="0">
                  <a:pos x="67" y="174"/>
                </a:cxn>
                <a:cxn ang="0">
                  <a:pos x="67" y="174"/>
                </a:cxn>
                <a:cxn ang="0">
                  <a:pos x="56" y="158"/>
                </a:cxn>
                <a:cxn ang="0">
                  <a:pos x="46" y="139"/>
                </a:cxn>
                <a:cxn ang="0">
                  <a:pos x="35" y="121"/>
                </a:cxn>
                <a:cxn ang="0">
                  <a:pos x="27" y="103"/>
                </a:cxn>
                <a:cxn ang="0">
                  <a:pos x="18" y="84"/>
                </a:cxn>
                <a:cxn ang="0">
                  <a:pos x="12" y="65"/>
                </a:cxn>
                <a:cxn ang="0">
                  <a:pos x="7" y="48"/>
                </a:cxn>
                <a:cxn ang="0">
                  <a:pos x="3" y="31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14" y="6"/>
                </a:cxn>
                <a:cxn ang="0">
                  <a:pos x="28" y="13"/>
                </a:cxn>
                <a:cxn ang="0">
                  <a:pos x="50" y="20"/>
                </a:cxn>
                <a:cxn ang="0">
                  <a:pos x="71" y="34"/>
                </a:cxn>
                <a:cxn ang="0">
                  <a:pos x="96" y="46"/>
                </a:cxn>
                <a:cxn ang="0">
                  <a:pos x="119" y="61"/>
                </a:cxn>
                <a:cxn ang="0">
                  <a:pos x="143" y="77"/>
                </a:cxn>
                <a:cxn ang="0">
                  <a:pos x="161" y="9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95" y="132"/>
                </a:cxn>
                <a:cxn ang="0">
                  <a:pos x="214" y="158"/>
                </a:cxn>
                <a:cxn ang="0">
                  <a:pos x="235" y="190"/>
                </a:cxn>
                <a:cxn ang="0">
                  <a:pos x="258" y="220"/>
                </a:cxn>
                <a:cxn ang="0">
                  <a:pos x="281" y="257"/>
                </a:cxn>
                <a:cxn ang="0">
                  <a:pos x="304" y="289"/>
                </a:cxn>
                <a:cxn ang="0">
                  <a:pos x="326" y="324"/>
                </a:cxn>
                <a:cxn ang="0">
                  <a:pos x="345" y="353"/>
                </a:cxn>
                <a:cxn ang="0">
                  <a:pos x="359" y="381"/>
                </a:cxn>
                <a:cxn ang="0">
                  <a:pos x="373" y="402"/>
                </a:cxn>
                <a:cxn ang="0">
                  <a:pos x="227" y="309"/>
                </a:cxn>
              </a:cxnLst>
              <a:rect l="0" t="0" r="r" b="b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  <a:lnTo>
                    <a:pt x="227" y="30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0" name="Freeform 240"/>
            <p:cNvSpPr>
              <a:spLocks/>
            </p:cNvSpPr>
            <p:nvPr/>
          </p:nvSpPr>
          <p:spPr bwMode="auto">
            <a:xfrm>
              <a:off x="1930" y="2391"/>
              <a:ext cx="375" cy="403"/>
            </a:xfrm>
            <a:custGeom>
              <a:avLst/>
              <a:gdLst/>
              <a:ahLst/>
              <a:cxnLst>
                <a:cxn ang="0">
                  <a:pos x="227" y="309"/>
                </a:cxn>
                <a:cxn ang="0">
                  <a:pos x="212" y="298"/>
                </a:cxn>
                <a:cxn ang="0">
                  <a:pos x="198" y="287"/>
                </a:cxn>
                <a:cxn ang="0">
                  <a:pos x="180" y="275"/>
                </a:cxn>
                <a:cxn ang="0">
                  <a:pos x="163" y="264"/>
                </a:cxn>
                <a:cxn ang="0">
                  <a:pos x="147" y="250"/>
                </a:cxn>
                <a:cxn ang="0">
                  <a:pos x="128" y="238"/>
                </a:cxn>
                <a:cxn ang="0">
                  <a:pos x="111" y="222"/>
                </a:cxn>
                <a:cxn ang="0">
                  <a:pos x="96" y="208"/>
                </a:cxn>
                <a:cxn ang="0">
                  <a:pos x="79" y="191"/>
                </a:cxn>
                <a:cxn ang="0">
                  <a:pos x="67" y="174"/>
                </a:cxn>
                <a:cxn ang="0">
                  <a:pos x="67" y="174"/>
                </a:cxn>
                <a:cxn ang="0">
                  <a:pos x="56" y="158"/>
                </a:cxn>
                <a:cxn ang="0">
                  <a:pos x="46" y="139"/>
                </a:cxn>
                <a:cxn ang="0">
                  <a:pos x="35" y="121"/>
                </a:cxn>
                <a:cxn ang="0">
                  <a:pos x="27" y="103"/>
                </a:cxn>
                <a:cxn ang="0">
                  <a:pos x="18" y="84"/>
                </a:cxn>
                <a:cxn ang="0">
                  <a:pos x="12" y="65"/>
                </a:cxn>
                <a:cxn ang="0">
                  <a:pos x="7" y="48"/>
                </a:cxn>
                <a:cxn ang="0">
                  <a:pos x="3" y="31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14" y="6"/>
                </a:cxn>
                <a:cxn ang="0">
                  <a:pos x="28" y="13"/>
                </a:cxn>
                <a:cxn ang="0">
                  <a:pos x="50" y="20"/>
                </a:cxn>
                <a:cxn ang="0">
                  <a:pos x="71" y="34"/>
                </a:cxn>
                <a:cxn ang="0">
                  <a:pos x="96" y="46"/>
                </a:cxn>
                <a:cxn ang="0">
                  <a:pos x="119" y="61"/>
                </a:cxn>
                <a:cxn ang="0">
                  <a:pos x="143" y="77"/>
                </a:cxn>
                <a:cxn ang="0">
                  <a:pos x="161" y="9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95" y="132"/>
                </a:cxn>
                <a:cxn ang="0">
                  <a:pos x="214" y="158"/>
                </a:cxn>
                <a:cxn ang="0">
                  <a:pos x="235" y="190"/>
                </a:cxn>
                <a:cxn ang="0">
                  <a:pos x="258" y="220"/>
                </a:cxn>
                <a:cxn ang="0">
                  <a:pos x="281" y="257"/>
                </a:cxn>
                <a:cxn ang="0">
                  <a:pos x="304" y="289"/>
                </a:cxn>
                <a:cxn ang="0">
                  <a:pos x="326" y="324"/>
                </a:cxn>
                <a:cxn ang="0">
                  <a:pos x="345" y="353"/>
                </a:cxn>
                <a:cxn ang="0">
                  <a:pos x="359" y="381"/>
                </a:cxn>
                <a:cxn ang="0">
                  <a:pos x="373" y="402"/>
                </a:cxn>
              </a:cxnLst>
              <a:rect l="0" t="0" r="r" b="b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022" y="2491"/>
              <a:ext cx="206" cy="226"/>
            </a:xfrm>
            <a:custGeom>
              <a:avLst/>
              <a:gdLst/>
              <a:ahLst/>
              <a:cxnLst>
                <a:cxn ang="0">
                  <a:pos x="204" y="219"/>
                </a:cxn>
                <a:cxn ang="0">
                  <a:pos x="191" y="203"/>
                </a:cxn>
                <a:cxn ang="0">
                  <a:pos x="168" y="177"/>
                </a:cxn>
                <a:cxn ang="0">
                  <a:pos x="143" y="147"/>
                </a:cxn>
                <a:cxn ang="0">
                  <a:pos x="111" y="115"/>
                </a:cxn>
                <a:cxn ang="0">
                  <a:pos x="82" y="84"/>
                </a:cxn>
                <a:cxn ang="0">
                  <a:pos x="52" y="52"/>
                </a:cxn>
                <a:cxn ang="0">
                  <a:pos x="29" y="27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3" y="16"/>
                </a:cxn>
                <a:cxn ang="0">
                  <a:pos x="29" y="36"/>
                </a:cxn>
                <a:cxn ang="0">
                  <a:pos x="49" y="59"/>
                </a:cxn>
                <a:cxn ang="0">
                  <a:pos x="72" y="84"/>
                </a:cxn>
                <a:cxn ang="0">
                  <a:pos x="97" y="111"/>
                </a:cxn>
                <a:cxn ang="0">
                  <a:pos x="120" y="136"/>
                </a:cxn>
                <a:cxn ang="0">
                  <a:pos x="143" y="162"/>
                </a:cxn>
                <a:cxn ang="0">
                  <a:pos x="164" y="187"/>
                </a:cxn>
                <a:cxn ang="0">
                  <a:pos x="180" y="207"/>
                </a:cxn>
                <a:cxn ang="0">
                  <a:pos x="194" y="224"/>
                </a:cxn>
                <a:cxn ang="0">
                  <a:pos x="204" y="219"/>
                </a:cxn>
              </a:cxnLst>
              <a:rect l="0" t="0" r="r" b="b"/>
              <a:pathLst>
                <a:path w="205" h="225">
                  <a:moveTo>
                    <a:pt x="204" y="219"/>
                  </a:moveTo>
                  <a:lnTo>
                    <a:pt x="191" y="203"/>
                  </a:lnTo>
                  <a:lnTo>
                    <a:pt x="168" y="177"/>
                  </a:lnTo>
                  <a:lnTo>
                    <a:pt x="143" y="147"/>
                  </a:lnTo>
                  <a:lnTo>
                    <a:pt x="111" y="115"/>
                  </a:lnTo>
                  <a:lnTo>
                    <a:pt x="82" y="84"/>
                  </a:lnTo>
                  <a:lnTo>
                    <a:pt x="52" y="52"/>
                  </a:lnTo>
                  <a:lnTo>
                    <a:pt x="29" y="27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3" y="16"/>
                  </a:lnTo>
                  <a:lnTo>
                    <a:pt x="29" y="36"/>
                  </a:lnTo>
                  <a:lnTo>
                    <a:pt x="49" y="59"/>
                  </a:lnTo>
                  <a:lnTo>
                    <a:pt x="72" y="84"/>
                  </a:lnTo>
                  <a:lnTo>
                    <a:pt x="97" y="111"/>
                  </a:lnTo>
                  <a:lnTo>
                    <a:pt x="120" y="136"/>
                  </a:lnTo>
                  <a:lnTo>
                    <a:pt x="143" y="162"/>
                  </a:lnTo>
                  <a:lnTo>
                    <a:pt x="164" y="187"/>
                  </a:lnTo>
                  <a:lnTo>
                    <a:pt x="180" y="207"/>
                  </a:lnTo>
                  <a:lnTo>
                    <a:pt x="194" y="224"/>
                  </a:lnTo>
                  <a:lnTo>
                    <a:pt x="204" y="21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" name="Freeform 242"/>
            <p:cNvSpPr>
              <a:spLocks/>
            </p:cNvSpPr>
            <p:nvPr/>
          </p:nvSpPr>
          <p:spPr bwMode="auto">
            <a:xfrm>
              <a:off x="1991" y="2621"/>
              <a:ext cx="414" cy="278"/>
            </a:xfrm>
            <a:custGeom>
              <a:avLst/>
              <a:gdLst/>
              <a:ahLst/>
              <a:cxnLst>
                <a:cxn ang="0">
                  <a:pos x="413" y="227"/>
                </a:cxn>
                <a:cxn ang="0">
                  <a:pos x="395" y="210"/>
                </a:cxn>
                <a:cxn ang="0">
                  <a:pos x="374" y="191"/>
                </a:cxn>
                <a:cxn ang="0">
                  <a:pos x="353" y="172"/>
                </a:cxn>
                <a:cxn ang="0">
                  <a:pos x="328" y="153"/>
                </a:cxn>
                <a:cxn ang="0">
                  <a:pos x="305" y="134"/>
                </a:cxn>
                <a:cxn ang="0">
                  <a:pos x="282" y="115"/>
                </a:cxn>
                <a:cxn ang="0">
                  <a:pos x="259" y="98"/>
                </a:cxn>
                <a:cxn ang="0">
                  <a:pos x="238" y="82"/>
                </a:cxn>
                <a:cxn ang="0">
                  <a:pos x="218" y="69"/>
                </a:cxn>
                <a:cxn ang="0">
                  <a:pos x="204" y="57"/>
                </a:cxn>
                <a:cxn ang="0">
                  <a:pos x="204" y="57"/>
                </a:cxn>
                <a:cxn ang="0">
                  <a:pos x="190" y="46"/>
                </a:cxn>
                <a:cxn ang="0">
                  <a:pos x="170" y="37"/>
                </a:cxn>
                <a:cxn ang="0">
                  <a:pos x="147" y="29"/>
                </a:cxn>
                <a:cxn ang="0">
                  <a:pos x="126" y="23"/>
                </a:cxn>
                <a:cxn ang="0">
                  <a:pos x="101" y="16"/>
                </a:cxn>
                <a:cxn ang="0">
                  <a:pos x="77" y="9"/>
                </a:cxn>
                <a:cxn ang="0">
                  <a:pos x="54" y="6"/>
                </a:cxn>
                <a:cxn ang="0">
                  <a:pos x="34" y="4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8" y="29"/>
                </a:cxn>
                <a:cxn ang="0">
                  <a:pos x="29" y="41"/>
                </a:cxn>
                <a:cxn ang="0">
                  <a:pos x="40" y="58"/>
                </a:cxn>
                <a:cxn ang="0">
                  <a:pos x="50" y="73"/>
                </a:cxn>
                <a:cxn ang="0">
                  <a:pos x="63" y="90"/>
                </a:cxn>
                <a:cxn ang="0">
                  <a:pos x="75" y="106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101" y="140"/>
                </a:cxn>
                <a:cxn ang="0">
                  <a:pos x="116" y="157"/>
                </a:cxn>
                <a:cxn ang="0">
                  <a:pos x="132" y="174"/>
                </a:cxn>
                <a:cxn ang="0">
                  <a:pos x="149" y="191"/>
                </a:cxn>
                <a:cxn ang="0">
                  <a:pos x="168" y="207"/>
                </a:cxn>
                <a:cxn ang="0">
                  <a:pos x="187" y="225"/>
                </a:cxn>
                <a:cxn ang="0">
                  <a:pos x="206" y="239"/>
                </a:cxn>
                <a:cxn ang="0">
                  <a:pos x="227" y="254"/>
                </a:cxn>
                <a:cxn ang="0">
                  <a:pos x="248" y="267"/>
                </a:cxn>
                <a:cxn ang="0">
                  <a:pos x="271" y="276"/>
                </a:cxn>
                <a:cxn ang="0">
                  <a:pos x="413" y="227"/>
                </a:cxn>
              </a:cxnLst>
              <a:rect l="0" t="0" r="r" b="b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  <a:lnTo>
                    <a:pt x="413" y="22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1991" y="2621"/>
              <a:ext cx="414" cy="278"/>
            </a:xfrm>
            <a:custGeom>
              <a:avLst/>
              <a:gdLst/>
              <a:ahLst/>
              <a:cxnLst>
                <a:cxn ang="0">
                  <a:pos x="413" y="227"/>
                </a:cxn>
                <a:cxn ang="0">
                  <a:pos x="395" y="210"/>
                </a:cxn>
                <a:cxn ang="0">
                  <a:pos x="374" y="191"/>
                </a:cxn>
                <a:cxn ang="0">
                  <a:pos x="353" y="172"/>
                </a:cxn>
                <a:cxn ang="0">
                  <a:pos x="328" y="153"/>
                </a:cxn>
                <a:cxn ang="0">
                  <a:pos x="305" y="134"/>
                </a:cxn>
                <a:cxn ang="0">
                  <a:pos x="282" y="115"/>
                </a:cxn>
                <a:cxn ang="0">
                  <a:pos x="259" y="98"/>
                </a:cxn>
                <a:cxn ang="0">
                  <a:pos x="238" y="82"/>
                </a:cxn>
                <a:cxn ang="0">
                  <a:pos x="218" y="69"/>
                </a:cxn>
                <a:cxn ang="0">
                  <a:pos x="204" y="57"/>
                </a:cxn>
                <a:cxn ang="0">
                  <a:pos x="204" y="57"/>
                </a:cxn>
                <a:cxn ang="0">
                  <a:pos x="190" y="46"/>
                </a:cxn>
                <a:cxn ang="0">
                  <a:pos x="170" y="37"/>
                </a:cxn>
                <a:cxn ang="0">
                  <a:pos x="147" y="29"/>
                </a:cxn>
                <a:cxn ang="0">
                  <a:pos x="126" y="23"/>
                </a:cxn>
                <a:cxn ang="0">
                  <a:pos x="101" y="16"/>
                </a:cxn>
                <a:cxn ang="0">
                  <a:pos x="77" y="9"/>
                </a:cxn>
                <a:cxn ang="0">
                  <a:pos x="54" y="6"/>
                </a:cxn>
                <a:cxn ang="0">
                  <a:pos x="34" y="4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8" y="29"/>
                </a:cxn>
                <a:cxn ang="0">
                  <a:pos x="29" y="41"/>
                </a:cxn>
                <a:cxn ang="0">
                  <a:pos x="40" y="58"/>
                </a:cxn>
                <a:cxn ang="0">
                  <a:pos x="50" y="73"/>
                </a:cxn>
                <a:cxn ang="0">
                  <a:pos x="63" y="90"/>
                </a:cxn>
                <a:cxn ang="0">
                  <a:pos x="75" y="106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101" y="140"/>
                </a:cxn>
                <a:cxn ang="0">
                  <a:pos x="116" y="157"/>
                </a:cxn>
                <a:cxn ang="0">
                  <a:pos x="132" y="174"/>
                </a:cxn>
                <a:cxn ang="0">
                  <a:pos x="149" y="191"/>
                </a:cxn>
                <a:cxn ang="0">
                  <a:pos x="168" y="207"/>
                </a:cxn>
                <a:cxn ang="0">
                  <a:pos x="187" y="225"/>
                </a:cxn>
                <a:cxn ang="0">
                  <a:pos x="206" y="239"/>
                </a:cxn>
                <a:cxn ang="0">
                  <a:pos x="227" y="254"/>
                </a:cxn>
                <a:cxn ang="0">
                  <a:pos x="248" y="267"/>
                </a:cxn>
                <a:cxn ang="0">
                  <a:pos x="271" y="276"/>
                </a:cxn>
              </a:cxnLst>
              <a:rect l="0" t="0" r="r" b="b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060" y="2667"/>
              <a:ext cx="260" cy="182"/>
            </a:xfrm>
            <a:custGeom>
              <a:avLst/>
              <a:gdLst/>
              <a:ahLst/>
              <a:cxnLst>
                <a:cxn ang="0">
                  <a:pos x="255" y="181"/>
                </a:cxn>
                <a:cxn ang="0">
                  <a:pos x="243" y="176"/>
                </a:cxn>
                <a:cxn ang="0">
                  <a:pos x="230" y="172"/>
                </a:cxn>
                <a:cxn ang="0">
                  <a:pos x="218" y="163"/>
                </a:cxn>
                <a:cxn ang="0">
                  <a:pos x="203" y="159"/>
                </a:cxn>
                <a:cxn ang="0">
                  <a:pos x="188" y="151"/>
                </a:cxn>
                <a:cxn ang="0">
                  <a:pos x="174" y="142"/>
                </a:cxn>
                <a:cxn ang="0">
                  <a:pos x="161" y="133"/>
                </a:cxn>
                <a:cxn ang="0">
                  <a:pos x="147" y="126"/>
                </a:cxn>
                <a:cxn ang="0">
                  <a:pos x="133" y="117"/>
                </a:cxn>
                <a:cxn ang="0">
                  <a:pos x="121" y="107"/>
                </a:cxn>
                <a:cxn ang="0">
                  <a:pos x="121" y="107"/>
                </a:cxn>
                <a:cxn ang="0">
                  <a:pos x="110" y="96"/>
                </a:cxn>
                <a:cxn ang="0">
                  <a:pos x="98" y="85"/>
                </a:cxn>
                <a:cxn ang="0">
                  <a:pos x="85" y="73"/>
                </a:cxn>
                <a:cxn ang="0">
                  <a:pos x="73" y="60"/>
                </a:cxn>
                <a:cxn ang="0">
                  <a:pos x="60" y="50"/>
                </a:cxn>
                <a:cxn ang="0">
                  <a:pos x="48" y="37"/>
                </a:cxn>
                <a:cxn ang="0">
                  <a:pos x="35" y="27"/>
                </a:cxn>
                <a:cxn ang="0">
                  <a:pos x="25" y="18"/>
                </a:cxn>
                <a:cxn ang="0">
                  <a:pos x="12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25" y="16"/>
                </a:cxn>
                <a:cxn ang="0">
                  <a:pos x="37" y="25"/>
                </a:cxn>
                <a:cxn ang="0">
                  <a:pos x="50" y="36"/>
                </a:cxn>
                <a:cxn ang="0">
                  <a:pos x="62" y="43"/>
                </a:cxn>
                <a:cxn ang="0">
                  <a:pos x="74" y="54"/>
                </a:cxn>
                <a:cxn ang="0">
                  <a:pos x="87" y="64"/>
                </a:cxn>
                <a:cxn ang="0">
                  <a:pos x="99" y="75"/>
                </a:cxn>
                <a:cxn ang="0">
                  <a:pos x="113" y="85"/>
                </a:cxn>
                <a:cxn ang="0">
                  <a:pos x="125" y="96"/>
                </a:cxn>
                <a:cxn ang="0">
                  <a:pos x="125" y="96"/>
                </a:cxn>
                <a:cxn ang="0">
                  <a:pos x="136" y="105"/>
                </a:cxn>
                <a:cxn ang="0">
                  <a:pos x="149" y="115"/>
                </a:cxn>
                <a:cxn ang="0">
                  <a:pos x="163" y="123"/>
                </a:cxn>
                <a:cxn ang="0">
                  <a:pos x="177" y="132"/>
                </a:cxn>
                <a:cxn ang="0">
                  <a:pos x="193" y="140"/>
                </a:cxn>
                <a:cxn ang="0">
                  <a:pos x="207" y="146"/>
                </a:cxn>
                <a:cxn ang="0">
                  <a:pos x="222" y="153"/>
                </a:cxn>
                <a:cxn ang="0">
                  <a:pos x="234" y="159"/>
                </a:cxn>
                <a:cxn ang="0">
                  <a:pos x="248" y="165"/>
                </a:cxn>
                <a:cxn ang="0">
                  <a:pos x="258" y="170"/>
                </a:cxn>
                <a:cxn ang="0">
                  <a:pos x="255" y="181"/>
                </a:cxn>
              </a:cxnLst>
              <a:rect l="0" t="0" r="r" b="b"/>
              <a:pathLst>
                <a:path w="259" h="182">
                  <a:moveTo>
                    <a:pt x="255" y="181"/>
                  </a:moveTo>
                  <a:lnTo>
                    <a:pt x="243" y="176"/>
                  </a:lnTo>
                  <a:lnTo>
                    <a:pt x="230" y="172"/>
                  </a:lnTo>
                  <a:lnTo>
                    <a:pt x="218" y="163"/>
                  </a:lnTo>
                  <a:lnTo>
                    <a:pt x="203" y="159"/>
                  </a:lnTo>
                  <a:lnTo>
                    <a:pt x="188" y="151"/>
                  </a:lnTo>
                  <a:lnTo>
                    <a:pt x="174" y="142"/>
                  </a:lnTo>
                  <a:lnTo>
                    <a:pt x="161" y="133"/>
                  </a:lnTo>
                  <a:lnTo>
                    <a:pt x="147" y="126"/>
                  </a:lnTo>
                  <a:lnTo>
                    <a:pt x="133" y="117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10" y="96"/>
                  </a:lnTo>
                  <a:lnTo>
                    <a:pt x="98" y="85"/>
                  </a:lnTo>
                  <a:lnTo>
                    <a:pt x="85" y="73"/>
                  </a:lnTo>
                  <a:lnTo>
                    <a:pt x="73" y="60"/>
                  </a:lnTo>
                  <a:lnTo>
                    <a:pt x="60" y="50"/>
                  </a:lnTo>
                  <a:lnTo>
                    <a:pt x="48" y="37"/>
                  </a:lnTo>
                  <a:lnTo>
                    <a:pt x="35" y="27"/>
                  </a:lnTo>
                  <a:lnTo>
                    <a:pt x="25" y="1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25" y="16"/>
                  </a:lnTo>
                  <a:lnTo>
                    <a:pt x="37" y="25"/>
                  </a:lnTo>
                  <a:lnTo>
                    <a:pt x="50" y="36"/>
                  </a:lnTo>
                  <a:lnTo>
                    <a:pt x="62" y="43"/>
                  </a:lnTo>
                  <a:lnTo>
                    <a:pt x="74" y="54"/>
                  </a:lnTo>
                  <a:lnTo>
                    <a:pt x="87" y="64"/>
                  </a:lnTo>
                  <a:lnTo>
                    <a:pt x="99" y="75"/>
                  </a:lnTo>
                  <a:lnTo>
                    <a:pt x="113" y="85"/>
                  </a:lnTo>
                  <a:lnTo>
                    <a:pt x="125" y="96"/>
                  </a:lnTo>
                  <a:lnTo>
                    <a:pt x="125" y="96"/>
                  </a:lnTo>
                  <a:lnTo>
                    <a:pt x="136" y="105"/>
                  </a:lnTo>
                  <a:lnTo>
                    <a:pt x="149" y="115"/>
                  </a:lnTo>
                  <a:lnTo>
                    <a:pt x="163" y="123"/>
                  </a:lnTo>
                  <a:lnTo>
                    <a:pt x="177" y="132"/>
                  </a:lnTo>
                  <a:lnTo>
                    <a:pt x="193" y="140"/>
                  </a:lnTo>
                  <a:lnTo>
                    <a:pt x="207" y="146"/>
                  </a:lnTo>
                  <a:lnTo>
                    <a:pt x="222" y="153"/>
                  </a:lnTo>
                  <a:lnTo>
                    <a:pt x="234" y="159"/>
                  </a:lnTo>
                  <a:lnTo>
                    <a:pt x="248" y="165"/>
                  </a:lnTo>
                  <a:lnTo>
                    <a:pt x="258" y="170"/>
                  </a:lnTo>
                  <a:lnTo>
                    <a:pt x="255" y="18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172" y="2825"/>
              <a:ext cx="317" cy="193"/>
            </a:xfrm>
            <a:custGeom>
              <a:avLst/>
              <a:gdLst/>
              <a:ahLst/>
              <a:cxnLst>
                <a:cxn ang="0">
                  <a:pos x="267" y="71"/>
                </a:cxn>
                <a:cxn ang="0">
                  <a:pos x="251" y="58"/>
                </a:cxn>
                <a:cxn ang="0">
                  <a:pos x="230" y="46"/>
                </a:cxn>
                <a:cxn ang="0">
                  <a:pos x="209" y="33"/>
                </a:cxn>
                <a:cxn ang="0">
                  <a:pos x="183" y="23"/>
                </a:cxn>
                <a:cxn ang="0">
                  <a:pos x="156" y="14"/>
                </a:cxn>
                <a:cxn ang="0">
                  <a:pos x="126" y="5"/>
                </a:cxn>
                <a:cxn ang="0">
                  <a:pos x="96" y="1"/>
                </a:cxn>
                <a:cxn ang="0">
                  <a:pos x="6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6" y="16"/>
                </a:cxn>
                <a:cxn ang="0">
                  <a:pos x="14" y="28"/>
                </a:cxn>
                <a:cxn ang="0">
                  <a:pos x="25" y="46"/>
                </a:cxn>
                <a:cxn ang="0">
                  <a:pos x="38" y="65"/>
                </a:cxn>
                <a:cxn ang="0">
                  <a:pos x="52" y="83"/>
                </a:cxn>
                <a:cxn ang="0">
                  <a:pos x="67" y="100"/>
                </a:cxn>
                <a:cxn ang="0">
                  <a:pos x="84" y="118"/>
                </a:cxn>
                <a:cxn ang="0">
                  <a:pos x="101" y="132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35" y="151"/>
                </a:cxn>
                <a:cxn ang="0">
                  <a:pos x="154" y="157"/>
                </a:cxn>
                <a:cxn ang="0">
                  <a:pos x="175" y="166"/>
                </a:cxn>
                <a:cxn ang="0">
                  <a:pos x="193" y="172"/>
                </a:cxn>
                <a:cxn ang="0">
                  <a:pos x="214" y="178"/>
                </a:cxn>
                <a:cxn ang="0">
                  <a:pos x="236" y="183"/>
                </a:cxn>
                <a:cxn ang="0">
                  <a:pos x="257" y="187"/>
                </a:cxn>
                <a:cxn ang="0">
                  <a:pos x="276" y="192"/>
                </a:cxn>
                <a:cxn ang="0">
                  <a:pos x="297" y="192"/>
                </a:cxn>
                <a:cxn ang="0">
                  <a:pos x="316" y="192"/>
                </a:cxn>
                <a:cxn ang="0">
                  <a:pos x="267" y="71"/>
                </a:cxn>
              </a:cxnLst>
              <a:rect l="0" t="0" r="r" b="b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  <a:lnTo>
                    <a:pt x="267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172" y="2825"/>
              <a:ext cx="317" cy="193"/>
            </a:xfrm>
            <a:custGeom>
              <a:avLst/>
              <a:gdLst/>
              <a:ahLst/>
              <a:cxnLst>
                <a:cxn ang="0">
                  <a:pos x="267" y="71"/>
                </a:cxn>
                <a:cxn ang="0">
                  <a:pos x="251" y="58"/>
                </a:cxn>
                <a:cxn ang="0">
                  <a:pos x="230" y="46"/>
                </a:cxn>
                <a:cxn ang="0">
                  <a:pos x="209" y="33"/>
                </a:cxn>
                <a:cxn ang="0">
                  <a:pos x="183" y="23"/>
                </a:cxn>
                <a:cxn ang="0">
                  <a:pos x="156" y="14"/>
                </a:cxn>
                <a:cxn ang="0">
                  <a:pos x="126" y="5"/>
                </a:cxn>
                <a:cxn ang="0">
                  <a:pos x="96" y="1"/>
                </a:cxn>
                <a:cxn ang="0">
                  <a:pos x="6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6" y="16"/>
                </a:cxn>
                <a:cxn ang="0">
                  <a:pos x="14" y="28"/>
                </a:cxn>
                <a:cxn ang="0">
                  <a:pos x="25" y="46"/>
                </a:cxn>
                <a:cxn ang="0">
                  <a:pos x="38" y="65"/>
                </a:cxn>
                <a:cxn ang="0">
                  <a:pos x="52" y="83"/>
                </a:cxn>
                <a:cxn ang="0">
                  <a:pos x="67" y="100"/>
                </a:cxn>
                <a:cxn ang="0">
                  <a:pos x="84" y="118"/>
                </a:cxn>
                <a:cxn ang="0">
                  <a:pos x="101" y="132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35" y="151"/>
                </a:cxn>
                <a:cxn ang="0">
                  <a:pos x="154" y="157"/>
                </a:cxn>
                <a:cxn ang="0">
                  <a:pos x="175" y="166"/>
                </a:cxn>
                <a:cxn ang="0">
                  <a:pos x="193" y="172"/>
                </a:cxn>
                <a:cxn ang="0">
                  <a:pos x="214" y="178"/>
                </a:cxn>
                <a:cxn ang="0">
                  <a:pos x="236" y="183"/>
                </a:cxn>
                <a:cxn ang="0">
                  <a:pos x="257" y="187"/>
                </a:cxn>
                <a:cxn ang="0">
                  <a:pos x="276" y="192"/>
                </a:cxn>
                <a:cxn ang="0">
                  <a:pos x="297" y="192"/>
                </a:cxn>
                <a:cxn ang="0">
                  <a:pos x="316" y="192"/>
                </a:cxn>
              </a:cxnLst>
              <a:rect l="0" t="0" r="r" b="b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243" y="2856"/>
              <a:ext cx="220" cy="96"/>
            </a:xfrm>
            <a:custGeom>
              <a:avLst/>
              <a:gdLst/>
              <a:ahLst/>
              <a:cxnLst>
                <a:cxn ang="0">
                  <a:pos x="218" y="85"/>
                </a:cxn>
                <a:cxn ang="0">
                  <a:pos x="187" y="76"/>
                </a:cxn>
                <a:cxn ang="0">
                  <a:pos x="159" y="67"/>
                </a:cxn>
                <a:cxn ang="0">
                  <a:pos x="132" y="59"/>
                </a:cxn>
                <a:cxn ang="0">
                  <a:pos x="107" y="48"/>
                </a:cxn>
                <a:cxn ang="0">
                  <a:pos x="86" y="40"/>
                </a:cxn>
                <a:cxn ang="0">
                  <a:pos x="63" y="32"/>
                </a:cxn>
                <a:cxn ang="0">
                  <a:pos x="43" y="23"/>
                </a:cxn>
                <a:cxn ang="0">
                  <a:pos x="27" y="15"/>
                </a:cxn>
                <a:cxn ang="0">
                  <a:pos x="13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6"/>
                </a:cxn>
                <a:cxn ang="0">
                  <a:pos x="27" y="15"/>
                </a:cxn>
                <a:cxn ang="0">
                  <a:pos x="43" y="25"/>
                </a:cxn>
                <a:cxn ang="0">
                  <a:pos x="63" y="36"/>
                </a:cxn>
                <a:cxn ang="0">
                  <a:pos x="84" y="46"/>
                </a:cxn>
                <a:cxn ang="0">
                  <a:pos x="105" y="57"/>
                </a:cxn>
                <a:cxn ang="0">
                  <a:pos x="130" y="67"/>
                </a:cxn>
                <a:cxn ang="0">
                  <a:pos x="155" y="76"/>
                </a:cxn>
                <a:cxn ang="0">
                  <a:pos x="182" y="87"/>
                </a:cxn>
                <a:cxn ang="0">
                  <a:pos x="214" y="95"/>
                </a:cxn>
                <a:cxn ang="0">
                  <a:pos x="218" y="85"/>
                </a:cxn>
              </a:cxnLst>
              <a:rect l="0" t="0" r="r" b="b"/>
              <a:pathLst>
                <a:path w="219" h="96">
                  <a:moveTo>
                    <a:pt x="218" y="85"/>
                  </a:moveTo>
                  <a:lnTo>
                    <a:pt x="187" y="76"/>
                  </a:lnTo>
                  <a:lnTo>
                    <a:pt x="159" y="67"/>
                  </a:lnTo>
                  <a:lnTo>
                    <a:pt x="132" y="59"/>
                  </a:lnTo>
                  <a:lnTo>
                    <a:pt x="107" y="48"/>
                  </a:lnTo>
                  <a:lnTo>
                    <a:pt x="86" y="40"/>
                  </a:lnTo>
                  <a:lnTo>
                    <a:pt x="63" y="32"/>
                  </a:lnTo>
                  <a:lnTo>
                    <a:pt x="43" y="23"/>
                  </a:lnTo>
                  <a:lnTo>
                    <a:pt x="27" y="15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6"/>
                  </a:lnTo>
                  <a:lnTo>
                    <a:pt x="27" y="15"/>
                  </a:lnTo>
                  <a:lnTo>
                    <a:pt x="43" y="25"/>
                  </a:lnTo>
                  <a:lnTo>
                    <a:pt x="63" y="36"/>
                  </a:lnTo>
                  <a:lnTo>
                    <a:pt x="84" y="46"/>
                  </a:lnTo>
                  <a:lnTo>
                    <a:pt x="105" y="57"/>
                  </a:lnTo>
                  <a:lnTo>
                    <a:pt x="130" y="67"/>
                  </a:lnTo>
                  <a:lnTo>
                    <a:pt x="155" y="76"/>
                  </a:lnTo>
                  <a:lnTo>
                    <a:pt x="182" y="87"/>
                  </a:lnTo>
                  <a:lnTo>
                    <a:pt x="214" y="95"/>
                  </a:lnTo>
                  <a:lnTo>
                    <a:pt x="218" y="8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" name="Freeform 248"/>
            <p:cNvSpPr>
              <a:spLocks/>
            </p:cNvSpPr>
            <p:nvPr/>
          </p:nvSpPr>
          <p:spPr bwMode="auto">
            <a:xfrm>
              <a:off x="2243" y="2656"/>
              <a:ext cx="326" cy="279"/>
            </a:xfrm>
            <a:custGeom>
              <a:avLst/>
              <a:gdLst/>
              <a:ahLst/>
              <a:cxnLst>
                <a:cxn ang="0">
                  <a:pos x="295" y="277"/>
                </a:cxn>
                <a:cxn ang="0">
                  <a:pos x="277" y="274"/>
                </a:cxn>
                <a:cxn ang="0">
                  <a:pos x="258" y="271"/>
                </a:cxn>
                <a:cxn ang="0">
                  <a:pos x="235" y="264"/>
                </a:cxn>
                <a:cxn ang="0">
                  <a:pos x="214" y="256"/>
                </a:cxn>
                <a:cxn ang="0">
                  <a:pos x="189" y="247"/>
                </a:cxn>
                <a:cxn ang="0">
                  <a:pos x="164" y="237"/>
                </a:cxn>
                <a:cxn ang="0">
                  <a:pos x="141" y="223"/>
                </a:cxn>
                <a:cxn ang="0">
                  <a:pos x="115" y="205"/>
                </a:cxn>
                <a:cxn ang="0">
                  <a:pos x="94" y="186"/>
                </a:cxn>
                <a:cxn ang="0">
                  <a:pos x="73" y="165"/>
                </a:cxn>
                <a:cxn ang="0">
                  <a:pos x="73" y="165"/>
                </a:cxn>
                <a:cxn ang="0">
                  <a:pos x="56" y="142"/>
                </a:cxn>
                <a:cxn ang="0">
                  <a:pos x="41" y="122"/>
                </a:cxn>
                <a:cxn ang="0">
                  <a:pos x="30" y="104"/>
                </a:cxn>
                <a:cxn ang="0">
                  <a:pos x="23" y="85"/>
                </a:cxn>
                <a:cxn ang="0">
                  <a:pos x="16" y="69"/>
                </a:cxn>
                <a:cxn ang="0">
                  <a:pos x="9" y="53"/>
                </a:cxn>
                <a:cxn ang="0">
                  <a:pos x="7" y="39"/>
                </a:cxn>
                <a:cxn ang="0">
                  <a:pos x="3" y="27"/>
                </a:cxn>
                <a:cxn ang="0">
                  <a:pos x="1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18" y="2"/>
                </a:cxn>
                <a:cxn ang="0">
                  <a:pos x="33" y="0"/>
                </a:cxn>
                <a:cxn ang="0">
                  <a:pos x="48" y="2"/>
                </a:cxn>
                <a:cxn ang="0">
                  <a:pos x="67" y="2"/>
                </a:cxn>
                <a:cxn ang="0">
                  <a:pos x="83" y="5"/>
                </a:cxn>
                <a:cxn ang="0">
                  <a:pos x="102" y="9"/>
                </a:cxn>
                <a:cxn ang="0">
                  <a:pos x="120" y="18"/>
                </a:cxn>
                <a:cxn ang="0">
                  <a:pos x="136" y="27"/>
                </a:cxn>
                <a:cxn ang="0">
                  <a:pos x="136" y="27"/>
                </a:cxn>
                <a:cxn ang="0">
                  <a:pos x="153" y="39"/>
                </a:cxn>
                <a:cxn ang="0">
                  <a:pos x="170" y="51"/>
                </a:cxn>
                <a:cxn ang="0">
                  <a:pos x="189" y="69"/>
                </a:cxn>
                <a:cxn ang="0">
                  <a:pos x="208" y="85"/>
                </a:cxn>
                <a:cxn ang="0">
                  <a:pos x="226" y="106"/>
                </a:cxn>
                <a:cxn ang="0">
                  <a:pos x="248" y="127"/>
                </a:cxn>
                <a:cxn ang="0">
                  <a:pos x="267" y="152"/>
                </a:cxn>
                <a:cxn ang="0">
                  <a:pos x="286" y="182"/>
                </a:cxn>
                <a:cxn ang="0">
                  <a:pos x="305" y="216"/>
                </a:cxn>
                <a:cxn ang="0">
                  <a:pos x="325" y="249"/>
                </a:cxn>
                <a:cxn ang="0">
                  <a:pos x="295" y="277"/>
                </a:cxn>
              </a:cxnLst>
              <a:rect l="0" t="0" r="r" b="b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  <a:lnTo>
                    <a:pt x="295" y="27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243" y="2656"/>
              <a:ext cx="326" cy="279"/>
            </a:xfrm>
            <a:custGeom>
              <a:avLst/>
              <a:gdLst/>
              <a:ahLst/>
              <a:cxnLst>
                <a:cxn ang="0">
                  <a:pos x="295" y="277"/>
                </a:cxn>
                <a:cxn ang="0">
                  <a:pos x="277" y="274"/>
                </a:cxn>
                <a:cxn ang="0">
                  <a:pos x="258" y="271"/>
                </a:cxn>
                <a:cxn ang="0">
                  <a:pos x="235" y="264"/>
                </a:cxn>
                <a:cxn ang="0">
                  <a:pos x="214" y="256"/>
                </a:cxn>
                <a:cxn ang="0">
                  <a:pos x="189" y="247"/>
                </a:cxn>
                <a:cxn ang="0">
                  <a:pos x="164" y="237"/>
                </a:cxn>
                <a:cxn ang="0">
                  <a:pos x="141" y="223"/>
                </a:cxn>
                <a:cxn ang="0">
                  <a:pos x="115" y="205"/>
                </a:cxn>
                <a:cxn ang="0">
                  <a:pos x="94" y="186"/>
                </a:cxn>
                <a:cxn ang="0">
                  <a:pos x="73" y="165"/>
                </a:cxn>
                <a:cxn ang="0">
                  <a:pos x="73" y="165"/>
                </a:cxn>
                <a:cxn ang="0">
                  <a:pos x="56" y="142"/>
                </a:cxn>
                <a:cxn ang="0">
                  <a:pos x="41" y="122"/>
                </a:cxn>
                <a:cxn ang="0">
                  <a:pos x="30" y="104"/>
                </a:cxn>
                <a:cxn ang="0">
                  <a:pos x="23" y="85"/>
                </a:cxn>
                <a:cxn ang="0">
                  <a:pos x="16" y="69"/>
                </a:cxn>
                <a:cxn ang="0">
                  <a:pos x="9" y="53"/>
                </a:cxn>
                <a:cxn ang="0">
                  <a:pos x="7" y="39"/>
                </a:cxn>
                <a:cxn ang="0">
                  <a:pos x="3" y="27"/>
                </a:cxn>
                <a:cxn ang="0">
                  <a:pos x="1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18" y="2"/>
                </a:cxn>
                <a:cxn ang="0">
                  <a:pos x="33" y="0"/>
                </a:cxn>
                <a:cxn ang="0">
                  <a:pos x="48" y="2"/>
                </a:cxn>
                <a:cxn ang="0">
                  <a:pos x="67" y="2"/>
                </a:cxn>
                <a:cxn ang="0">
                  <a:pos x="83" y="5"/>
                </a:cxn>
                <a:cxn ang="0">
                  <a:pos x="102" y="9"/>
                </a:cxn>
                <a:cxn ang="0">
                  <a:pos x="120" y="18"/>
                </a:cxn>
                <a:cxn ang="0">
                  <a:pos x="136" y="27"/>
                </a:cxn>
                <a:cxn ang="0">
                  <a:pos x="136" y="27"/>
                </a:cxn>
                <a:cxn ang="0">
                  <a:pos x="153" y="39"/>
                </a:cxn>
                <a:cxn ang="0">
                  <a:pos x="170" y="51"/>
                </a:cxn>
                <a:cxn ang="0">
                  <a:pos x="189" y="69"/>
                </a:cxn>
                <a:cxn ang="0">
                  <a:pos x="208" y="85"/>
                </a:cxn>
                <a:cxn ang="0">
                  <a:pos x="226" y="106"/>
                </a:cxn>
                <a:cxn ang="0">
                  <a:pos x="248" y="127"/>
                </a:cxn>
                <a:cxn ang="0">
                  <a:pos x="267" y="152"/>
                </a:cxn>
                <a:cxn ang="0">
                  <a:pos x="286" y="182"/>
                </a:cxn>
                <a:cxn ang="0">
                  <a:pos x="305" y="216"/>
                </a:cxn>
                <a:cxn ang="0">
                  <a:pos x="325" y="249"/>
                </a:cxn>
              </a:cxnLst>
              <a:rect l="0" t="0" r="r" b="b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343" y="2732"/>
              <a:ext cx="191" cy="177"/>
            </a:xfrm>
            <a:custGeom>
              <a:avLst/>
              <a:gdLst/>
              <a:ahLst/>
              <a:cxnLst>
                <a:cxn ang="0">
                  <a:pos x="190" y="168"/>
                </a:cxn>
                <a:cxn ang="0">
                  <a:pos x="169" y="154"/>
                </a:cxn>
                <a:cxn ang="0">
                  <a:pos x="144" y="138"/>
                </a:cxn>
                <a:cxn ang="0">
                  <a:pos x="124" y="119"/>
                </a:cxn>
                <a:cxn ang="0">
                  <a:pos x="101" y="103"/>
                </a:cxn>
                <a:cxn ang="0">
                  <a:pos x="80" y="83"/>
                </a:cxn>
                <a:cxn ang="0">
                  <a:pos x="59" y="64"/>
                </a:cxn>
                <a:cxn ang="0">
                  <a:pos x="40" y="46"/>
                </a:cxn>
                <a:cxn ang="0">
                  <a:pos x="25" y="29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2"/>
                </a:cxn>
                <a:cxn ang="0">
                  <a:pos x="23" y="29"/>
                </a:cxn>
                <a:cxn ang="0">
                  <a:pos x="38" y="48"/>
                </a:cxn>
                <a:cxn ang="0">
                  <a:pos x="57" y="67"/>
                </a:cxn>
                <a:cxn ang="0">
                  <a:pos x="75" y="85"/>
                </a:cxn>
                <a:cxn ang="0">
                  <a:pos x="96" y="106"/>
                </a:cxn>
                <a:cxn ang="0">
                  <a:pos x="118" y="126"/>
                </a:cxn>
                <a:cxn ang="0">
                  <a:pos x="139" y="145"/>
                </a:cxn>
                <a:cxn ang="0">
                  <a:pos x="160" y="159"/>
                </a:cxn>
                <a:cxn ang="0">
                  <a:pos x="181" y="175"/>
                </a:cxn>
                <a:cxn ang="0">
                  <a:pos x="190" y="168"/>
                </a:cxn>
              </a:cxnLst>
              <a:rect l="0" t="0" r="r" b="b"/>
              <a:pathLst>
                <a:path w="191" h="176">
                  <a:moveTo>
                    <a:pt x="190" y="168"/>
                  </a:moveTo>
                  <a:lnTo>
                    <a:pt x="169" y="154"/>
                  </a:lnTo>
                  <a:lnTo>
                    <a:pt x="144" y="138"/>
                  </a:lnTo>
                  <a:lnTo>
                    <a:pt x="124" y="119"/>
                  </a:lnTo>
                  <a:lnTo>
                    <a:pt x="101" y="103"/>
                  </a:lnTo>
                  <a:lnTo>
                    <a:pt x="80" y="83"/>
                  </a:lnTo>
                  <a:lnTo>
                    <a:pt x="59" y="64"/>
                  </a:lnTo>
                  <a:lnTo>
                    <a:pt x="40" y="46"/>
                  </a:lnTo>
                  <a:lnTo>
                    <a:pt x="25" y="29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23" y="29"/>
                  </a:lnTo>
                  <a:lnTo>
                    <a:pt x="38" y="48"/>
                  </a:lnTo>
                  <a:lnTo>
                    <a:pt x="57" y="67"/>
                  </a:lnTo>
                  <a:lnTo>
                    <a:pt x="75" y="85"/>
                  </a:lnTo>
                  <a:lnTo>
                    <a:pt x="96" y="106"/>
                  </a:lnTo>
                  <a:lnTo>
                    <a:pt x="118" y="126"/>
                  </a:lnTo>
                  <a:lnTo>
                    <a:pt x="139" y="145"/>
                  </a:lnTo>
                  <a:lnTo>
                    <a:pt x="160" y="159"/>
                  </a:lnTo>
                  <a:lnTo>
                    <a:pt x="181" y="175"/>
                  </a:lnTo>
                  <a:lnTo>
                    <a:pt x="190" y="16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428" y="2554"/>
              <a:ext cx="235" cy="413"/>
            </a:xfrm>
            <a:custGeom>
              <a:avLst/>
              <a:gdLst/>
              <a:ahLst/>
              <a:cxnLst>
                <a:cxn ang="0">
                  <a:pos x="210" y="412"/>
                </a:cxn>
                <a:cxn ang="0">
                  <a:pos x="194" y="401"/>
                </a:cxn>
                <a:cxn ang="0">
                  <a:pos x="175" y="391"/>
                </a:cxn>
                <a:cxn ang="0">
                  <a:pos x="152" y="375"/>
                </a:cxn>
                <a:cxn ang="0">
                  <a:pos x="131" y="361"/>
                </a:cxn>
                <a:cxn ang="0">
                  <a:pos x="108" y="343"/>
                </a:cxn>
                <a:cxn ang="0">
                  <a:pos x="86" y="327"/>
                </a:cxn>
                <a:cxn ang="0">
                  <a:pos x="67" y="308"/>
                </a:cxn>
                <a:cxn ang="0">
                  <a:pos x="50" y="290"/>
                </a:cxn>
                <a:cxn ang="0">
                  <a:pos x="35" y="269"/>
                </a:cxn>
                <a:cxn ang="0">
                  <a:pos x="25" y="247"/>
                </a:cxn>
                <a:cxn ang="0">
                  <a:pos x="25" y="247"/>
                </a:cxn>
                <a:cxn ang="0">
                  <a:pos x="16" y="224"/>
                </a:cxn>
                <a:cxn ang="0">
                  <a:pos x="9" y="201"/>
                </a:cxn>
                <a:cxn ang="0">
                  <a:pos x="6" y="173"/>
                </a:cxn>
                <a:cxn ang="0">
                  <a:pos x="4" y="148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0" y="67"/>
                </a:cxn>
                <a:cxn ang="0">
                  <a:pos x="2" y="41"/>
                </a:cxn>
                <a:cxn ang="0">
                  <a:pos x="2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8" y="12"/>
                </a:cxn>
                <a:cxn ang="0">
                  <a:pos x="33" y="28"/>
                </a:cxn>
                <a:cxn ang="0">
                  <a:pos x="50" y="48"/>
                </a:cxn>
                <a:cxn ang="0">
                  <a:pos x="67" y="71"/>
                </a:cxn>
                <a:cxn ang="0">
                  <a:pos x="88" y="94"/>
                </a:cxn>
                <a:cxn ang="0">
                  <a:pos x="105" y="119"/>
                </a:cxn>
                <a:cxn ang="0">
                  <a:pos x="122" y="142"/>
                </a:cxn>
                <a:cxn ang="0">
                  <a:pos x="134" y="163"/>
                </a:cxn>
                <a:cxn ang="0">
                  <a:pos x="143" y="180"/>
                </a:cxn>
                <a:cxn ang="0">
                  <a:pos x="143" y="180"/>
                </a:cxn>
                <a:cxn ang="0">
                  <a:pos x="150" y="196"/>
                </a:cxn>
                <a:cxn ang="0">
                  <a:pos x="158" y="216"/>
                </a:cxn>
                <a:cxn ang="0">
                  <a:pos x="166" y="237"/>
                </a:cxn>
                <a:cxn ang="0">
                  <a:pos x="177" y="258"/>
                </a:cxn>
                <a:cxn ang="0">
                  <a:pos x="187" y="279"/>
                </a:cxn>
                <a:cxn ang="0">
                  <a:pos x="198" y="297"/>
                </a:cxn>
                <a:cxn ang="0">
                  <a:pos x="208" y="318"/>
                </a:cxn>
                <a:cxn ang="0">
                  <a:pos x="217" y="336"/>
                </a:cxn>
                <a:cxn ang="0">
                  <a:pos x="226" y="352"/>
                </a:cxn>
                <a:cxn ang="0">
                  <a:pos x="234" y="366"/>
                </a:cxn>
                <a:cxn ang="0">
                  <a:pos x="210" y="412"/>
                </a:cxn>
              </a:cxnLst>
              <a:rect l="0" t="0" r="r" b="b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  <a:lnTo>
                    <a:pt x="210" y="41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428" y="2554"/>
              <a:ext cx="235" cy="413"/>
            </a:xfrm>
            <a:custGeom>
              <a:avLst/>
              <a:gdLst/>
              <a:ahLst/>
              <a:cxnLst>
                <a:cxn ang="0">
                  <a:pos x="210" y="412"/>
                </a:cxn>
                <a:cxn ang="0">
                  <a:pos x="194" y="401"/>
                </a:cxn>
                <a:cxn ang="0">
                  <a:pos x="175" y="391"/>
                </a:cxn>
                <a:cxn ang="0">
                  <a:pos x="152" y="375"/>
                </a:cxn>
                <a:cxn ang="0">
                  <a:pos x="131" y="361"/>
                </a:cxn>
                <a:cxn ang="0">
                  <a:pos x="108" y="343"/>
                </a:cxn>
                <a:cxn ang="0">
                  <a:pos x="86" y="327"/>
                </a:cxn>
                <a:cxn ang="0">
                  <a:pos x="67" y="308"/>
                </a:cxn>
                <a:cxn ang="0">
                  <a:pos x="50" y="290"/>
                </a:cxn>
                <a:cxn ang="0">
                  <a:pos x="35" y="269"/>
                </a:cxn>
                <a:cxn ang="0">
                  <a:pos x="25" y="247"/>
                </a:cxn>
                <a:cxn ang="0">
                  <a:pos x="25" y="247"/>
                </a:cxn>
                <a:cxn ang="0">
                  <a:pos x="16" y="224"/>
                </a:cxn>
                <a:cxn ang="0">
                  <a:pos x="9" y="201"/>
                </a:cxn>
                <a:cxn ang="0">
                  <a:pos x="6" y="173"/>
                </a:cxn>
                <a:cxn ang="0">
                  <a:pos x="4" y="148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0" y="67"/>
                </a:cxn>
                <a:cxn ang="0">
                  <a:pos x="2" y="41"/>
                </a:cxn>
                <a:cxn ang="0">
                  <a:pos x="2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8" y="12"/>
                </a:cxn>
                <a:cxn ang="0">
                  <a:pos x="33" y="28"/>
                </a:cxn>
                <a:cxn ang="0">
                  <a:pos x="50" y="48"/>
                </a:cxn>
                <a:cxn ang="0">
                  <a:pos x="67" y="71"/>
                </a:cxn>
                <a:cxn ang="0">
                  <a:pos x="88" y="94"/>
                </a:cxn>
                <a:cxn ang="0">
                  <a:pos x="105" y="119"/>
                </a:cxn>
                <a:cxn ang="0">
                  <a:pos x="122" y="142"/>
                </a:cxn>
                <a:cxn ang="0">
                  <a:pos x="134" y="163"/>
                </a:cxn>
                <a:cxn ang="0">
                  <a:pos x="143" y="180"/>
                </a:cxn>
                <a:cxn ang="0">
                  <a:pos x="143" y="180"/>
                </a:cxn>
                <a:cxn ang="0">
                  <a:pos x="150" y="196"/>
                </a:cxn>
                <a:cxn ang="0">
                  <a:pos x="158" y="216"/>
                </a:cxn>
                <a:cxn ang="0">
                  <a:pos x="166" y="237"/>
                </a:cxn>
                <a:cxn ang="0">
                  <a:pos x="177" y="258"/>
                </a:cxn>
                <a:cxn ang="0">
                  <a:pos x="187" y="279"/>
                </a:cxn>
                <a:cxn ang="0">
                  <a:pos x="198" y="297"/>
                </a:cxn>
                <a:cxn ang="0">
                  <a:pos x="208" y="318"/>
                </a:cxn>
                <a:cxn ang="0">
                  <a:pos x="217" y="336"/>
                </a:cxn>
                <a:cxn ang="0">
                  <a:pos x="226" y="352"/>
                </a:cxn>
                <a:cxn ang="0">
                  <a:pos x="234" y="366"/>
                </a:cxn>
              </a:cxnLst>
              <a:rect l="0" t="0" r="r" b="b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" name="Freeform 253"/>
            <p:cNvSpPr>
              <a:spLocks/>
            </p:cNvSpPr>
            <p:nvPr/>
          </p:nvSpPr>
          <p:spPr bwMode="auto">
            <a:xfrm>
              <a:off x="2459" y="2655"/>
              <a:ext cx="163" cy="273"/>
            </a:xfrm>
            <a:custGeom>
              <a:avLst/>
              <a:gdLst/>
              <a:ahLst/>
              <a:cxnLst>
                <a:cxn ang="0">
                  <a:pos x="162" y="261"/>
                </a:cxn>
                <a:cxn ang="0">
                  <a:pos x="145" y="249"/>
                </a:cxn>
                <a:cxn ang="0">
                  <a:pos x="130" y="238"/>
                </a:cxn>
                <a:cxn ang="0">
                  <a:pos x="115" y="225"/>
                </a:cxn>
                <a:cxn ang="0">
                  <a:pos x="103" y="214"/>
                </a:cxn>
                <a:cxn ang="0">
                  <a:pos x="90" y="200"/>
                </a:cxn>
                <a:cxn ang="0">
                  <a:pos x="79" y="187"/>
                </a:cxn>
                <a:cxn ang="0">
                  <a:pos x="69" y="175"/>
                </a:cxn>
                <a:cxn ang="0">
                  <a:pos x="60" y="162"/>
                </a:cxn>
                <a:cxn ang="0">
                  <a:pos x="52" y="149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37" y="124"/>
                </a:cxn>
                <a:cxn ang="0">
                  <a:pos x="33" y="113"/>
                </a:cxn>
                <a:cxn ang="0">
                  <a:pos x="27" y="101"/>
                </a:cxn>
                <a:cxn ang="0">
                  <a:pos x="20" y="88"/>
                </a:cxn>
                <a:cxn ang="0">
                  <a:pos x="16" y="73"/>
                </a:cxn>
                <a:cxn ang="0">
                  <a:pos x="12" y="58"/>
                </a:cxn>
                <a:cxn ang="0">
                  <a:pos x="7" y="46"/>
                </a:cxn>
                <a:cxn ang="0">
                  <a:pos x="3" y="29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6"/>
                </a:cxn>
                <a:cxn ang="0">
                  <a:pos x="3" y="31"/>
                </a:cxn>
                <a:cxn ang="0">
                  <a:pos x="5" y="46"/>
                </a:cxn>
                <a:cxn ang="0">
                  <a:pos x="7" y="62"/>
                </a:cxn>
                <a:cxn ang="0">
                  <a:pos x="12" y="78"/>
                </a:cxn>
                <a:cxn ang="0">
                  <a:pos x="14" y="92"/>
                </a:cxn>
                <a:cxn ang="0">
                  <a:pos x="18" y="105"/>
                </a:cxn>
                <a:cxn ang="0">
                  <a:pos x="23" y="120"/>
                </a:cxn>
                <a:cxn ang="0">
                  <a:pos x="27" y="132"/>
                </a:cxn>
                <a:cxn ang="0">
                  <a:pos x="33" y="143"/>
                </a:cxn>
                <a:cxn ang="0">
                  <a:pos x="33" y="143"/>
                </a:cxn>
                <a:cxn ang="0">
                  <a:pos x="39" y="157"/>
                </a:cxn>
                <a:cxn ang="0">
                  <a:pos x="50" y="170"/>
                </a:cxn>
                <a:cxn ang="0">
                  <a:pos x="58" y="182"/>
                </a:cxn>
                <a:cxn ang="0">
                  <a:pos x="67" y="196"/>
                </a:cxn>
                <a:cxn ang="0">
                  <a:pos x="79" y="208"/>
                </a:cxn>
                <a:cxn ang="0">
                  <a:pos x="92" y="221"/>
                </a:cxn>
                <a:cxn ang="0">
                  <a:pos x="104" y="233"/>
                </a:cxn>
                <a:cxn ang="0">
                  <a:pos x="117" y="244"/>
                </a:cxn>
                <a:cxn ang="0">
                  <a:pos x="134" y="256"/>
                </a:cxn>
                <a:cxn ang="0">
                  <a:pos x="152" y="270"/>
                </a:cxn>
                <a:cxn ang="0">
                  <a:pos x="162" y="261"/>
                </a:cxn>
              </a:cxnLst>
              <a:rect l="0" t="0" r="r" b="b"/>
              <a:pathLst>
                <a:path w="163" h="271">
                  <a:moveTo>
                    <a:pt x="162" y="261"/>
                  </a:moveTo>
                  <a:lnTo>
                    <a:pt x="145" y="249"/>
                  </a:lnTo>
                  <a:lnTo>
                    <a:pt x="130" y="238"/>
                  </a:lnTo>
                  <a:lnTo>
                    <a:pt x="115" y="225"/>
                  </a:lnTo>
                  <a:lnTo>
                    <a:pt x="103" y="214"/>
                  </a:lnTo>
                  <a:lnTo>
                    <a:pt x="90" y="200"/>
                  </a:lnTo>
                  <a:lnTo>
                    <a:pt x="79" y="187"/>
                  </a:lnTo>
                  <a:lnTo>
                    <a:pt x="69" y="175"/>
                  </a:lnTo>
                  <a:lnTo>
                    <a:pt x="60" y="162"/>
                  </a:lnTo>
                  <a:lnTo>
                    <a:pt x="52" y="149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7" y="124"/>
                  </a:lnTo>
                  <a:lnTo>
                    <a:pt x="33" y="113"/>
                  </a:lnTo>
                  <a:lnTo>
                    <a:pt x="27" y="101"/>
                  </a:lnTo>
                  <a:lnTo>
                    <a:pt x="20" y="88"/>
                  </a:lnTo>
                  <a:lnTo>
                    <a:pt x="16" y="73"/>
                  </a:lnTo>
                  <a:lnTo>
                    <a:pt x="12" y="58"/>
                  </a:lnTo>
                  <a:lnTo>
                    <a:pt x="7" y="46"/>
                  </a:lnTo>
                  <a:lnTo>
                    <a:pt x="3" y="29"/>
                  </a:lnTo>
                  <a:lnTo>
                    <a:pt x="2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3" y="31"/>
                  </a:lnTo>
                  <a:lnTo>
                    <a:pt x="5" y="46"/>
                  </a:lnTo>
                  <a:lnTo>
                    <a:pt x="7" y="62"/>
                  </a:lnTo>
                  <a:lnTo>
                    <a:pt x="12" y="78"/>
                  </a:lnTo>
                  <a:lnTo>
                    <a:pt x="14" y="92"/>
                  </a:lnTo>
                  <a:lnTo>
                    <a:pt x="18" y="105"/>
                  </a:lnTo>
                  <a:lnTo>
                    <a:pt x="23" y="120"/>
                  </a:lnTo>
                  <a:lnTo>
                    <a:pt x="27" y="132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9" y="157"/>
                  </a:lnTo>
                  <a:lnTo>
                    <a:pt x="50" y="170"/>
                  </a:lnTo>
                  <a:lnTo>
                    <a:pt x="58" y="182"/>
                  </a:lnTo>
                  <a:lnTo>
                    <a:pt x="67" y="196"/>
                  </a:lnTo>
                  <a:lnTo>
                    <a:pt x="79" y="208"/>
                  </a:lnTo>
                  <a:lnTo>
                    <a:pt x="92" y="221"/>
                  </a:lnTo>
                  <a:lnTo>
                    <a:pt x="104" y="233"/>
                  </a:lnTo>
                  <a:lnTo>
                    <a:pt x="117" y="244"/>
                  </a:lnTo>
                  <a:lnTo>
                    <a:pt x="134" y="256"/>
                  </a:lnTo>
                  <a:lnTo>
                    <a:pt x="152" y="270"/>
                  </a:lnTo>
                  <a:lnTo>
                    <a:pt x="162" y="26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329" y="2926"/>
              <a:ext cx="389" cy="143"/>
            </a:xfrm>
            <a:custGeom>
              <a:avLst/>
              <a:gdLst/>
              <a:ahLst/>
              <a:cxnLst>
                <a:cxn ang="0">
                  <a:pos x="389" y="42"/>
                </a:cxn>
                <a:cxn ang="0">
                  <a:pos x="374" y="34"/>
                </a:cxn>
                <a:cxn ang="0">
                  <a:pos x="357" y="27"/>
                </a:cxn>
                <a:cxn ang="0">
                  <a:pos x="342" y="22"/>
                </a:cxn>
                <a:cxn ang="0">
                  <a:pos x="324" y="17"/>
                </a:cxn>
                <a:cxn ang="0">
                  <a:pos x="306" y="13"/>
                </a:cxn>
                <a:cxn ang="0">
                  <a:pos x="290" y="8"/>
                </a:cxn>
                <a:cxn ang="0">
                  <a:pos x="273" y="6"/>
                </a:cxn>
                <a:cxn ang="0">
                  <a:pos x="256" y="4"/>
                </a:cxn>
                <a:cxn ang="0">
                  <a:pos x="239" y="2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09" y="0"/>
                </a:cxn>
                <a:cxn ang="0">
                  <a:pos x="197" y="0"/>
                </a:cxn>
                <a:cxn ang="0">
                  <a:pos x="182" y="2"/>
                </a:cxn>
                <a:cxn ang="0">
                  <a:pos x="170" y="4"/>
                </a:cxn>
                <a:cxn ang="0">
                  <a:pos x="157" y="4"/>
                </a:cxn>
                <a:cxn ang="0">
                  <a:pos x="145" y="8"/>
                </a:cxn>
                <a:cxn ang="0">
                  <a:pos x="131" y="11"/>
                </a:cxn>
                <a:cxn ang="0">
                  <a:pos x="121" y="15"/>
                </a:cxn>
                <a:cxn ang="0">
                  <a:pos x="108" y="19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87" y="27"/>
                </a:cxn>
                <a:cxn ang="0">
                  <a:pos x="78" y="34"/>
                </a:cxn>
                <a:cxn ang="0">
                  <a:pos x="67" y="40"/>
                </a:cxn>
                <a:cxn ang="0">
                  <a:pos x="56" y="47"/>
                </a:cxn>
                <a:cxn ang="0">
                  <a:pos x="46" y="52"/>
                </a:cxn>
                <a:cxn ang="0">
                  <a:pos x="35" y="59"/>
                </a:cxn>
                <a:cxn ang="0">
                  <a:pos x="25" y="63"/>
                </a:cxn>
                <a:cxn ang="0">
                  <a:pos x="16" y="70"/>
                </a:cxn>
                <a:cxn ang="0">
                  <a:pos x="5" y="73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" y="80"/>
                </a:cxn>
                <a:cxn ang="0">
                  <a:pos x="9" y="84"/>
                </a:cxn>
                <a:cxn ang="0">
                  <a:pos x="20" y="91"/>
                </a:cxn>
                <a:cxn ang="0">
                  <a:pos x="30" y="99"/>
                </a:cxn>
                <a:cxn ang="0">
                  <a:pos x="43" y="105"/>
                </a:cxn>
                <a:cxn ang="0">
                  <a:pos x="56" y="112"/>
                </a:cxn>
                <a:cxn ang="0">
                  <a:pos x="69" y="119"/>
                </a:cxn>
                <a:cxn ang="0">
                  <a:pos x="83" y="126"/>
                </a:cxn>
                <a:cxn ang="0">
                  <a:pos x="98" y="130"/>
                </a:cxn>
                <a:cxn ang="0">
                  <a:pos x="98" y="130"/>
                </a:cxn>
                <a:cxn ang="0">
                  <a:pos x="115" y="135"/>
                </a:cxn>
                <a:cxn ang="0">
                  <a:pos x="136" y="139"/>
                </a:cxn>
                <a:cxn ang="0">
                  <a:pos x="159" y="142"/>
                </a:cxn>
                <a:cxn ang="0">
                  <a:pos x="186" y="142"/>
                </a:cxn>
                <a:cxn ang="0">
                  <a:pos x="216" y="142"/>
                </a:cxn>
                <a:cxn ang="0">
                  <a:pos x="246" y="139"/>
                </a:cxn>
                <a:cxn ang="0">
                  <a:pos x="275" y="137"/>
                </a:cxn>
                <a:cxn ang="0">
                  <a:pos x="304" y="130"/>
                </a:cxn>
                <a:cxn ang="0">
                  <a:pos x="334" y="122"/>
                </a:cxn>
                <a:cxn ang="0">
                  <a:pos x="363" y="112"/>
                </a:cxn>
                <a:cxn ang="0">
                  <a:pos x="389" y="42"/>
                </a:cxn>
              </a:cxnLst>
              <a:rect l="0" t="0" r="r" b="b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  <a:lnTo>
                    <a:pt x="389" y="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29" y="2926"/>
              <a:ext cx="389" cy="143"/>
            </a:xfrm>
            <a:custGeom>
              <a:avLst/>
              <a:gdLst/>
              <a:ahLst/>
              <a:cxnLst>
                <a:cxn ang="0">
                  <a:pos x="389" y="42"/>
                </a:cxn>
                <a:cxn ang="0">
                  <a:pos x="374" y="34"/>
                </a:cxn>
                <a:cxn ang="0">
                  <a:pos x="357" y="27"/>
                </a:cxn>
                <a:cxn ang="0">
                  <a:pos x="342" y="22"/>
                </a:cxn>
                <a:cxn ang="0">
                  <a:pos x="324" y="17"/>
                </a:cxn>
                <a:cxn ang="0">
                  <a:pos x="306" y="13"/>
                </a:cxn>
                <a:cxn ang="0">
                  <a:pos x="290" y="8"/>
                </a:cxn>
                <a:cxn ang="0">
                  <a:pos x="273" y="6"/>
                </a:cxn>
                <a:cxn ang="0">
                  <a:pos x="256" y="4"/>
                </a:cxn>
                <a:cxn ang="0">
                  <a:pos x="239" y="2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09" y="0"/>
                </a:cxn>
                <a:cxn ang="0">
                  <a:pos x="197" y="0"/>
                </a:cxn>
                <a:cxn ang="0">
                  <a:pos x="182" y="2"/>
                </a:cxn>
                <a:cxn ang="0">
                  <a:pos x="170" y="4"/>
                </a:cxn>
                <a:cxn ang="0">
                  <a:pos x="157" y="4"/>
                </a:cxn>
                <a:cxn ang="0">
                  <a:pos x="145" y="8"/>
                </a:cxn>
                <a:cxn ang="0">
                  <a:pos x="131" y="11"/>
                </a:cxn>
                <a:cxn ang="0">
                  <a:pos x="121" y="15"/>
                </a:cxn>
                <a:cxn ang="0">
                  <a:pos x="108" y="19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87" y="27"/>
                </a:cxn>
                <a:cxn ang="0">
                  <a:pos x="78" y="34"/>
                </a:cxn>
                <a:cxn ang="0">
                  <a:pos x="67" y="40"/>
                </a:cxn>
                <a:cxn ang="0">
                  <a:pos x="56" y="47"/>
                </a:cxn>
                <a:cxn ang="0">
                  <a:pos x="46" y="52"/>
                </a:cxn>
                <a:cxn ang="0">
                  <a:pos x="35" y="59"/>
                </a:cxn>
                <a:cxn ang="0">
                  <a:pos x="25" y="63"/>
                </a:cxn>
                <a:cxn ang="0">
                  <a:pos x="16" y="70"/>
                </a:cxn>
                <a:cxn ang="0">
                  <a:pos x="5" y="73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" y="80"/>
                </a:cxn>
                <a:cxn ang="0">
                  <a:pos x="9" y="84"/>
                </a:cxn>
                <a:cxn ang="0">
                  <a:pos x="20" y="91"/>
                </a:cxn>
                <a:cxn ang="0">
                  <a:pos x="30" y="99"/>
                </a:cxn>
                <a:cxn ang="0">
                  <a:pos x="43" y="105"/>
                </a:cxn>
                <a:cxn ang="0">
                  <a:pos x="56" y="112"/>
                </a:cxn>
                <a:cxn ang="0">
                  <a:pos x="69" y="119"/>
                </a:cxn>
                <a:cxn ang="0">
                  <a:pos x="83" y="126"/>
                </a:cxn>
                <a:cxn ang="0">
                  <a:pos x="98" y="130"/>
                </a:cxn>
                <a:cxn ang="0">
                  <a:pos x="98" y="130"/>
                </a:cxn>
                <a:cxn ang="0">
                  <a:pos x="115" y="135"/>
                </a:cxn>
                <a:cxn ang="0">
                  <a:pos x="136" y="139"/>
                </a:cxn>
                <a:cxn ang="0">
                  <a:pos x="159" y="142"/>
                </a:cxn>
                <a:cxn ang="0">
                  <a:pos x="186" y="142"/>
                </a:cxn>
                <a:cxn ang="0">
                  <a:pos x="216" y="142"/>
                </a:cxn>
                <a:cxn ang="0">
                  <a:pos x="246" y="139"/>
                </a:cxn>
                <a:cxn ang="0">
                  <a:pos x="275" y="137"/>
                </a:cxn>
                <a:cxn ang="0">
                  <a:pos x="304" y="130"/>
                </a:cxn>
                <a:cxn ang="0">
                  <a:pos x="334" y="122"/>
                </a:cxn>
                <a:cxn ang="0">
                  <a:pos x="363" y="112"/>
                </a:cxn>
              </a:cxnLst>
              <a:rect l="0" t="0" r="r" b="b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87" y="2991"/>
              <a:ext cx="303" cy="29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63" y="7"/>
                </a:cxn>
                <a:cxn ang="0">
                  <a:pos x="227" y="11"/>
                </a:cxn>
                <a:cxn ang="0">
                  <a:pos x="192" y="16"/>
                </a:cxn>
                <a:cxn ang="0">
                  <a:pos x="155" y="18"/>
                </a:cxn>
                <a:cxn ang="0">
                  <a:pos x="124" y="20"/>
                </a:cxn>
                <a:cxn ang="0">
                  <a:pos x="93" y="20"/>
                </a:cxn>
                <a:cxn ang="0">
                  <a:pos x="63" y="20"/>
                </a:cxn>
                <a:cxn ang="0">
                  <a:pos x="38" y="18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7" y="16"/>
                </a:cxn>
                <a:cxn ang="0">
                  <a:pos x="38" y="20"/>
                </a:cxn>
                <a:cxn ang="0">
                  <a:pos x="65" y="22"/>
                </a:cxn>
                <a:cxn ang="0">
                  <a:pos x="93" y="24"/>
                </a:cxn>
                <a:cxn ang="0">
                  <a:pos x="124" y="27"/>
                </a:cxn>
                <a:cxn ang="0">
                  <a:pos x="158" y="27"/>
                </a:cxn>
                <a:cxn ang="0">
                  <a:pos x="194" y="24"/>
                </a:cxn>
                <a:cxn ang="0">
                  <a:pos x="231" y="22"/>
                </a:cxn>
                <a:cxn ang="0">
                  <a:pos x="267" y="18"/>
                </a:cxn>
                <a:cxn ang="0">
                  <a:pos x="303" y="11"/>
                </a:cxn>
                <a:cxn ang="0">
                  <a:pos x="298" y="0"/>
                </a:cxn>
              </a:cxnLst>
              <a:rect l="0" t="0" r="r" b="b"/>
              <a:pathLst>
                <a:path w="304" h="28">
                  <a:moveTo>
                    <a:pt x="298" y="0"/>
                  </a:moveTo>
                  <a:lnTo>
                    <a:pt x="263" y="7"/>
                  </a:lnTo>
                  <a:lnTo>
                    <a:pt x="227" y="11"/>
                  </a:lnTo>
                  <a:lnTo>
                    <a:pt x="192" y="16"/>
                  </a:lnTo>
                  <a:lnTo>
                    <a:pt x="155" y="18"/>
                  </a:lnTo>
                  <a:lnTo>
                    <a:pt x="124" y="20"/>
                  </a:lnTo>
                  <a:lnTo>
                    <a:pt x="93" y="20"/>
                  </a:lnTo>
                  <a:lnTo>
                    <a:pt x="63" y="20"/>
                  </a:lnTo>
                  <a:lnTo>
                    <a:pt x="38" y="18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7" y="16"/>
                  </a:lnTo>
                  <a:lnTo>
                    <a:pt x="38" y="20"/>
                  </a:lnTo>
                  <a:lnTo>
                    <a:pt x="65" y="22"/>
                  </a:lnTo>
                  <a:lnTo>
                    <a:pt x="93" y="24"/>
                  </a:lnTo>
                  <a:lnTo>
                    <a:pt x="124" y="27"/>
                  </a:lnTo>
                  <a:lnTo>
                    <a:pt x="158" y="27"/>
                  </a:lnTo>
                  <a:lnTo>
                    <a:pt x="194" y="24"/>
                  </a:lnTo>
                  <a:lnTo>
                    <a:pt x="231" y="22"/>
                  </a:lnTo>
                  <a:lnTo>
                    <a:pt x="267" y="18"/>
                  </a:lnTo>
                  <a:lnTo>
                    <a:pt x="303" y="11"/>
                  </a:lnTo>
                  <a:lnTo>
                    <a:pt x="298" y="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526" y="2669"/>
              <a:ext cx="177" cy="316"/>
            </a:xfrm>
            <a:custGeom>
              <a:avLst/>
              <a:gdLst/>
              <a:ahLst/>
              <a:cxnLst>
                <a:cxn ang="0">
                  <a:pos x="175" y="265"/>
                </a:cxn>
                <a:cxn ang="0">
                  <a:pos x="172" y="253"/>
                </a:cxn>
                <a:cxn ang="0">
                  <a:pos x="168" y="237"/>
                </a:cxn>
                <a:cxn ang="0">
                  <a:pos x="166" y="223"/>
                </a:cxn>
                <a:cxn ang="0">
                  <a:pos x="163" y="206"/>
                </a:cxn>
                <a:cxn ang="0">
                  <a:pos x="159" y="191"/>
                </a:cxn>
                <a:cxn ang="0">
                  <a:pos x="158" y="175"/>
                </a:cxn>
                <a:cxn ang="0">
                  <a:pos x="156" y="161"/>
                </a:cxn>
                <a:cxn ang="0">
                  <a:pos x="151" y="147"/>
                </a:cxn>
                <a:cxn ang="0">
                  <a:pos x="147" y="132"/>
                </a:cxn>
                <a:cxn ang="0">
                  <a:pos x="140" y="120"/>
                </a:cxn>
                <a:cxn ang="0">
                  <a:pos x="140" y="120"/>
                </a:cxn>
                <a:cxn ang="0">
                  <a:pos x="134" y="107"/>
                </a:cxn>
                <a:cxn ang="0">
                  <a:pos x="126" y="92"/>
                </a:cxn>
                <a:cxn ang="0">
                  <a:pos x="113" y="80"/>
                </a:cxn>
                <a:cxn ang="0">
                  <a:pos x="101" y="65"/>
                </a:cxn>
                <a:cxn ang="0">
                  <a:pos x="85" y="52"/>
                </a:cxn>
                <a:cxn ang="0">
                  <a:pos x="71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5"/>
                </a:cxn>
                <a:cxn ang="0">
                  <a:pos x="2" y="37"/>
                </a:cxn>
                <a:cxn ang="0">
                  <a:pos x="4" y="50"/>
                </a:cxn>
                <a:cxn ang="0">
                  <a:pos x="4" y="62"/>
                </a:cxn>
                <a:cxn ang="0">
                  <a:pos x="6" y="76"/>
                </a:cxn>
                <a:cxn ang="0">
                  <a:pos x="6" y="85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8" y="109"/>
                </a:cxn>
                <a:cxn ang="0">
                  <a:pos x="9" y="120"/>
                </a:cxn>
                <a:cxn ang="0">
                  <a:pos x="14" y="132"/>
                </a:cxn>
                <a:cxn ang="0">
                  <a:pos x="16" y="147"/>
                </a:cxn>
                <a:cxn ang="0">
                  <a:pos x="20" y="159"/>
                </a:cxn>
                <a:cxn ang="0">
                  <a:pos x="25" y="172"/>
                </a:cxn>
                <a:cxn ang="0">
                  <a:pos x="31" y="185"/>
                </a:cxn>
                <a:cxn ang="0">
                  <a:pos x="35" y="198"/>
                </a:cxn>
                <a:cxn ang="0">
                  <a:pos x="41" y="208"/>
                </a:cxn>
                <a:cxn ang="0">
                  <a:pos x="48" y="217"/>
                </a:cxn>
                <a:cxn ang="0">
                  <a:pos x="48" y="217"/>
                </a:cxn>
                <a:cxn ang="0">
                  <a:pos x="57" y="225"/>
                </a:cxn>
                <a:cxn ang="0">
                  <a:pos x="64" y="235"/>
                </a:cxn>
                <a:cxn ang="0">
                  <a:pos x="75" y="246"/>
                </a:cxn>
                <a:cxn ang="0">
                  <a:pos x="88" y="256"/>
                </a:cxn>
                <a:cxn ang="0">
                  <a:pos x="101" y="267"/>
                </a:cxn>
                <a:cxn ang="0">
                  <a:pos x="113" y="278"/>
                </a:cxn>
                <a:cxn ang="0">
                  <a:pos x="128" y="290"/>
                </a:cxn>
                <a:cxn ang="0">
                  <a:pos x="140" y="299"/>
                </a:cxn>
                <a:cxn ang="0">
                  <a:pos x="156" y="307"/>
                </a:cxn>
                <a:cxn ang="0">
                  <a:pos x="168" y="314"/>
                </a:cxn>
                <a:cxn ang="0">
                  <a:pos x="175" y="265"/>
                </a:cxn>
              </a:cxnLst>
              <a:rect l="0" t="0" r="r" b="b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  <a:lnTo>
                    <a:pt x="175" y="26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526" y="2669"/>
              <a:ext cx="177" cy="316"/>
            </a:xfrm>
            <a:custGeom>
              <a:avLst/>
              <a:gdLst/>
              <a:ahLst/>
              <a:cxnLst>
                <a:cxn ang="0">
                  <a:pos x="175" y="265"/>
                </a:cxn>
                <a:cxn ang="0">
                  <a:pos x="172" y="253"/>
                </a:cxn>
                <a:cxn ang="0">
                  <a:pos x="168" y="237"/>
                </a:cxn>
                <a:cxn ang="0">
                  <a:pos x="166" y="223"/>
                </a:cxn>
                <a:cxn ang="0">
                  <a:pos x="163" y="206"/>
                </a:cxn>
                <a:cxn ang="0">
                  <a:pos x="159" y="191"/>
                </a:cxn>
                <a:cxn ang="0">
                  <a:pos x="158" y="175"/>
                </a:cxn>
                <a:cxn ang="0">
                  <a:pos x="156" y="161"/>
                </a:cxn>
                <a:cxn ang="0">
                  <a:pos x="151" y="147"/>
                </a:cxn>
                <a:cxn ang="0">
                  <a:pos x="147" y="132"/>
                </a:cxn>
                <a:cxn ang="0">
                  <a:pos x="140" y="120"/>
                </a:cxn>
                <a:cxn ang="0">
                  <a:pos x="140" y="120"/>
                </a:cxn>
                <a:cxn ang="0">
                  <a:pos x="134" y="107"/>
                </a:cxn>
                <a:cxn ang="0">
                  <a:pos x="126" y="92"/>
                </a:cxn>
                <a:cxn ang="0">
                  <a:pos x="113" y="80"/>
                </a:cxn>
                <a:cxn ang="0">
                  <a:pos x="101" y="65"/>
                </a:cxn>
                <a:cxn ang="0">
                  <a:pos x="85" y="52"/>
                </a:cxn>
                <a:cxn ang="0">
                  <a:pos x="71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5"/>
                </a:cxn>
                <a:cxn ang="0">
                  <a:pos x="2" y="37"/>
                </a:cxn>
                <a:cxn ang="0">
                  <a:pos x="4" y="50"/>
                </a:cxn>
                <a:cxn ang="0">
                  <a:pos x="4" y="62"/>
                </a:cxn>
                <a:cxn ang="0">
                  <a:pos x="6" y="76"/>
                </a:cxn>
                <a:cxn ang="0">
                  <a:pos x="6" y="85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8" y="109"/>
                </a:cxn>
                <a:cxn ang="0">
                  <a:pos x="9" y="120"/>
                </a:cxn>
                <a:cxn ang="0">
                  <a:pos x="14" y="132"/>
                </a:cxn>
                <a:cxn ang="0">
                  <a:pos x="16" y="147"/>
                </a:cxn>
                <a:cxn ang="0">
                  <a:pos x="20" y="159"/>
                </a:cxn>
                <a:cxn ang="0">
                  <a:pos x="25" y="172"/>
                </a:cxn>
                <a:cxn ang="0">
                  <a:pos x="31" y="185"/>
                </a:cxn>
                <a:cxn ang="0">
                  <a:pos x="35" y="198"/>
                </a:cxn>
                <a:cxn ang="0">
                  <a:pos x="41" y="208"/>
                </a:cxn>
                <a:cxn ang="0">
                  <a:pos x="48" y="217"/>
                </a:cxn>
                <a:cxn ang="0">
                  <a:pos x="48" y="217"/>
                </a:cxn>
                <a:cxn ang="0">
                  <a:pos x="57" y="225"/>
                </a:cxn>
                <a:cxn ang="0">
                  <a:pos x="64" y="235"/>
                </a:cxn>
                <a:cxn ang="0">
                  <a:pos x="75" y="246"/>
                </a:cxn>
                <a:cxn ang="0">
                  <a:pos x="88" y="256"/>
                </a:cxn>
                <a:cxn ang="0">
                  <a:pos x="101" y="267"/>
                </a:cxn>
                <a:cxn ang="0">
                  <a:pos x="113" y="278"/>
                </a:cxn>
                <a:cxn ang="0">
                  <a:pos x="128" y="290"/>
                </a:cxn>
                <a:cxn ang="0">
                  <a:pos x="140" y="299"/>
                </a:cxn>
                <a:cxn ang="0">
                  <a:pos x="156" y="307"/>
                </a:cxn>
                <a:cxn ang="0">
                  <a:pos x="168" y="314"/>
                </a:cxn>
              </a:cxnLst>
              <a:rect l="0" t="0" r="r" b="b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579" y="2732"/>
              <a:ext cx="120" cy="201"/>
            </a:xfrm>
            <a:custGeom>
              <a:avLst/>
              <a:gdLst/>
              <a:ahLst/>
              <a:cxnLst>
                <a:cxn ang="0">
                  <a:pos x="108" y="203"/>
                </a:cxn>
                <a:cxn ang="0">
                  <a:pos x="101" y="195"/>
                </a:cxn>
                <a:cxn ang="0">
                  <a:pos x="92" y="186"/>
                </a:cxn>
                <a:cxn ang="0">
                  <a:pos x="83" y="176"/>
                </a:cxn>
                <a:cxn ang="0">
                  <a:pos x="75" y="165"/>
                </a:cxn>
                <a:cxn ang="0">
                  <a:pos x="67" y="154"/>
                </a:cxn>
                <a:cxn ang="0">
                  <a:pos x="60" y="147"/>
                </a:cxn>
                <a:cxn ang="0">
                  <a:pos x="52" y="136"/>
                </a:cxn>
                <a:cxn ang="0">
                  <a:pos x="46" y="126"/>
                </a:cxn>
                <a:cxn ang="0">
                  <a:pos x="39" y="117"/>
                </a:cxn>
                <a:cxn ang="0">
                  <a:pos x="35" y="110"/>
                </a:cxn>
                <a:cxn ang="0">
                  <a:pos x="35" y="110"/>
                </a:cxn>
                <a:cxn ang="0">
                  <a:pos x="31" y="103"/>
                </a:cxn>
                <a:cxn ang="0">
                  <a:pos x="27" y="94"/>
                </a:cxn>
                <a:cxn ang="0">
                  <a:pos x="23" y="85"/>
                </a:cxn>
                <a:cxn ang="0">
                  <a:pos x="20" y="73"/>
                </a:cxn>
                <a:cxn ang="0">
                  <a:pos x="16" y="62"/>
                </a:cxn>
                <a:cxn ang="0">
                  <a:pos x="12" y="50"/>
                </a:cxn>
                <a:cxn ang="0">
                  <a:pos x="9" y="37"/>
                </a:cxn>
                <a:cxn ang="0">
                  <a:pos x="6" y="25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2"/>
                </a:cxn>
                <a:cxn ang="0">
                  <a:pos x="6" y="25"/>
                </a:cxn>
                <a:cxn ang="0">
                  <a:pos x="12" y="37"/>
                </a:cxn>
                <a:cxn ang="0">
                  <a:pos x="16" y="50"/>
                </a:cxn>
                <a:cxn ang="0">
                  <a:pos x="20" y="62"/>
                </a:cxn>
                <a:cxn ang="0">
                  <a:pos x="27" y="73"/>
                </a:cxn>
                <a:cxn ang="0">
                  <a:pos x="31" y="85"/>
                </a:cxn>
                <a:cxn ang="0">
                  <a:pos x="37" y="94"/>
                </a:cxn>
                <a:cxn ang="0">
                  <a:pos x="41" y="103"/>
                </a:cxn>
                <a:cxn ang="0">
                  <a:pos x="46" y="110"/>
                </a:cxn>
                <a:cxn ang="0">
                  <a:pos x="46" y="110"/>
                </a:cxn>
                <a:cxn ang="0">
                  <a:pos x="50" y="117"/>
                </a:cxn>
                <a:cxn ang="0">
                  <a:pos x="57" y="126"/>
                </a:cxn>
                <a:cxn ang="0">
                  <a:pos x="62" y="136"/>
                </a:cxn>
                <a:cxn ang="0">
                  <a:pos x="71" y="147"/>
                </a:cxn>
                <a:cxn ang="0">
                  <a:pos x="80" y="154"/>
                </a:cxn>
                <a:cxn ang="0">
                  <a:pos x="88" y="165"/>
                </a:cxn>
                <a:cxn ang="0">
                  <a:pos x="96" y="176"/>
                </a:cxn>
                <a:cxn ang="0">
                  <a:pos x="105" y="186"/>
                </a:cxn>
                <a:cxn ang="0">
                  <a:pos x="113" y="195"/>
                </a:cxn>
                <a:cxn ang="0">
                  <a:pos x="120" y="203"/>
                </a:cxn>
                <a:cxn ang="0">
                  <a:pos x="108" y="203"/>
                </a:cxn>
              </a:cxnLst>
              <a:rect l="0" t="0" r="r" b="b"/>
              <a:pathLst>
                <a:path w="121" h="204">
                  <a:moveTo>
                    <a:pt x="108" y="203"/>
                  </a:moveTo>
                  <a:lnTo>
                    <a:pt x="101" y="195"/>
                  </a:lnTo>
                  <a:lnTo>
                    <a:pt x="92" y="186"/>
                  </a:lnTo>
                  <a:lnTo>
                    <a:pt x="83" y="176"/>
                  </a:lnTo>
                  <a:lnTo>
                    <a:pt x="75" y="165"/>
                  </a:lnTo>
                  <a:lnTo>
                    <a:pt x="67" y="154"/>
                  </a:lnTo>
                  <a:lnTo>
                    <a:pt x="60" y="147"/>
                  </a:lnTo>
                  <a:lnTo>
                    <a:pt x="52" y="136"/>
                  </a:lnTo>
                  <a:lnTo>
                    <a:pt x="46" y="126"/>
                  </a:lnTo>
                  <a:lnTo>
                    <a:pt x="39" y="117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1" y="103"/>
                  </a:lnTo>
                  <a:lnTo>
                    <a:pt x="27" y="94"/>
                  </a:lnTo>
                  <a:lnTo>
                    <a:pt x="23" y="85"/>
                  </a:lnTo>
                  <a:lnTo>
                    <a:pt x="20" y="73"/>
                  </a:lnTo>
                  <a:lnTo>
                    <a:pt x="16" y="62"/>
                  </a:lnTo>
                  <a:lnTo>
                    <a:pt x="12" y="50"/>
                  </a:lnTo>
                  <a:lnTo>
                    <a:pt x="9" y="37"/>
                  </a:lnTo>
                  <a:lnTo>
                    <a:pt x="6" y="25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6" y="25"/>
                  </a:lnTo>
                  <a:lnTo>
                    <a:pt x="12" y="37"/>
                  </a:lnTo>
                  <a:lnTo>
                    <a:pt x="16" y="50"/>
                  </a:lnTo>
                  <a:lnTo>
                    <a:pt x="20" y="62"/>
                  </a:lnTo>
                  <a:lnTo>
                    <a:pt x="27" y="73"/>
                  </a:lnTo>
                  <a:lnTo>
                    <a:pt x="31" y="85"/>
                  </a:lnTo>
                  <a:lnTo>
                    <a:pt x="37" y="94"/>
                  </a:lnTo>
                  <a:lnTo>
                    <a:pt x="41" y="103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50" y="117"/>
                  </a:lnTo>
                  <a:lnTo>
                    <a:pt x="57" y="126"/>
                  </a:lnTo>
                  <a:lnTo>
                    <a:pt x="62" y="136"/>
                  </a:lnTo>
                  <a:lnTo>
                    <a:pt x="71" y="147"/>
                  </a:lnTo>
                  <a:lnTo>
                    <a:pt x="80" y="154"/>
                  </a:lnTo>
                  <a:lnTo>
                    <a:pt x="88" y="165"/>
                  </a:lnTo>
                  <a:lnTo>
                    <a:pt x="96" y="176"/>
                  </a:lnTo>
                  <a:lnTo>
                    <a:pt x="105" y="186"/>
                  </a:lnTo>
                  <a:lnTo>
                    <a:pt x="113" y="195"/>
                  </a:lnTo>
                  <a:lnTo>
                    <a:pt x="120" y="203"/>
                  </a:lnTo>
                  <a:lnTo>
                    <a:pt x="108" y="20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895" y="3014"/>
              <a:ext cx="241" cy="22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67" y="7"/>
                </a:cxn>
                <a:cxn ang="0">
                  <a:pos x="94" y="16"/>
                </a:cxn>
                <a:cxn ang="0">
                  <a:pos x="117" y="29"/>
                </a:cxn>
                <a:cxn ang="0">
                  <a:pos x="134" y="46"/>
                </a:cxn>
                <a:cxn ang="0">
                  <a:pos x="141" y="57"/>
                </a:cxn>
                <a:cxn ang="0">
                  <a:pos x="147" y="77"/>
                </a:cxn>
                <a:cxn ang="0">
                  <a:pos x="153" y="98"/>
                </a:cxn>
                <a:cxn ang="0">
                  <a:pos x="155" y="117"/>
                </a:cxn>
                <a:cxn ang="0">
                  <a:pos x="161" y="129"/>
                </a:cxn>
                <a:cxn ang="0">
                  <a:pos x="170" y="138"/>
                </a:cxn>
                <a:cxn ang="0">
                  <a:pos x="177" y="140"/>
                </a:cxn>
                <a:cxn ang="0">
                  <a:pos x="191" y="144"/>
                </a:cxn>
                <a:cxn ang="0">
                  <a:pos x="206" y="144"/>
                </a:cxn>
                <a:cxn ang="0">
                  <a:pos x="221" y="144"/>
                </a:cxn>
                <a:cxn ang="0">
                  <a:pos x="233" y="144"/>
                </a:cxn>
                <a:cxn ang="0">
                  <a:pos x="238" y="142"/>
                </a:cxn>
                <a:cxn ang="0">
                  <a:pos x="229" y="153"/>
                </a:cxn>
                <a:cxn ang="0">
                  <a:pos x="217" y="174"/>
                </a:cxn>
                <a:cxn ang="0">
                  <a:pos x="212" y="182"/>
                </a:cxn>
                <a:cxn ang="0">
                  <a:pos x="206" y="201"/>
                </a:cxn>
                <a:cxn ang="0">
                  <a:pos x="203" y="216"/>
                </a:cxn>
                <a:cxn ang="0">
                  <a:pos x="203" y="222"/>
                </a:cxn>
                <a:cxn ang="0">
                  <a:pos x="198" y="225"/>
                </a:cxn>
                <a:cxn ang="0">
                  <a:pos x="182" y="225"/>
                </a:cxn>
                <a:cxn ang="0">
                  <a:pos x="161" y="222"/>
                </a:cxn>
                <a:cxn ang="0">
                  <a:pos x="136" y="222"/>
                </a:cxn>
                <a:cxn ang="0">
                  <a:pos x="115" y="216"/>
                </a:cxn>
                <a:cxn ang="0">
                  <a:pos x="104" y="211"/>
                </a:cxn>
                <a:cxn ang="0">
                  <a:pos x="88" y="201"/>
                </a:cxn>
                <a:cxn ang="0">
                  <a:pos x="77" y="188"/>
                </a:cxn>
                <a:cxn ang="0">
                  <a:pos x="71" y="172"/>
                </a:cxn>
                <a:cxn ang="0">
                  <a:pos x="67" y="151"/>
                </a:cxn>
                <a:cxn ang="0">
                  <a:pos x="67" y="142"/>
                </a:cxn>
                <a:cxn ang="0">
                  <a:pos x="65" y="121"/>
                </a:cxn>
                <a:cxn ang="0">
                  <a:pos x="62" y="98"/>
                </a:cxn>
                <a:cxn ang="0">
                  <a:pos x="58" y="80"/>
                </a:cxn>
                <a:cxn ang="0">
                  <a:pos x="51" y="62"/>
                </a:cxn>
                <a:cxn ang="0">
                  <a:pos x="39" y="52"/>
                </a:cxn>
                <a:cxn ang="0">
                  <a:pos x="26" y="46"/>
                </a:cxn>
                <a:cxn ang="0">
                  <a:pos x="7" y="27"/>
                </a:cxn>
                <a:cxn ang="0">
                  <a:pos x="0" y="18"/>
                </a:cxn>
              </a:cxnLst>
              <a:rect l="0" t="0" r="r" b="b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895" y="3014"/>
              <a:ext cx="241" cy="22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67" y="7"/>
                </a:cxn>
                <a:cxn ang="0">
                  <a:pos x="94" y="16"/>
                </a:cxn>
                <a:cxn ang="0">
                  <a:pos x="117" y="29"/>
                </a:cxn>
                <a:cxn ang="0">
                  <a:pos x="134" y="46"/>
                </a:cxn>
                <a:cxn ang="0">
                  <a:pos x="141" y="57"/>
                </a:cxn>
                <a:cxn ang="0">
                  <a:pos x="147" y="77"/>
                </a:cxn>
                <a:cxn ang="0">
                  <a:pos x="153" y="98"/>
                </a:cxn>
                <a:cxn ang="0">
                  <a:pos x="155" y="117"/>
                </a:cxn>
                <a:cxn ang="0">
                  <a:pos x="161" y="129"/>
                </a:cxn>
                <a:cxn ang="0">
                  <a:pos x="170" y="138"/>
                </a:cxn>
                <a:cxn ang="0">
                  <a:pos x="177" y="140"/>
                </a:cxn>
                <a:cxn ang="0">
                  <a:pos x="191" y="144"/>
                </a:cxn>
                <a:cxn ang="0">
                  <a:pos x="206" y="144"/>
                </a:cxn>
                <a:cxn ang="0">
                  <a:pos x="221" y="144"/>
                </a:cxn>
                <a:cxn ang="0">
                  <a:pos x="233" y="144"/>
                </a:cxn>
                <a:cxn ang="0">
                  <a:pos x="238" y="142"/>
                </a:cxn>
                <a:cxn ang="0">
                  <a:pos x="229" y="153"/>
                </a:cxn>
                <a:cxn ang="0">
                  <a:pos x="217" y="174"/>
                </a:cxn>
                <a:cxn ang="0">
                  <a:pos x="212" y="182"/>
                </a:cxn>
                <a:cxn ang="0">
                  <a:pos x="206" y="201"/>
                </a:cxn>
                <a:cxn ang="0">
                  <a:pos x="203" y="216"/>
                </a:cxn>
                <a:cxn ang="0">
                  <a:pos x="203" y="222"/>
                </a:cxn>
                <a:cxn ang="0">
                  <a:pos x="198" y="225"/>
                </a:cxn>
                <a:cxn ang="0">
                  <a:pos x="182" y="225"/>
                </a:cxn>
                <a:cxn ang="0">
                  <a:pos x="161" y="222"/>
                </a:cxn>
                <a:cxn ang="0">
                  <a:pos x="136" y="222"/>
                </a:cxn>
                <a:cxn ang="0">
                  <a:pos x="115" y="216"/>
                </a:cxn>
                <a:cxn ang="0">
                  <a:pos x="104" y="211"/>
                </a:cxn>
                <a:cxn ang="0">
                  <a:pos x="88" y="201"/>
                </a:cxn>
                <a:cxn ang="0">
                  <a:pos x="77" y="188"/>
                </a:cxn>
                <a:cxn ang="0">
                  <a:pos x="71" y="172"/>
                </a:cxn>
                <a:cxn ang="0">
                  <a:pos x="67" y="151"/>
                </a:cxn>
                <a:cxn ang="0">
                  <a:pos x="67" y="142"/>
                </a:cxn>
                <a:cxn ang="0">
                  <a:pos x="65" y="121"/>
                </a:cxn>
                <a:cxn ang="0">
                  <a:pos x="62" y="98"/>
                </a:cxn>
                <a:cxn ang="0">
                  <a:pos x="58" y="80"/>
                </a:cxn>
                <a:cxn ang="0">
                  <a:pos x="51" y="62"/>
                </a:cxn>
                <a:cxn ang="0">
                  <a:pos x="39" y="52"/>
                </a:cxn>
                <a:cxn ang="0">
                  <a:pos x="26" y="46"/>
                </a:cxn>
                <a:cxn ang="0">
                  <a:pos x="7" y="27"/>
                </a:cxn>
                <a:cxn ang="0">
                  <a:pos x="0" y="18"/>
                </a:cxn>
              </a:cxnLst>
              <a:rect l="0" t="0" r="r" b="b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939" y="2852"/>
              <a:ext cx="212" cy="259"/>
            </a:xfrm>
            <a:custGeom>
              <a:avLst/>
              <a:gdLst/>
              <a:ahLst/>
              <a:cxnLst>
                <a:cxn ang="0">
                  <a:pos x="15" y="68"/>
                </a:cxn>
                <a:cxn ang="0">
                  <a:pos x="36" y="50"/>
                </a:cxn>
                <a:cxn ang="0">
                  <a:pos x="59" y="29"/>
                </a:cxn>
                <a:cxn ang="0">
                  <a:pos x="72" y="19"/>
                </a:cxn>
                <a:cxn ang="0">
                  <a:pos x="98" y="4"/>
                </a:cxn>
                <a:cxn ang="0">
                  <a:pos x="122" y="0"/>
                </a:cxn>
                <a:cxn ang="0">
                  <a:pos x="135" y="2"/>
                </a:cxn>
                <a:cxn ang="0">
                  <a:pos x="162" y="19"/>
                </a:cxn>
                <a:cxn ang="0">
                  <a:pos x="178" y="48"/>
                </a:cxn>
                <a:cxn ang="0">
                  <a:pos x="178" y="57"/>
                </a:cxn>
                <a:cxn ang="0">
                  <a:pos x="178" y="75"/>
                </a:cxn>
                <a:cxn ang="0">
                  <a:pos x="174" y="94"/>
                </a:cxn>
                <a:cxn ang="0">
                  <a:pos x="173" y="111"/>
                </a:cxn>
                <a:cxn ang="0">
                  <a:pos x="173" y="124"/>
                </a:cxn>
                <a:cxn ang="0">
                  <a:pos x="174" y="130"/>
                </a:cxn>
                <a:cxn ang="0">
                  <a:pos x="183" y="141"/>
                </a:cxn>
                <a:cxn ang="0">
                  <a:pos x="194" y="153"/>
                </a:cxn>
                <a:cxn ang="0">
                  <a:pos x="204" y="167"/>
                </a:cxn>
                <a:cxn ang="0">
                  <a:pos x="213" y="183"/>
                </a:cxn>
                <a:cxn ang="0">
                  <a:pos x="213" y="199"/>
                </a:cxn>
                <a:cxn ang="0">
                  <a:pos x="206" y="216"/>
                </a:cxn>
                <a:cxn ang="0">
                  <a:pos x="189" y="241"/>
                </a:cxn>
                <a:cxn ang="0">
                  <a:pos x="160" y="256"/>
                </a:cxn>
                <a:cxn ang="0">
                  <a:pos x="149" y="259"/>
                </a:cxn>
                <a:cxn ang="0">
                  <a:pos x="130" y="256"/>
                </a:cxn>
                <a:cxn ang="0">
                  <a:pos x="109" y="250"/>
                </a:cxn>
                <a:cxn ang="0">
                  <a:pos x="88" y="241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36" y="215"/>
                </a:cxn>
                <a:cxn ang="0">
                  <a:pos x="13" y="212"/>
                </a:cxn>
                <a:cxn ang="0">
                  <a:pos x="0" y="71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939" y="2852"/>
              <a:ext cx="212" cy="25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" y="68"/>
                </a:cxn>
                <a:cxn ang="0">
                  <a:pos x="25" y="59"/>
                </a:cxn>
                <a:cxn ang="0">
                  <a:pos x="36" y="50"/>
                </a:cxn>
                <a:cxn ang="0">
                  <a:pos x="47" y="42"/>
                </a:cxn>
                <a:cxn ang="0">
                  <a:pos x="59" y="29"/>
                </a:cxn>
                <a:cxn ang="0">
                  <a:pos x="59" y="29"/>
                </a:cxn>
                <a:cxn ang="0">
                  <a:pos x="72" y="19"/>
                </a:cxn>
                <a:cxn ang="0">
                  <a:pos x="86" y="10"/>
                </a:cxn>
                <a:cxn ang="0">
                  <a:pos x="98" y="4"/>
                </a:cxn>
                <a:cxn ang="0">
                  <a:pos x="111" y="2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5" y="2"/>
                </a:cxn>
                <a:cxn ang="0">
                  <a:pos x="149" y="8"/>
                </a:cxn>
                <a:cxn ang="0">
                  <a:pos x="162" y="19"/>
                </a:cxn>
                <a:cxn ang="0">
                  <a:pos x="173" y="31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57"/>
                </a:cxn>
                <a:cxn ang="0">
                  <a:pos x="178" y="68"/>
                </a:cxn>
                <a:cxn ang="0">
                  <a:pos x="178" y="75"/>
                </a:cxn>
                <a:cxn ang="0">
                  <a:pos x="176" y="86"/>
                </a:cxn>
                <a:cxn ang="0">
                  <a:pos x="174" y="94"/>
                </a:cxn>
                <a:cxn ang="0">
                  <a:pos x="174" y="103"/>
                </a:cxn>
                <a:cxn ang="0">
                  <a:pos x="173" y="111"/>
                </a:cxn>
                <a:cxn ang="0">
                  <a:pos x="173" y="118"/>
                </a:cxn>
                <a:cxn ang="0">
                  <a:pos x="173" y="124"/>
                </a:cxn>
                <a:cxn ang="0">
                  <a:pos x="174" y="130"/>
                </a:cxn>
                <a:cxn ang="0">
                  <a:pos x="174" y="130"/>
                </a:cxn>
                <a:cxn ang="0">
                  <a:pos x="178" y="134"/>
                </a:cxn>
                <a:cxn ang="0">
                  <a:pos x="183" y="141"/>
                </a:cxn>
                <a:cxn ang="0">
                  <a:pos x="187" y="147"/>
                </a:cxn>
                <a:cxn ang="0">
                  <a:pos x="194" y="153"/>
                </a:cxn>
                <a:cxn ang="0">
                  <a:pos x="199" y="160"/>
                </a:cxn>
                <a:cxn ang="0">
                  <a:pos x="204" y="167"/>
                </a:cxn>
                <a:cxn ang="0">
                  <a:pos x="208" y="174"/>
                </a:cxn>
                <a:cxn ang="0">
                  <a:pos x="213" y="183"/>
                </a:cxn>
                <a:cxn ang="0">
                  <a:pos x="213" y="190"/>
                </a:cxn>
                <a:cxn ang="0">
                  <a:pos x="213" y="199"/>
                </a:cxn>
                <a:cxn ang="0">
                  <a:pos x="213" y="199"/>
                </a:cxn>
                <a:cxn ang="0">
                  <a:pos x="206" y="216"/>
                </a:cxn>
                <a:cxn ang="0">
                  <a:pos x="199" y="231"/>
                </a:cxn>
                <a:cxn ang="0">
                  <a:pos x="189" y="241"/>
                </a:cxn>
                <a:cxn ang="0">
                  <a:pos x="174" y="250"/>
                </a:cxn>
                <a:cxn ang="0">
                  <a:pos x="160" y="256"/>
                </a:cxn>
                <a:cxn ang="0">
                  <a:pos x="160" y="256"/>
                </a:cxn>
                <a:cxn ang="0">
                  <a:pos x="149" y="259"/>
                </a:cxn>
                <a:cxn ang="0">
                  <a:pos x="141" y="259"/>
                </a:cxn>
                <a:cxn ang="0">
                  <a:pos x="130" y="256"/>
                </a:cxn>
                <a:cxn ang="0">
                  <a:pos x="120" y="254"/>
                </a:cxn>
                <a:cxn ang="0">
                  <a:pos x="109" y="250"/>
                </a:cxn>
                <a:cxn ang="0">
                  <a:pos x="98" y="245"/>
                </a:cxn>
                <a:cxn ang="0">
                  <a:pos x="88" y="241"/>
                </a:cxn>
                <a:cxn ang="0">
                  <a:pos x="80" y="235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63" y="227"/>
                </a:cxn>
                <a:cxn ang="0">
                  <a:pos x="50" y="218"/>
                </a:cxn>
                <a:cxn ang="0">
                  <a:pos x="36" y="215"/>
                </a:cxn>
                <a:cxn ang="0">
                  <a:pos x="23" y="212"/>
                </a:cxn>
                <a:cxn ang="0">
                  <a:pos x="13" y="212"/>
                </a:cxn>
                <a:cxn ang="0">
                  <a:pos x="4" y="212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939" y="2847"/>
              <a:ext cx="212" cy="259"/>
            </a:xfrm>
            <a:custGeom>
              <a:avLst/>
              <a:gdLst/>
              <a:ahLst/>
              <a:cxnLst>
                <a:cxn ang="0">
                  <a:pos x="15" y="67"/>
                </a:cxn>
                <a:cxn ang="0">
                  <a:pos x="36" y="51"/>
                </a:cxn>
                <a:cxn ang="0">
                  <a:pos x="59" y="28"/>
                </a:cxn>
                <a:cxn ang="0">
                  <a:pos x="72" y="20"/>
                </a:cxn>
                <a:cxn ang="0">
                  <a:pos x="98" y="5"/>
                </a:cxn>
                <a:cxn ang="0">
                  <a:pos x="122" y="0"/>
                </a:cxn>
                <a:cxn ang="0">
                  <a:pos x="135" y="1"/>
                </a:cxn>
                <a:cxn ang="0">
                  <a:pos x="162" y="18"/>
                </a:cxn>
                <a:cxn ang="0">
                  <a:pos x="178" y="48"/>
                </a:cxn>
                <a:cxn ang="0">
                  <a:pos x="178" y="58"/>
                </a:cxn>
                <a:cxn ang="0">
                  <a:pos x="178" y="77"/>
                </a:cxn>
                <a:cxn ang="0">
                  <a:pos x="174" y="94"/>
                </a:cxn>
                <a:cxn ang="0">
                  <a:pos x="173" y="111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83" y="141"/>
                </a:cxn>
                <a:cxn ang="0">
                  <a:pos x="194" y="153"/>
                </a:cxn>
                <a:cxn ang="0">
                  <a:pos x="204" y="168"/>
                </a:cxn>
                <a:cxn ang="0">
                  <a:pos x="213" y="185"/>
                </a:cxn>
                <a:cxn ang="0">
                  <a:pos x="213" y="201"/>
                </a:cxn>
                <a:cxn ang="0">
                  <a:pos x="206" y="219"/>
                </a:cxn>
                <a:cxn ang="0">
                  <a:pos x="189" y="244"/>
                </a:cxn>
                <a:cxn ang="0">
                  <a:pos x="160" y="259"/>
                </a:cxn>
                <a:cxn ang="0">
                  <a:pos x="149" y="259"/>
                </a:cxn>
                <a:cxn ang="0">
                  <a:pos x="130" y="256"/>
                </a:cxn>
                <a:cxn ang="0">
                  <a:pos x="109" y="250"/>
                </a:cxn>
                <a:cxn ang="0">
                  <a:pos x="88" y="242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36" y="217"/>
                </a:cxn>
                <a:cxn ang="0">
                  <a:pos x="13" y="212"/>
                </a:cxn>
                <a:cxn ang="0">
                  <a:pos x="0" y="71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939" y="2847"/>
              <a:ext cx="212" cy="25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" y="67"/>
                </a:cxn>
                <a:cxn ang="0">
                  <a:pos x="25" y="60"/>
                </a:cxn>
                <a:cxn ang="0">
                  <a:pos x="36" y="51"/>
                </a:cxn>
                <a:cxn ang="0">
                  <a:pos x="47" y="41"/>
                </a:cxn>
                <a:cxn ang="0">
                  <a:pos x="59" y="28"/>
                </a:cxn>
                <a:cxn ang="0">
                  <a:pos x="59" y="28"/>
                </a:cxn>
                <a:cxn ang="0">
                  <a:pos x="72" y="20"/>
                </a:cxn>
                <a:cxn ang="0">
                  <a:pos x="86" y="12"/>
                </a:cxn>
                <a:cxn ang="0">
                  <a:pos x="98" y="5"/>
                </a:cxn>
                <a:cxn ang="0">
                  <a:pos x="111" y="1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5" y="1"/>
                </a:cxn>
                <a:cxn ang="0">
                  <a:pos x="149" y="7"/>
                </a:cxn>
                <a:cxn ang="0">
                  <a:pos x="162" y="18"/>
                </a:cxn>
                <a:cxn ang="0">
                  <a:pos x="173" y="33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58"/>
                </a:cxn>
                <a:cxn ang="0">
                  <a:pos x="178" y="67"/>
                </a:cxn>
                <a:cxn ang="0">
                  <a:pos x="178" y="77"/>
                </a:cxn>
                <a:cxn ang="0">
                  <a:pos x="176" y="85"/>
                </a:cxn>
                <a:cxn ang="0">
                  <a:pos x="174" y="94"/>
                </a:cxn>
                <a:cxn ang="0">
                  <a:pos x="174" y="102"/>
                </a:cxn>
                <a:cxn ang="0">
                  <a:pos x="173" y="111"/>
                </a:cxn>
                <a:cxn ang="0">
                  <a:pos x="173" y="120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74" y="130"/>
                </a:cxn>
                <a:cxn ang="0">
                  <a:pos x="178" y="136"/>
                </a:cxn>
                <a:cxn ang="0">
                  <a:pos x="183" y="141"/>
                </a:cxn>
                <a:cxn ang="0">
                  <a:pos x="187" y="147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4" y="168"/>
                </a:cxn>
                <a:cxn ang="0">
                  <a:pos x="208" y="176"/>
                </a:cxn>
                <a:cxn ang="0">
                  <a:pos x="213" y="185"/>
                </a:cxn>
                <a:cxn ang="0">
                  <a:pos x="213" y="193"/>
                </a:cxn>
                <a:cxn ang="0">
                  <a:pos x="213" y="201"/>
                </a:cxn>
                <a:cxn ang="0">
                  <a:pos x="213" y="201"/>
                </a:cxn>
                <a:cxn ang="0">
                  <a:pos x="206" y="219"/>
                </a:cxn>
                <a:cxn ang="0">
                  <a:pos x="199" y="231"/>
                </a:cxn>
                <a:cxn ang="0">
                  <a:pos x="189" y="244"/>
                </a:cxn>
                <a:cxn ang="0">
                  <a:pos x="174" y="252"/>
                </a:cxn>
                <a:cxn ang="0">
                  <a:pos x="160" y="259"/>
                </a:cxn>
                <a:cxn ang="0">
                  <a:pos x="160" y="259"/>
                </a:cxn>
                <a:cxn ang="0">
                  <a:pos x="149" y="259"/>
                </a:cxn>
                <a:cxn ang="0">
                  <a:pos x="141" y="259"/>
                </a:cxn>
                <a:cxn ang="0">
                  <a:pos x="130" y="256"/>
                </a:cxn>
                <a:cxn ang="0">
                  <a:pos x="120" y="254"/>
                </a:cxn>
                <a:cxn ang="0">
                  <a:pos x="109" y="250"/>
                </a:cxn>
                <a:cxn ang="0">
                  <a:pos x="98" y="246"/>
                </a:cxn>
                <a:cxn ang="0">
                  <a:pos x="88" y="242"/>
                </a:cxn>
                <a:cxn ang="0">
                  <a:pos x="80" y="238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63" y="227"/>
                </a:cxn>
                <a:cxn ang="0">
                  <a:pos x="50" y="221"/>
                </a:cxn>
                <a:cxn ang="0">
                  <a:pos x="36" y="217"/>
                </a:cxn>
                <a:cxn ang="0">
                  <a:pos x="23" y="214"/>
                </a:cxn>
                <a:cxn ang="0">
                  <a:pos x="13" y="212"/>
                </a:cxn>
                <a:cxn ang="0">
                  <a:pos x="4" y="212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2892" y="2892"/>
              <a:ext cx="76" cy="19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0"/>
                </a:cxn>
                <a:cxn ang="0">
                  <a:pos x="11" y="16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7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1" y="67"/>
                </a:cxn>
                <a:cxn ang="0">
                  <a:pos x="64" y="79"/>
                </a:cxn>
                <a:cxn ang="0">
                  <a:pos x="67" y="92"/>
                </a:cxn>
                <a:cxn ang="0">
                  <a:pos x="69" y="102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3"/>
                </a:cxn>
                <a:cxn ang="0">
                  <a:pos x="74" y="134"/>
                </a:cxn>
                <a:cxn ang="0">
                  <a:pos x="74" y="143"/>
                </a:cxn>
                <a:cxn ang="0">
                  <a:pos x="71" y="151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8"/>
                </a:cxn>
                <a:cxn ang="0">
                  <a:pos x="64" y="185"/>
                </a:cxn>
                <a:cxn ang="0">
                  <a:pos x="57" y="191"/>
                </a:cxn>
                <a:cxn ang="0">
                  <a:pos x="57" y="191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6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2892" y="2892"/>
              <a:ext cx="76" cy="19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0"/>
                </a:cxn>
                <a:cxn ang="0">
                  <a:pos x="11" y="16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7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1" y="67"/>
                </a:cxn>
                <a:cxn ang="0">
                  <a:pos x="64" y="79"/>
                </a:cxn>
                <a:cxn ang="0">
                  <a:pos x="67" y="92"/>
                </a:cxn>
                <a:cxn ang="0">
                  <a:pos x="69" y="102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3"/>
                </a:cxn>
                <a:cxn ang="0">
                  <a:pos x="74" y="134"/>
                </a:cxn>
                <a:cxn ang="0">
                  <a:pos x="74" y="143"/>
                </a:cxn>
                <a:cxn ang="0">
                  <a:pos x="71" y="151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8"/>
                </a:cxn>
                <a:cxn ang="0">
                  <a:pos x="64" y="185"/>
                </a:cxn>
                <a:cxn ang="0">
                  <a:pos x="57" y="191"/>
                </a:cxn>
                <a:cxn ang="0">
                  <a:pos x="57" y="191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6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2892" y="2860"/>
              <a:ext cx="76" cy="192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1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5"/>
                </a:cxn>
                <a:cxn ang="0">
                  <a:pos x="61" y="52"/>
                </a:cxn>
                <a:cxn ang="0">
                  <a:pos x="61" y="52"/>
                </a:cxn>
                <a:cxn ang="0">
                  <a:pos x="61" y="65"/>
                </a:cxn>
                <a:cxn ang="0">
                  <a:pos x="64" y="80"/>
                </a:cxn>
                <a:cxn ang="0">
                  <a:pos x="67" y="90"/>
                </a:cxn>
                <a:cxn ang="0">
                  <a:pos x="69" y="101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4"/>
                </a:cxn>
                <a:cxn ang="0">
                  <a:pos x="74" y="132"/>
                </a:cxn>
                <a:cxn ang="0">
                  <a:pos x="74" y="143"/>
                </a:cxn>
                <a:cxn ang="0">
                  <a:pos x="71" y="152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9"/>
                </a:cxn>
                <a:cxn ang="0">
                  <a:pos x="64" y="185"/>
                </a:cxn>
                <a:cxn ang="0">
                  <a:pos x="57" y="189"/>
                </a:cxn>
                <a:cxn ang="0">
                  <a:pos x="57" y="189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7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5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2892" y="2860"/>
              <a:ext cx="76" cy="192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1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5"/>
                </a:cxn>
                <a:cxn ang="0">
                  <a:pos x="61" y="52"/>
                </a:cxn>
                <a:cxn ang="0">
                  <a:pos x="61" y="52"/>
                </a:cxn>
                <a:cxn ang="0">
                  <a:pos x="61" y="65"/>
                </a:cxn>
                <a:cxn ang="0">
                  <a:pos x="64" y="80"/>
                </a:cxn>
                <a:cxn ang="0">
                  <a:pos x="67" y="90"/>
                </a:cxn>
                <a:cxn ang="0">
                  <a:pos x="69" y="101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4"/>
                </a:cxn>
                <a:cxn ang="0">
                  <a:pos x="74" y="132"/>
                </a:cxn>
                <a:cxn ang="0">
                  <a:pos x="74" y="143"/>
                </a:cxn>
                <a:cxn ang="0">
                  <a:pos x="71" y="152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9"/>
                </a:cxn>
                <a:cxn ang="0">
                  <a:pos x="64" y="185"/>
                </a:cxn>
                <a:cxn ang="0">
                  <a:pos x="57" y="189"/>
                </a:cxn>
                <a:cxn ang="0">
                  <a:pos x="57" y="189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7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5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2968" y="2918"/>
              <a:ext cx="101" cy="1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1" y="50"/>
                </a:cxn>
                <a:cxn ang="0">
                  <a:pos x="20" y="37"/>
                </a:cxn>
                <a:cxn ang="0">
                  <a:pos x="34" y="27"/>
                </a:cxn>
                <a:cxn ang="0">
                  <a:pos x="46" y="16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9" y="4"/>
                </a:cxn>
                <a:cxn ang="0">
                  <a:pos x="94" y="12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4" y="35"/>
                </a:cxn>
                <a:cxn ang="0">
                  <a:pos x="93" y="46"/>
                </a:cxn>
                <a:cxn ang="0">
                  <a:pos x="93" y="55"/>
                </a:cxn>
                <a:cxn ang="0">
                  <a:pos x="94" y="62"/>
                </a:cxn>
                <a:cxn ang="0">
                  <a:pos x="96" y="69"/>
                </a:cxn>
                <a:cxn ang="0">
                  <a:pos x="96" y="69"/>
                </a:cxn>
                <a:cxn ang="0">
                  <a:pos x="99" y="78"/>
                </a:cxn>
                <a:cxn ang="0">
                  <a:pos x="99" y="85"/>
                </a:cxn>
                <a:cxn ang="0">
                  <a:pos x="94" y="96"/>
                </a:cxn>
                <a:cxn ang="0">
                  <a:pos x="91" y="104"/>
                </a:cxn>
                <a:cxn ang="0">
                  <a:pos x="82" y="109"/>
                </a:cxn>
                <a:cxn ang="0">
                  <a:pos x="82" y="109"/>
                </a:cxn>
                <a:cxn ang="0">
                  <a:pos x="71" y="109"/>
                </a:cxn>
                <a:cxn ang="0">
                  <a:pos x="61" y="106"/>
                </a:cxn>
                <a:cxn ang="0">
                  <a:pos x="50" y="101"/>
                </a:cxn>
                <a:cxn ang="0">
                  <a:pos x="40" y="94"/>
                </a:cxn>
                <a:cxn ang="0">
                  <a:pos x="34" y="88"/>
                </a:cxn>
                <a:cxn ang="0">
                  <a:pos x="34" y="88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4" y="5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2968" y="2918"/>
              <a:ext cx="101" cy="1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1" y="50"/>
                </a:cxn>
                <a:cxn ang="0">
                  <a:pos x="20" y="37"/>
                </a:cxn>
                <a:cxn ang="0">
                  <a:pos x="34" y="27"/>
                </a:cxn>
                <a:cxn ang="0">
                  <a:pos x="46" y="16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9" y="4"/>
                </a:cxn>
                <a:cxn ang="0">
                  <a:pos x="94" y="12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4" y="35"/>
                </a:cxn>
                <a:cxn ang="0">
                  <a:pos x="93" y="46"/>
                </a:cxn>
                <a:cxn ang="0">
                  <a:pos x="93" y="55"/>
                </a:cxn>
                <a:cxn ang="0">
                  <a:pos x="94" y="62"/>
                </a:cxn>
                <a:cxn ang="0">
                  <a:pos x="96" y="69"/>
                </a:cxn>
                <a:cxn ang="0">
                  <a:pos x="96" y="69"/>
                </a:cxn>
                <a:cxn ang="0">
                  <a:pos x="99" y="78"/>
                </a:cxn>
                <a:cxn ang="0">
                  <a:pos x="99" y="85"/>
                </a:cxn>
                <a:cxn ang="0">
                  <a:pos x="94" y="96"/>
                </a:cxn>
                <a:cxn ang="0">
                  <a:pos x="91" y="104"/>
                </a:cxn>
                <a:cxn ang="0">
                  <a:pos x="82" y="109"/>
                </a:cxn>
                <a:cxn ang="0">
                  <a:pos x="82" y="109"/>
                </a:cxn>
                <a:cxn ang="0">
                  <a:pos x="71" y="109"/>
                </a:cxn>
                <a:cxn ang="0">
                  <a:pos x="61" y="106"/>
                </a:cxn>
                <a:cxn ang="0">
                  <a:pos x="50" y="101"/>
                </a:cxn>
                <a:cxn ang="0">
                  <a:pos x="40" y="94"/>
                </a:cxn>
                <a:cxn ang="0">
                  <a:pos x="34" y="88"/>
                </a:cxn>
                <a:cxn ang="0">
                  <a:pos x="34" y="88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4" y="5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2646" y="3020"/>
              <a:ext cx="241" cy="225"/>
            </a:xfrm>
            <a:custGeom>
              <a:avLst/>
              <a:gdLst/>
              <a:ahLst/>
              <a:cxnLst>
                <a:cxn ang="0">
                  <a:pos x="195" y="4"/>
                </a:cxn>
                <a:cxn ang="0">
                  <a:pos x="169" y="7"/>
                </a:cxn>
                <a:cxn ang="0">
                  <a:pos x="144" y="16"/>
                </a:cxn>
                <a:cxn ang="0">
                  <a:pos x="119" y="29"/>
                </a:cxn>
                <a:cxn ang="0">
                  <a:pos x="103" y="46"/>
                </a:cxn>
                <a:cxn ang="0">
                  <a:pos x="98" y="57"/>
                </a:cxn>
                <a:cxn ang="0">
                  <a:pos x="89" y="77"/>
                </a:cxn>
                <a:cxn ang="0">
                  <a:pos x="86" y="98"/>
                </a:cxn>
                <a:cxn ang="0">
                  <a:pos x="82" y="117"/>
                </a:cxn>
                <a:cxn ang="0">
                  <a:pos x="75" y="129"/>
                </a:cxn>
                <a:cxn ang="0">
                  <a:pos x="66" y="138"/>
                </a:cxn>
                <a:cxn ang="0">
                  <a:pos x="61" y="140"/>
                </a:cxn>
                <a:cxn ang="0">
                  <a:pos x="48" y="144"/>
                </a:cxn>
                <a:cxn ang="0">
                  <a:pos x="33" y="144"/>
                </a:cxn>
                <a:cxn ang="0">
                  <a:pos x="18" y="144"/>
                </a:cxn>
                <a:cxn ang="0">
                  <a:pos x="6" y="144"/>
                </a:cxn>
                <a:cxn ang="0">
                  <a:pos x="0" y="142"/>
                </a:cxn>
                <a:cxn ang="0">
                  <a:pos x="8" y="153"/>
                </a:cxn>
                <a:cxn ang="0">
                  <a:pos x="23" y="174"/>
                </a:cxn>
                <a:cxn ang="0">
                  <a:pos x="27" y="182"/>
                </a:cxn>
                <a:cxn ang="0">
                  <a:pos x="31" y="201"/>
                </a:cxn>
                <a:cxn ang="0">
                  <a:pos x="33" y="216"/>
                </a:cxn>
                <a:cxn ang="0">
                  <a:pos x="33" y="222"/>
                </a:cxn>
                <a:cxn ang="0">
                  <a:pos x="39" y="225"/>
                </a:cxn>
                <a:cxn ang="0">
                  <a:pos x="57" y="225"/>
                </a:cxn>
                <a:cxn ang="0">
                  <a:pos x="77" y="222"/>
                </a:cxn>
                <a:cxn ang="0">
                  <a:pos x="100" y="222"/>
                </a:cxn>
                <a:cxn ang="0">
                  <a:pos x="123" y="216"/>
                </a:cxn>
                <a:cxn ang="0">
                  <a:pos x="132" y="211"/>
                </a:cxn>
                <a:cxn ang="0">
                  <a:pos x="149" y="201"/>
                </a:cxn>
                <a:cxn ang="0">
                  <a:pos x="160" y="188"/>
                </a:cxn>
                <a:cxn ang="0">
                  <a:pos x="167" y="172"/>
                </a:cxn>
                <a:cxn ang="0">
                  <a:pos x="169" y="151"/>
                </a:cxn>
                <a:cxn ang="0">
                  <a:pos x="172" y="142"/>
                </a:cxn>
                <a:cxn ang="0">
                  <a:pos x="172" y="121"/>
                </a:cxn>
                <a:cxn ang="0">
                  <a:pos x="174" y="98"/>
                </a:cxn>
                <a:cxn ang="0">
                  <a:pos x="178" y="80"/>
                </a:cxn>
                <a:cxn ang="0">
                  <a:pos x="187" y="62"/>
                </a:cxn>
                <a:cxn ang="0">
                  <a:pos x="197" y="52"/>
                </a:cxn>
                <a:cxn ang="0">
                  <a:pos x="210" y="46"/>
                </a:cxn>
                <a:cxn ang="0">
                  <a:pos x="231" y="27"/>
                </a:cxn>
                <a:cxn ang="0">
                  <a:pos x="239" y="18"/>
                </a:cxn>
              </a:cxnLst>
              <a:rect l="0" t="0" r="r" b="b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  <a:lnTo>
                    <a:pt x="20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3" name="Freeform 273"/>
            <p:cNvSpPr>
              <a:spLocks/>
            </p:cNvSpPr>
            <p:nvPr/>
          </p:nvSpPr>
          <p:spPr bwMode="auto">
            <a:xfrm>
              <a:off x="2646" y="3020"/>
              <a:ext cx="241" cy="225"/>
            </a:xfrm>
            <a:custGeom>
              <a:avLst/>
              <a:gdLst/>
              <a:ahLst/>
              <a:cxnLst>
                <a:cxn ang="0">
                  <a:pos x="195" y="4"/>
                </a:cxn>
                <a:cxn ang="0">
                  <a:pos x="169" y="7"/>
                </a:cxn>
                <a:cxn ang="0">
                  <a:pos x="144" y="16"/>
                </a:cxn>
                <a:cxn ang="0">
                  <a:pos x="119" y="29"/>
                </a:cxn>
                <a:cxn ang="0">
                  <a:pos x="103" y="46"/>
                </a:cxn>
                <a:cxn ang="0">
                  <a:pos x="98" y="57"/>
                </a:cxn>
                <a:cxn ang="0">
                  <a:pos x="89" y="77"/>
                </a:cxn>
                <a:cxn ang="0">
                  <a:pos x="86" y="98"/>
                </a:cxn>
                <a:cxn ang="0">
                  <a:pos x="82" y="117"/>
                </a:cxn>
                <a:cxn ang="0">
                  <a:pos x="75" y="129"/>
                </a:cxn>
                <a:cxn ang="0">
                  <a:pos x="66" y="138"/>
                </a:cxn>
                <a:cxn ang="0">
                  <a:pos x="61" y="140"/>
                </a:cxn>
                <a:cxn ang="0">
                  <a:pos x="48" y="144"/>
                </a:cxn>
                <a:cxn ang="0">
                  <a:pos x="33" y="144"/>
                </a:cxn>
                <a:cxn ang="0">
                  <a:pos x="18" y="144"/>
                </a:cxn>
                <a:cxn ang="0">
                  <a:pos x="6" y="144"/>
                </a:cxn>
                <a:cxn ang="0">
                  <a:pos x="0" y="142"/>
                </a:cxn>
                <a:cxn ang="0">
                  <a:pos x="8" y="153"/>
                </a:cxn>
                <a:cxn ang="0">
                  <a:pos x="23" y="174"/>
                </a:cxn>
                <a:cxn ang="0">
                  <a:pos x="27" y="182"/>
                </a:cxn>
                <a:cxn ang="0">
                  <a:pos x="31" y="201"/>
                </a:cxn>
                <a:cxn ang="0">
                  <a:pos x="33" y="216"/>
                </a:cxn>
                <a:cxn ang="0">
                  <a:pos x="33" y="222"/>
                </a:cxn>
                <a:cxn ang="0">
                  <a:pos x="39" y="225"/>
                </a:cxn>
                <a:cxn ang="0">
                  <a:pos x="57" y="225"/>
                </a:cxn>
                <a:cxn ang="0">
                  <a:pos x="77" y="222"/>
                </a:cxn>
                <a:cxn ang="0">
                  <a:pos x="100" y="222"/>
                </a:cxn>
                <a:cxn ang="0">
                  <a:pos x="123" y="216"/>
                </a:cxn>
                <a:cxn ang="0">
                  <a:pos x="132" y="211"/>
                </a:cxn>
                <a:cxn ang="0">
                  <a:pos x="149" y="201"/>
                </a:cxn>
                <a:cxn ang="0">
                  <a:pos x="160" y="188"/>
                </a:cxn>
                <a:cxn ang="0">
                  <a:pos x="167" y="172"/>
                </a:cxn>
                <a:cxn ang="0">
                  <a:pos x="169" y="151"/>
                </a:cxn>
                <a:cxn ang="0">
                  <a:pos x="172" y="142"/>
                </a:cxn>
                <a:cxn ang="0">
                  <a:pos x="172" y="121"/>
                </a:cxn>
                <a:cxn ang="0">
                  <a:pos x="174" y="98"/>
                </a:cxn>
                <a:cxn ang="0">
                  <a:pos x="178" y="80"/>
                </a:cxn>
                <a:cxn ang="0">
                  <a:pos x="187" y="62"/>
                </a:cxn>
                <a:cxn ang="0">
                  <a:pos x="197" y="52"/>
                </a:cxn>
                <a:cxn ang="0">
                  <a:pos x="210" y="46"/>
                </a:cxn>
                <a:cxn ang="0">
                  <a:pos x="231" y="27"/>
                </a:cxn>
                <a:cxn ang="0">
                  <a:pos x="239" y="18"/>
                </a:cxn>
              </a:cxnLst>
              <a:rect l="0" t="0" r="r" b="b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2642" y="2852"/>
              <a:ext cx="216" cy="259"/>
            </a:xfrm>
            <a:custGeom>
              <a:avLst/>
              <a:gdLst/>
              <a:ahLst/>
              <a:cxnLst>
                <a:cxn ang="0">
                  <a:pos x="200" y="68"/>
                </a:cxn>
                <a:cxn ang="0">
                  <a:pos x="177" y="50"/>
                </a:cxn>
                <a:cxn ang="0">
                  <a:pos x="154" y="29"/>
                </a:cxn>
                <a:cxn ang="0">
                  <a:pos x="142" y="19"/>
                </a:cxn>
                <a:cxn ang="0">
                  <a:pos x="116" y="4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50" y="19"/>
                </a:cxn>
                <a:cxn ang="0">
                  <a:pos x="34" y="48"/>
                </a:cxn>
                <a:cxn ang="0">
                  <a:pos x="34" y="57"/>
                </a:cxn>
                <a:cxn ang="0">
                  <a:pos x="36" y="75"/>
                </a:cxn>
                <a:cxn ang="0">
                  <a:pos x="38" y="94"/>
                </a:cxn>
                <a:cxn ang="0">
                  <a:pos x="40" y="111"/>
                </a:cxn>
                <a:cxn ang="0">
                  <a:pos x="40" y="124"/>
                </a:cxn>
                <a:cxn ang="0">
                  <a:pos x="38" y="130"/>
                </a:cxn>
                <a:cxn ang="0">
                  <a:pos x="31" y="141"/>
                </a:cxn>
                <a:cxn ang="0">
                  <a:pos x="20" y="153"/>
                </a:cxn>
                <a:cxn ang="0">
                  <a:pos x="8" y="167"/>
                </a:cxn>
                <a:cxn ang="0">
                  <a:pos x="2" y="183"/>
                </a:cxn>
                <a:cxn ang="0">
                  <a:pos x="2" y="199"/>
                </a:cxn>
                <a:cxn ang="0">
                  <a:pos x="6" y="216"/>
                </a:cxn>
                <a:cxn ang="0">
                  <a:pos x="25" y="241"/>
                </a:cxn>
                <a:cxn ang="0">
                  <a:pos x="52" y="256"/>
                </a:cxn>
                <a:cxn ang="0">
                  <a:pos x="63" y="259"/>
                </a:cxn>
                <a:cxn ang="0">
                  <a:pos x="84" y="256"/>
                </a:cxn>
                <a:cxn ang="0">
                  <a:pos x="105" y="250"/>
                </a:cxn>
                <a:cxn ang="0">
                  <a:pos x="124" y="241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77" y="215"/>
                </a:cxn>
                <a:cxn ang="0">
                  <a:pos x="200" y="212"/>
                </a:cxn>
                <a:cxn ang="0">
                  <a:pos x="214" y="71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2642" y="2852"/>
              <a:ext cx="216" cy="259"/>
            </a:xfrm>
            <a:custGeom>
              <a:avLst/>
              <a:gdLst/>
              <a:ahLst/>
              <a:cxnLst>
                <a:cxn ang="0">
                  <a:pos x="214" y="71"/>
                </a:cxn>
                <a:cxn ang="0">
                  <a:pos x="200" y="68"/>
                </a:cxn>
                <a:cxn ang="0">
                  <a:pos x="188" y="59"/>
                </a:cxn>
                <a:cxn ang="0">
                  <a:pos x="177" y="50"/>
                </a:cxn>
                <a:cxn ang="0">
                  <a:pos x="167" y="42"/>
                </a:cxn>
                <a:cxn ang="0">
                  <a:pos x="154" y="29"/>
                </a:cxn>
                <a:cxn ang="0">
                  <a:pos x="154" y="29"/>
                </a:cxn>
                <a:cxn ang="0">
                  <a:pos x="142" y="19"/>
                </a:cxn>
                <a:cxn ang="0">
                  <a:pos x="129" y="10"/>
                </a:cxn>
                <a:cxn ang="0">
                  <a:pos x="116" y="4"/>
                </a:cxn>
                <a:cxn ang="0">
                  <a:pos x="103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63" y="8"/>
                </a:cxn>
                <a:cxn ang="0">
                  <a:pos x="50" y="19"/>
                </a:cxn>
                <a:cxn ang="0">
                  <a:pos x="40" y="31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57"/>
                </a:cxn>
                <a:cxn ang="0">
                  <a:pos x="34" y="68"/>
                </a:cxn>
                <a:cxn ang="0">
                  <a:pos x="36" y="75"/>
                </a:cxn>
                <a:cxn ang="0">
                  <a:pos x="38" y="86"/>
                </a:cxn>
                <a:cxn ang="0">
                  <a:pos x="38" y="94"/>
                </a:cxn>
                <a:cxn ang="0">
                  <a:pos x="40" y="103"/>
                </a:cxn>
                <a:cxn ang="0">
                  <a:pos x="40" y="111"/>
                </a:cxn>
                <a:cxn ang="0">
                  <a:pos x="40" y="118"/>
                </a:cxn>
                <a:cxn ang="0">
                  <a:pos x="40" y="124"/>
                </a:cxn>
                <a:cxn ang="0">
                  <a:pos x="38" y="130"/>
                </a:cxn>
                <a:cxn ang="0">
                  <a:pos x="38" y="130"/>
                </a:cxn>
                <a:cxn ang="0">
                  <a:pos x="36" y="134"/>
                </a:cxn>
                <a:cxn ang="0">
                  <a:pos x="31" y="141"/>
                </a:cxn>
                <a:cxn ang="0">
                  <a:pos x="25" y="147"/>
                </a:cxn>
                <a:cxn ang="0">
                  <a:pos x="20" y="153"/>
                </a:cxn>
                <a:cxn ang="0">
                  <a:pos x="15" y="160"/>
                </a:cxn>
                <a:cxn ang="0">
                  <a:pos x="8" y="167"/>
                </a:cxn>
                <a:cxn ang="0">
                  <a:pos x="4" y="174"/>
                </a:cxn>
                <a:cxn ang="0">
                  <a:pos x="2" y="183"/>
                </a:cxn>
                <a:cxn ang="0">
                  <a:pos x="0" y="190"/>
                </a:cxn>
                <a:cxn ang="0">
                  <a:pos x="2" y="199"/>
                </a:cxn>
                <a:cxn ang="0">
                  <a:pos x="2" y="199"/>
                </a:cxn>
                <a:cxn ang="0">
                  <a:pos x="6" y="216"/>
                </a:cxn>
                <a:cxn ang="0">
                  <a:pos x="15" y="231"/>
                </a:cxn>
                <a:cxn ang="0">
                  <a:pos x="25" y="241"/>
                </a:cxn>
                <a:cxn ang="0">
                  <a:pos x="38" y="250"/>
                </a:cxn>
                <a:cxn ang="0">
                  <a:pos x="52" y="256"/>
                </a:cxn>
                <a:cxn ang="0">
                  <a:pos x="52" y="256"/>
                </a:cxn>
                <a:cxn ang="0">
                  <a:pos x="63" y="259"/>
                </a:cxn>
                <a:cxn ang="0">
                  <a:pos x="71" y="259"/>
                </a:cxn>
                <a:cxn ang="0">
                  <a:pos x="84" y="256"/>
                </a:cxn>
                <a:cxn ang="0">
                  <a:pos x="94" y="254"/>
                </a:cxn>
                <a:cxn ang="0">
                  <a:pos x="105" y="250"/>
                </a:cxn>
                <a:cxn ang="0">
                  <a:pos x="116" y="245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50" y="227"/>
                </a:cxn>
                <a:cxn ang="0">
                  <a:pos x="165" y="218"/>
                </a:cxn>
                <a:cxn ang="0">
                  <a:pos x="177" y="215"/>
                </a:cxn>
                <a:cxn ang="0">
                  <a:pos x="190" y="212"/>
                </a:cxn>
                <a:cxn ang="0">
                  <a:pos x="200" y="212"/>
                </a:cxn>
                <a:cxn ang="0">
                  <a:pos x="209" y="212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642" y="2847"/>
              <a:ext cx="216" cy="259"/>
            </a:xfrm>
            <a:custGeom>
              <a:avLst/>
              <a:gdLst/>
              <a:ahLst/>
              <a:cxnLst>
                <a:cxn ang="0">
                  <a:pos x="200" y="67"/>
                </a:cxn>
                <a:cxn ang="0">
                  <a:pos x="177" y="51"/>
                </a:cxn>
                <a:cxn ang="0">
                  <a:pos x="154" y="28"/>
                </a:cxn>
                <a:cxn ang="0">
                  <a:pos x="142" y="20"/>
                </a:cxn>
                <a:cxn ang="0">
                  <a:pos x="116" y="5"/>
                </a:cxn>
                <a:cxn ang="0">
                  <a:pos x="91" y="0"/>
                </a:cxn>
                <a:cxn ang="0">
                  <a:pos x="78" y="1"/>
                </a:cxn>
                <a:cxn ang="0">
                  <a:pos x="50" y="18"/>
                </a:cxn>
                <a:cxn ang="0">
                  <a:pos x="34" y="48"/>
                </a:cxn>
                <a:cxn ang="0">
                  <a:pos x="34" y="58"/>
                </a:cxn>
                <a:cxn ang="0">
                  <a:pos x="36" y="77"/>
                </a:cxn>
                <a:cxn ang="0">
                  <a:pos x="38" y="94"/>
                </a:cxn>
                <a:cxn ang="0">
                  <a:pos x="40" y="111"/>
                </a:cxn>
                <a:cxn ang="0">
                  <a:pos x="40" y="125"/>
                </a:cxn>
                <a:cxn ang="0">
                  <a:pos x="38" y="130"/>
                </a:cxn>
                <a:cxn ang="0">
                  <a:pos x="31" y="141"/>
                </a:cxn>
                <a:cxn ang="0">
                  <a:pos x="20" y="153"/>
                </a:cxn>
                <a:cxn ang="0">
                  <a:pos x="8" y="168"/>
                </a:cxn>
                <a:cxn ang="0">
                  <a:pos x="2" y="185"/>
                </a:cxn>
                <a:cxn ang="0">
                  <a:pos x="2" y="201"/>
                </a:cxn>
                <a:cxn ang="0">
                  <a:pos x="6" y="219"/>
                </a:cxn>
                <a:cxn ang="0">
                  <a:pos x="25" y="244"/>
                </a:cxn>
                <a:cxn ang="0">
                  <a:pos x="52" y="259"/>
                </a:cxn>
                <a:cxn ang="0">
                  <a:pos x="63" y="259"/>
                </a:cxn>
                <a:cxn ang="0">
                  <a:pos x="84" y="256"/>
                </a:cxn>
                <a:cxn ang="0">
                  <a:pos x="105" y="250"/>
                </a:cxn>
                <a:cxn ang="0">
                  <a:pos x="124" y="242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77" y="217"/>
                </a:cxn>
                <a:cxn ang="0">
                  <a:pos x="200" y="212"/>
                </a:cxn>
                <a:cxn ang="0">
                  <a:pos x="214" y="71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2642" y="2847"/>
              <a:ext cx="216" cy="259"/>
            </a:xfrm>
            <a:custGeom>
              <a:avLst/>
              <a:gdLst/>
              <a:ahLst/>
              <a:cxnLst>
                <a:cxn ang="0">
                  <a:pos x="214" y="71"/>
                </a:cxn>
                <a:cxn ang="0">
                  <a:pos x="200" y="67"/>
                </a:cxn>
                <a:cxn ang="0">
                  <a:pos x="188" y="60"/>
                </a:cxn>
                <a:cxn ang="0">
                  <a:pos x="177" y="51"/>
                </a:cxn>
                <a:cxn ang="0">
                  <a:pos x="167" y="41"/>
                </a:cxn>
                <a:cxn ang="0">
                  <a:pos x="154" y="28"/>
                </a:cxn>
                <a:cxn ang="0">
                  <a:pos x="154" y="28"/>
                </a:cxn>
                <a:cxn ang="0">
                  <a:pos x="142" y="20"/>
                </a:cxn>
                <a:cxn ang="0">
                  <a:pos x="129" y="12"/>
                </a:cxn>
                <a:cxn ang="0">
                  <a:pos x="116" y="5"/>
                </a:cxn>
                <a:cxn ang="0">
                  <a:pos x="103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8" y="1"/>
                </a:cxn>
                <a:cxn ang="0">
                  <a:pos x="63" y="7"/>
                </a:cxn>
                <a:cxn ang="0">
                  <a:pos x="50" y="18"/>
                </a:cxn>
                <a:cxn ang="0">
                  <a:pos x="40" y="33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58"/>
                </a:cxn>
                <a:cxn ang="0">
                  <a:pos x="34" y="67"/>
                </a:cxn>
                <a:cxn ang="0">
                  <a:pos x="36" y="77"/>
                </a:cxn>
                <a:cxn ang="0">
                  <a:pos x="38" y="85"/>
                </a:cxn>
                <a:cxn ang="0">
                  <a:pos x="38" y="94"/>
                </a:cxn>
                <a:cxn ang="0">
                  <a:pos x="40" y="102"/>
                </a:cxn>
                <a:cxn ang="0">
                  <a:pos x="40" y="111"/>
                </a:cxn>
                <a:cxn ang="0">
                  <a:pos x="40" y="120"/>
                </a:cxn>
                <a:cxn ang="0">
                  <a:pos x="40" y="125"/>
                </a:cxn>
                <a:cxn ang="0">
                  <a:pos x="38" y="130"/>
                </a:cxn>
                <a:cxn ang="0">
                  <a:pos x="38" y="130"/>
                </a:cxn>
                <a:cxn ang="0">
                  <a:pos x="36" y="136"/>
                </a:cxn>
                <a:cxn ang="0">
                  <a:pos x="31" y="141"/>
                </a:cxn>
                <a:cxn ang="0">
                  <a:pos x="25" y="147"/>
                </a:cxn>
                <a:cxn ang="0">
                  <a:pos x="20" y="153"/>
                </a:cxn>
                <a:cxn ang="0">
                  <a:pos x="15" y="159"/>
                </a:cxn>
                <a:cxn ang="0">
                  <a:pos x="8" y="168"/>
                </a:cxn>
                <a:cxn ang="0">
                  <a:pos x="4" y="176"/>
                </a:cxn>
                <a:cxn ang="0">
                  <a:pos x="2" y="185"/>
                </a:cxn>
                <a:cxn ang="0">
                  <a:pos x="0" y="193"/>
                </a:cxn>
                <a:cxn ang="0">
                  <a:pos x="2" y="201"/>
                </a:cxn>
                <a:cxn ang="0">
                  <a:pos x="2" y="201"/>
                </a:cxn>
                <a:cxn ang="0">
                  <a:pos x="6" y="219"/>
                </a:cxn>
                <a:cxn ang="0">
                  <a:pos x="15" y="231"/>
                </a:cxn>
                <a:cxn ang="0">
                  <a:pos x="25" y="244"/>
                </a:cxn>
                <a:cxn ang="0">
                  <a:pos x="38" y="252"/>
                </a:cxn>
                <a:cxn ang="0">
                  <a:pos x="52" y="259"/>
                </a:cxn>
                <a:cxn ang="0">
                  <a:pos x="52" y="259"/>
                </a:cxn>
                <a:cxn ang="0">
                  <a:pos x="63" y="259"/>
                </a:cxn>
                <a:cxn ang="0">
                  <a:pos x="71" y="259"/>
                </a:cxn>
                <a:cxn ang="0">
                  <a:pos x="84" y="256"/>
                </a:cxn>
                <a:cxn ang="0">
                  <a:pos x="94" y="254"/>
                </a:cxn>
                <a:cxn ang="0">
                  <a:pos x="105" y="250"/>
                </a:cxn>
                <a:cxn ang="0">
                  <a:pos x="116" y="246"/>
                </a:cxn>
                <a:cxn ang="0">
                  <a:pos x="124" y="242"/>
                </a:cxn>
                <a:cxn ang="0">
                  <a:pos x="135" y="238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50" y="227"/>
                </a:cxn>
                <a:cxn ang="0">
                  <a:pos x="165" y="221"/>
                </a:cxn>
                <a:cxn ang="0">
                  <a:pos x="177" y="217"/>
                </a:cxn>
                <a:cxn ang="0">
                  <a:pos x="190" y="214"/>
                </a:cxn>
                <a:cxn ang="0">
                  <a:pos x="200" y="212"/>
                </a:cxn>
                <a:cxn ang="0">
                  <a:pos x="209" y="212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2815" y="2894"/>
              <a:ext cx="77" cy="193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0"/>
                </a:cxn>
                <a:cxn ang="0">
                  <a:pos x="62" y="16"/>
                </a:cxn>
                <a:cxn ang="0">
                  <a:pos x="57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7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2" y="67"/>
                </a:cxn>
                <a:cxn ang="0">
                  <a:pos x="11" y="79"/>
                </a:cxn>
                <a:cxn ang="0">
                  <a:pos x="8" y="92"/>
                </a:cxn>
                <a:cxn ang="0">
                  <a:pos x="6" y="102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3"/>
                </a:cxn>
                <a:cxn ang="0">
                  <a:pos x="0" y="134"/>
                </a:cxn>
                <a:cxn ang="0">
                  <a:pos x="0" y="143"/>
                </a:cxn>
                <a:cxn ang="0">
                  <a:pos x="2" y="151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8"/>
                </a:cxn>
                <a:cxn ang="0">
                  <a:pos x="12" y="185"/>
                </a:cxn>
                <a:cxn ang="0">
                  <a:pos x="16" y="191"/>
                </a:cxn>
                <a:cxn ang="0">
                  <a:pos x="16" y="191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6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6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4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" name="Freeform 279"/>
            <p:cNvSpPr>
              <a:spLocks/>
            </p:cNvSpPr>
            <p:nvPr/>
          </p:nvSpPr>
          <p:spPr bwMode="auto">
            <a:xfrm>
              <a:off x="2815" y="2894"/>
              <a:ext cx="77" cy="193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0"/>
                </a:cxn>
                <a:cxn ang="0">
                  <a:pos x="62" y="16"/>
                </a:cxn>
                <a:cxn ang="0">
                  <a:pos x="57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7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2" y="67"/>
                </a:cxn>
                <a:cxn ang="0">
                  <a:pos x="11" y="79"/>
                </a:cxn>
                <a:cxn ang="0">
                  <a:pos x="8" y="92"/>
                </a:cxn>
                <a:cxn ang="0">
                  <a:pos x="6" y="102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3"/>
                </a:cxn>
                <a:cxn ang="0">
                  <a:pos x="0" y="134"/>
                </a:cxn>
                <a:cxn ang="0">
                  <a:pos x="0" y="143"/>
                </a:cxn>
                <a:cxn ang="0">
                  <a:pos x="2" y="151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8"/>
                </a:cxn>
                <a:cxn ang="0">
                  <a:pos x="12" y="185"/>
                </a:cxn>
                <a:cxn ang="0">
                  <a:pos x="16" y="191"/>
                </a:cxn>
                <a:cxn ang="0">
                  <a:pos x="16" y="191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6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6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4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2824" y="2887"/>
              <a:ext cx="77" cy="193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1"/>
                </a:cxn>
                <a:cxn ang="0">
                  <a:pos x="62" y="14"/>
                </a:cxn>
                <a:cxn ang="0">
                  <a:pos x="57" y="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5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65"/>
                </a:cxn>
                <a:cxn ang="0">
                  <a:pos x="11" y="80"/>
                </a:cxn>
                <a:cxn ang="0">
                  <a:pos x="8" y="90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4"/>
                </a:cxn>
                <a:cxn ang="0">
                  <a:pos x="0" y="132"/>
                </a:cxn>
                <a:cxn ang="0">
                  <a:pos x="0" y="143"/>
                </a:cxn>
                <a:cxn ang="0">
                  <a:pos x="2" y="152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9"/>
                </a:cxn>
                <a:cxn ang="0">
                  <a:pos x="12" y="185"/>
                </a:cxn>
                <a:cxn ang="0">
                  <a:pos x="16" y="189"/>
                </a:cxn>
                <a:cxn ang="0">
                  <a:pos x="16" y="189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7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5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6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" name="Freeform 281"/>
            <p:cNvSpPr>
              <a:spLocks/>
            </p:cNvSpPr>
            <p:nvPr/>
          </p:nvSpPr>
          <p:spPr bwMode="auto">
            <a:xfrm>
              <a:off x="2824" y="2887"/>
              <a:ext cx="77" cy="193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1"/>
                </a:cxn>
                <a:cxn ang="0">
                  <a:pos x="62" y="14"/>
                </a:cxn>
                <a:cxn ang="0">
                  <a:pos x="57" y="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5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65"/>
                </a:cxn>
                <a:cxn ang="0">
                  <a:pos x="11" y="80"/>
                </a:cxn>
                <a:cxn ang="0">
                  <a:pos x="8" y="90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4"/>
                </a:cxn>
                <a:cxn ang="0">
                  <a:pos x="0" y="132"/>
                </a:cxn>
                <a:cxn ang="0">
                  <a:pos x="0" y="143"/>
                </a:cxn>
                <a:cxn ang="0">
                  <a:pos x="2" y="152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9"/>
                </a:cxn>
                <a:cxn ang="0">
                  <a:pos x="12" y="185"/>
                </a:cxn>
                <a:cxn ang="0">
                  <a:pos x="16" y="189"/>
                </a:cxn>
                <a:cxn ang="0">
                  <a:pos x="16" y="189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7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5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6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2" name="Freeform 282"/>
            <p:cNvSpPr>
              <a:spLocks/>
            </p:cNvSpPr>
            <p:nvPr/>
          </p:nvSpPr>
          <p:spPr bwMode="auto">
            <a:xfrm>
              <a:off x="2728" y="2918"/>
              <a:ext cx="101" cy="110"/>
            </a:xfrm>
            <a:custGeom>
              <a:avLst/>
              <a:gdLst/>
              <a:ahLst/>
              <a:cxnLst>
                <a:cxn ang="0">
                  <a:pos x="99" y="56"/>
                </a:cxn>
                <a:cxn ang="0">
                  <a:pos x="90" y="50"/>
                </a:cxn>
                <a:cxn ang="0">
                  <a:pos x="78" y="37"/>
                </a:cxn>
                <a:cxn ang="0">
                  <a:pos x="64" y="27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9" y="4"/>
                </a:cxn>
                <a:cxn ang="0">
                  <a:pos x="4" y="1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6" y="46"/>
                </a:cxn>
                <a:cxn ang="0">
                  <a:pos x="6" y="55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8"/>
                </a:cxn>
                <a:cxn ang="0">
                  <a:pos x="0" y="85"/>
                </a:cxn>
                <a:cxn ang="0">
                  <a:pos x="4" y="96"/>
                </a:cxn>
                <a:cxn ang="0">
                  <a:pos x="9" y="104"/>
                </a:cxn>
                <a:cxn ang="0">
                  <a:pos x="18" y="109"/>
                </a:cxn>
                <a:cxn ang="0">
                  <a:pos x="18" y="109"/>
                </a:cxn>
                <a:cxn ang="0">
                  <a:pos x="27" y="109"/>
                </a:cxn>
                <a:cxn ang="0">
                  <a:pos x="39" y="106"/>
                </a:cxn>
                <a:cxn ang="0">
                  <a:pos x="50" y="101"/>
                </a:cxn>
                <a:cxn ang="0">
                  <a:pos x="58" y="94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71" y="79"/>
                </a:cxn>
                <a:cxn ang="0">
                  <a:pos x="82" y="73"/>
                </a:cxn>
                <a:cxn ang="0">
                  <a:pos x="90" y="64"/>
                </a:cxn>
                <a:cxn ang="0">
                  <a:pos x="96" y="58"/>
                </a:cxn>
                <a:cxn ang="0">
                  <a:pos x="99" y="56"/>
                </a:cxn>
                <a:cxn ang="0">
                  <a:pos x="99" y="56"/>
                </a:cxn>
              </a:cxnLst>
              <a:rect l="0" t="0" r="r" b="b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  <a:lnTo>
                    <a:pt x="99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3" name="Freeform 283"/>
            <p:cNvSpPr>
              <a:spLocks/>
            </p:cNvSpPr>
            <p:nvPr/>
          </p:nvSpPr>
          <p:spPr bwMode="auto">
            <a:xfrm>
              <a:off x="2728" y="2918"/>
              <a:ext cx="101" cy="110"/>
            </a:xfrm>
            <a:custGeom>
              <a:avLst/>
              <a:gdLst/>
              <a:ahLst/>
              <a:cxnLst>
                <a:cxn ang="0">
                  <a:pos x="99" y="56"/>
                </a:cxn>
                <a:cxn ang="0">
                  <a:pos x="90" y="50"/>
                </a:cxn>
                <a:cxn ang="0">
                  <a:pos x="78" y="37"/>
                </a:cxn>
                <a:cxn ang="0">
                  <a:pos x="64" y="27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9" y="4"/>
                </a:cxn>
                <a:cxn ang="0">
                  <a:pos x="4" y="1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6" y="46"/>
                </a:cxn>
                <a:cxn ang="0">
                  <a:pos x="6" y="55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8"/>
                </a:cxn>
                <a:cxn ang="0">
                  <a:pos x="0" y="85"/>
                </a:cxn>
                <a:cxn ang="0">
                  <a:pos x="4" y="96"/>
                </a:cxn>
                <a:cxn ang="0">
                  <a:pos x="9" y="104"/>
                </a:cxn>
                <a:cxn ang="0">
                  <a:pos x="18" y="109"/>
                </a:cxn>
                <a:cxn ang="0">
                  <a:pos x="18" y="109"/>
                </a:cxn>
                <a:cxn ang="0">
                  <a:pos x="27" y="109"/>
                </a:cxn>
                <a:cxn ang="0">
                  <a:pos x="39" y="106"/>
                </a:cxn>
                <a:cxn ang="0">
                  <a:pos x="50" y="101"/>
                </a:cxn>
                <a:cxn ang="0">
                  <a:pos x="58" y="94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71" y="79"/>
                </a:cxn>
                <a:cxn ang="0">
                  <a:pos x="82" y="73"/>
                </a:cxn>
                <a:cxn ang="0">
                  <a:pos x="90" y="64"/>
                </a:cxn>
                <a:cxn ang="0">
                  <a:pos x="96" y="58"/>
                </a:cxn>
                <a:cxn ang="0">
                  <a:pos x="99" y="56"/>
                </a:cxn>
                <a:cxn ang="0">
                  <a:pos x="99" y="56"/>
                </a:cxn>
              </a:cxnLst>
              <a:rect l="0" t="0" r="r" b="b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  <a:lnTo>
                    <a:pt x="99" y="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" name="Freeform 284"/>
            <p:cNvSpPr>
              <a:spLocks/>
            </p:cNvSpPr>
            <p:nvPr/>
          </p:nvSpPr>
          <p:spPr bwMode="auto">
            <a:xfrm>
              <a:off x="2391" y="2813"/>
              <a:ext cx="56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0" y="41"/>
                </a:cxn>
                <a:cxn ang="0">
                  <a:pos x="52" y="35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8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4" y="41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" name="Freeform 285"/>
            <p:cNvSpPr>
              <a:spLocks/>
            </p:cNvSpPr>
            <p:nvPr/>
          </p:nvSpPr>
          <p:spPr bwMode="auto">
            <a:xfrm>
              <a:off x="2391" y="2813"/>
              <a:ext cx="56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0" y="41"/>
                </a:cxn>
                <a:cxn ang="0">
                  <a:pos x="52" y="35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8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4" y="41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" name="Freeform 286"/>
            <p:cNvSpPr>
              <a:spLocks/>
            </p:cNvSpPr>
            <p:nvPr/>
          </p:nvSpPr>
          <p:spPr bwMode="auto">
            <a:xfrm>
              <a:off x="2458" y="2756"/>
              <a:ext cx="58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48" y="11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5"/>
                </a:cxn>
                <a:cxn ang="0">
                  <a:pos x="11" y="50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" name="Freeform 287"/>
            <p:cNvSpPr>
              <a:spLocks/>
            </p:cNvSpPr>
            <p:nvPr/>
          </p:nvSpPr>
          <p:spPr bwMode="auto">
            <a:xfrm>
              <a:off x="2458" y="2756"/>
              <a:ext cx="58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48" y="11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5"/>
                </a:cxn>
                <a:cxn ang="0">
                  <a:pos x="11" y="50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8" name="Freeform 288"/>
            <p:cNvSpPr>
              <a:spLocks/>
            </p:cNvSpPr>
            <p:nvPr/>
          </p:nvSpPr>
          <p:spPr bwMode="auto">
            <a:xfrm>
              <a:off x="2214" y="2631"/>
              <a:ext cx="57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5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4"/>
                </a:cxn>
                <a:cxn ang="0">
                  <a:pos x="11" y="50"/>
                </a:cxn>
                <a:cxn ang="0">
                  <a:pos x="18" y="55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" name="Freeform 289"/>
            <p:cNvSpPr>
              <a:spLocks/>
            </p:cNvSpPr>
            <p:nvPr/>
          </p:nvSpPr>
          <p:spPr bwMode="auto">
            <a:xfrm>
              <a:off x="2214" y="2631"/>
              <a:ext cx="57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5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4"/>
                </a:cxn>
                <a:cxn ang="0">
                  <a:pos x="11" y="50"/>
                </a:cxn>
                <a:cxn ang="0">
                  <a:pos x="18" y="55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0" name="Freeform 290"/>
            <p:cNvSpPr>
              <a:spLocks/>
            </p:cNvSpPr>
            <p:nvPr/>
          </p:nvSpPr>
          <p:spPr bwMode="auto">
            <a:xfrm>
              <a:off x="2310" y="2591"/>
              <a:ext cx="58" cy="58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6" y="35"/>
                </a:cxn>
                <a:cxn ang="0">
                  <a:pos x="56" y="27"/>
                </a:cxn>
                <a:cxn ang="0">
                  <a:pos x="56" y="27"/>
                </a:cxn>
                <a:cxn ang="0">
                  <a:pos x="56" y="18"/>
                </a:cxn>
                <a:cxn ang="0">
                  <a:pos x="51" y="9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41"/>
                </a:cxn>
                <a:cxn ang="0">
                  <a:pos x="11" y="48"/>
                </a:cxn>
                <a:cxn ang="0">
                  <a:pos x="19" y="52"/>
                </a:cxn>
                <a:cxn ang="0">
                  <a:pos x="28" y="55"/>
                </a:cxn>
                <a:cxn ang="0">
                  <a:pos x="28" y="55"/>
                </a:cxn>
              </a:cxnLst>
              <a:rect l="0" t="0" r="r" b="b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  <a:lnTo>
                    <a:pt x="28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2310" y="2591"/>
              <a:ext cx="58" cy="58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6" y="35"/>
                </a:cxn>
                <a:cxn ang="0">
                  <a:pos x="56" y="27"/>
                </a:cxn>
                <a:cxn ang="0">
                  <a:pos x="56" y="27"/>
                </a:cxn>
                <a:cxn ang="0">
                  <a:pos x="56" y="18"/>
                </a:cxn>
                <a:cxn ang="0">
                  <a:pos x="51" y="9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41"/>
                </a:cxn>
                <a:cxn ang="0">
                  <a:pos x="11" y="48"/>
                </a:cxn>
                <a:cxn ang="0">
                  <a:pos x="19" y="52"/>
                </a:cxn>
                <a:cxn ang="0">
                  <a:pos x="28" y="55"/>
                </a:cxn>
                <a:cxn ang="0">
                  <a:pos x="28" y="55"/>
                </a:cxn>
              </a:cxnLst>
              <a:rect l="0" t="0" r="r" b="b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  <a:lnTo>
                    <a:pt x="28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1978" y="1238"/>
              <a:ext cx="1841" cy="1249"/>
            </a:xfrm>
            <a:custGeom>
              <a:avLst/>
              <a:gdLst/>
              <a:ahLst/>
              <a:cxnLst>
                <a:cxn ang="0">
                  <a:pos x="711" y="297"/>
                </a:cxn>
                <a:cxn ang="0">
                  <a:pos x="455" y="455"/>
                </a:cxn>
                <a:cxn ang="0">
                  <a:pos x="296" y="711"/>
                </a:cxn>
                <a:cxn ang="0">
                  <a:pos x="262" y="921"/>
                </a:cxn>
                <a:cxn ang="0">
                  <a:pos x="267" y="994"/>
                </a:cxn>
                <a:cxn ang="0">
                  <a:pos x="278" y="1068"/>
                </a:cxn>
                <a:cxn ang="0">
                  <a:pos x="296" y="1135"/>
                </a:cxn>
                <a:cxn ang="0">
                  <a:pos x="303" y="1156"/>
                </a:cxn>
                <a:cxn ang="0">
                  <a:pos x="258" y="1140"/>
                </a:cxn>
                <a:cxn ang="0">
                  <a:pos x="195" y="1108"/>
                </a:cxn>
                <a:cxn ang="0">
                  <a:pos x="138" y="1074"/>
                </a:cxn>
                <a:cxn ang="0">
                  <a:pos x="130" y="1085"/>
                </a:cxn>
                <a:cxn ang="0">
                  <a:pos x="101" y="1133"/>
                </a:cxn>
                <a:cxn ang="0">
                  <a:pos x="69" y="1202"/>
                </a:cxn>
                <a:cxn ang="0">
                  <a:pos x="58" y="1249"/>
                </a:cxn>
                <a:cxn ang="0">
                  <a:pos x="29" y="1156"/>
                </a:cxn>
                <a:cxn ang="0">
                  <a:pos x="9" y="1057"/>
                </a:cxn>
                <a:cxn ang="0">
                  <a:pos x="0" y="956"/>
                </a:cxn>
                <a:cxn ang="0">
                  <a:pos x="9" y="771"/>
                </a:cxn>
                <a:cxn ang="0">
                  <a:pos x="177" y="377"/>
                </a:cxn>
                <a:cxn ang="0">
                  <a:pos x="497" y="101"/>
                </a:cxn>
                <a:cxn ang="0">
                  <a:pos x="920" y="0"/>
                </a:cxn>
                <a:cxn ang="0">
                  <a:pos x="1210" y="46"/>
                </a:cxn>
                <a:cxn ang="0">
                  <a:pos x="1571" y="269"/>
                </a:cxn>
                <a:cxn ang="0">
                  <a:pos x="1794" y="630"/>
                </a:cxn>
                <a:cxn ang="0">
                  <a:pos x="1841" y="921"/>
                </a:cxn>
                <a:cxn ang="0">
                  <a:pos x="1835" y="1024"/>
                </a:cxn>
                <a:cxn ang="0">
                  <a:pos x="1817" y="1122"/>
                </a:cxn>
                <a:cxn ang="0">
                  <a:pos x="1790" y="1220"/>
                </a:cxn>
                <a:cxn ang="0">
                  <a:pos x="1778" y="1225"/>
                </a:cxn>
                <a:cxn ang="0">
                  <a:pos x="1750" y="1154"/>
                </a:cxn>
                <a:cxn ang="0">
                  <a:pos x="1716" y="1098"/>
                </a:cxn>
                <a:cxn ang="0">
                  <a:pos x="1702" y="1074"/>
                </a:cxn>
                <a:cxn ang="0">
                  <a:pos x="1666" y="1098"/>
                </a:cxn>
                <a:cxn ang="0">
                  <a:pos x="1601" y="1129"/>
                </a:cxn>
                <a:cxn ang="0">
                  <a:pos x="1546" y="1152"/>
                </a:cxn>
                <a:cxn ang="0">
                  <a:pos x="1534" y="1158"/>
                </a:cxn>
                <a:cxn ang="0">
                  <a:pos x="1555" y="1089"/>
                </a:cxn>
                <a:cxn ang="0">
                  <a:pos x="1571" y="1020"/>
                </a:cxn>
                <a:cxn ang="0">
                  <a:pos x="1578" y="946"/>
                </a:cxn>
                <a:cxn ang="0">
                  <a:pos x="1569" y="813"/>
                </a:cxn>
                <a:cxn ang="0">
                  <a:pos x="1451" y="533"/>
                </a:cxn>
                <a:cxn ang="0">
                  <a:pos x="1221" y="337"/>
                </a:cxn>
                <a:cxn ang="0">
                  <a:pos x="920" y="264"/>
                </a:cxn>
              </a:cxnLst>
              <a:rect l="0" t="0" r="r" b="b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  <a:lnTo>
                    <a:pt x="920" y="2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978" y="1238"/>
              <a:ext cx="1841" cy="1249"/>
            </a:xfrm>
            <a:custGeom>
              <a:avLst/>
              <a:gdLst/>
              <a:ahLst/>
              <a:cxnLst>
                <a:cxn ang="0">
                  <a:pos x="711" y="297"/>
                </a:cxn>
                <a:cxn ang="0">
                  <a:pos x="455" y="455"/>
                </a:cxn>
                <a:cxn ang="0">
                  <a:pos x="296" y="711"/>
                </a:cxn>
                <a:cxn ang="0">
                  <a:pos x="262" y="921"/>
                </a:cxn>
                <a:cxn ang="0">
                  <a:pos x="267" y="994"/>
                </a:cxn>
                <a:cxn ang="0">
                  <a:pos x="278" y="1068"/>
                </a:cxn>
                <a:cxn ang="0">
                  <a:pos x="296" y="1135"/>
                </a:cxn>
                <a:cxn ang="0">
                  <a:pos x="303" y="1156"/>
                </a:cxn>
                <a:cxn ang="0">
                  <a:pos x="258" y="1140"/>
                </a:cxn>
                <a:cxn ang="0">
                  <a:pos x="195" y="1108"/>
                </a:cxn>
                <a:cxn ang="0">
                  <a:pos x="138" y="1074"/>
                </a:cxn>
                <a:cxn ang="0">
                  <a:pos x="130" y="1085"/>
                </a:cxn>
                <a:cxn ang="0">
                  <a:pos x="101" y="1133"/>
                </a:cxn>
                <a:cxn ang="0">
                  <a:pos x="69" y="1202"/>
                </a:cxn>
                <a:cxn ang="0">
                  <a:pos x="58" y="1249"/>
                </a:cxn>
                <a:cxn ang="0">
                  <a:pos x="29" y="1156"/>
                </a:cxn>
                <a:cxn ang="0">
                  <a:pos x="9" y="1057"/>
                </a:cxn>
                <a:cxn ang="0">
                  <a:pos x="0" y="956"/>
                </a:cxn>
                <a:cxn ang="0">
                  <a:pos x="9" y="771"/>
                </a:cxn>
                <a:cxn ang="0">
                  <a:pos x="177" y="377"/>
                </a:cxn>
                <a:cxn ang="0">
                  <a:pos x="497" y="101"/>
                </a:cxn>
                <a:cxn ang="0">
                  <a:pos x="920" y="0"/>
                </a:cxn>
                <a:cxn ang="0">
                  <a:pos x="1210" y="46"/>
                </a:cxn>
                <a:cxn ang="0">
                  <a:pos x="1571" y="269"/>
                </a:cxn>
                <a:cxn ang="0">
                  <a:pos x="1794" y="630"/>
                </a:cxn>
                <a:cxn ang="0">
                  <a:pos x="1841" y="921"/>
                </a:cxn>
                <a:cxn ang="0">
                  <a:pos x="1835" y="1024"/>
                </a:cxn>
                <a:cxn ang="0">
                  <a:pos x="1817" y="1122"/>
                </a:cxn>
                <a:cxn ang="0">
                  <a:pos x="1790" y="1220"/>
                </a:cxn>
                <a:cxn ang="0">
                  <a:pos x="1778" y="1225"/>
                </a:cxn>
                <a:cxn ang="0">
                  <a:pos x="1750" y="1154"/>
                </a:cxn>
                <a:cxn ang="0">
                  <a:pos x="1716" y="1098"/>
                </a:cxn>
                <a:cxn ang="0">
                  <a:pos x="1702" y="1074"/>
                </a:cxn>
                <a:cxn ang="0">
                  <a:pos x="1666" y="1098"/>
                </a:cxn>
                <a:cxn ang="0">
                  <a:pos x="1601" y="1129"/>
                </a:cxn>
                <a:cxn ang="0">
                  <a:pos x="1546" y="1152"/>
                </a:cxn>
                <a:cxn ang="0">
                  <a:pos x="1534" y="1158"/>
                </a:cxn>
                <a:cxn ang="0">
                  <a:pos x="1555" y="1089"/>
                </a:cxn>
                <a:cxn ang="0">
                  <a:pos x="1571" y="1020"/>
                </a:cxn>
                <a:cxn ang="0">
                  <a:pos x="1578" y="946"/>
                </a:cxn>
                <a:cxn ang="0">
                  <a:pos x="1569" y="813"/>
                </a:cxn>
                <a:cxn ang="0">
                  <a:pos x="1451" y="533"/>
                </a:cxn>
                <a:cxn ang="0">
                  <a:pos x="1221" y="337"/>
                </a:cxn>
                <a:cxn ang="0">
                  <a:pos x="920" y="264"/>
                </a:cxn>
              </a:cxnLst>
              <a:rect l="0" t="0" r="r" b="b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  <a:lnTo>
                    <a:pt x="920" y="26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2012" y="1272"/>
              <a:ext cx="1524" cy="950"/>
            </a:xfrm>
            <a:custGeom>
              <a:avLst/>
              <a:gdLst/>
              <a:ahLst/>
              <a:cxnLst>
                <a:cxn ang="0">
                  <a:pos x="10" y="727"/>
                </a:cxn>
                <a:cxn ang="0">
                  <a:pos x="98" y="460"/>
                </a:cxn>
                <a:cxn ang="0">
                  <a:pos x="263" y="246"/>
                </a:cxn>
                <a:cxn ang="0">
                  <a:pos x="489" y="92"/>
                </a:cxn>
                <a:cxn ang="0">
                  <a:pos x="761" y="10"/>
                </a:cxn>
                <a:cxn ang="0">
                  <a:pos x="910" y="0"/>
                </a:cxn>
                <a:cxn ang="0">
                  <a:pos x="1043" y="8"/>
                </a:cxn>
                <a:cxn ang="0">
                  <a:pos x="1161" y="34"/>
                </a:cxn>
                <a:cxn ang="0">
                  <a:pos x="1269" y="75"/>
                </a:cxn>
                <a:cxn ang="0">
                  <a:pos x="1372" y="134"/>
                </a:cxn>
                <a:cxn ang="0">
                  <a:pos x="1471" y="210"/>
                </a:cxn>
                <a:cxn ang="0">
                  <a:pos x="1496" y="233"/>
                </a:cxn>
                <a:cxn ang="0">
                  <a:pos x="1522" y="271"/>
                </a:cxn>
                <a:cxn ang="0">
                  <a:pos x="1504" y="290"/>
                </a:cxn>
                <a:cxn ang="0">
                  <a:pos x="1443" y="290"/>
                </a:cxn>
                <a:cxn ang="0">
                  <a:pos x="1333" y="262"/>
                </a:cxn>
                <a:cxn ang="0">
                  <a:pos x="1260" y="239"/>
                </a:cxn>
                <a:cxn ang="0">
                  <a:pos x="1094" y="200"/>
                </a:cxn>
                <a:cxn ang="0">
                  <a:pos x="919" y="186"/>
                </a:cxn>
                <a:cxn ang="0">
                  <a:pos x="744" y="207"/>
                </a:cxn>
                <a:cxn ang="0">
                  <a:pos x="581" y="258"/>
                </a:cxn>
                <a:cxn ang="0">
                  <a:pos x="445" y="347"/>
                </a:cxn>
                <a:cxn ang="0">
                  <a:pos x="390" y="398"/>
                </a:cxn>
                <a:cxn ang="0">
                  <a:pos x="310" y="488"/>
                </a:cxn>
                <a:cxn ang="0">
                  <a:pos x="263" y="570"/>
                </a:cxn>
                <a:cxn ang="0">
                  <a:pos x="232" y="654"/>
                </a:cxn>
                <a:cxn ang="0">
                  <a:pos x="206" y="745"/>
                </a:cxn>
                <a:cxn ang="0">
                  <a:pos x="192" y="797"/>
                </a:cxn>
                <a:cxn ang="0">
                  <a:pos x="147" y="886"/>
                </a:cxn>
                <a:cxn ang="0">
                  <a:pos x="98" y="936"/>
                </a:cxn>
                <a:cxn ang="0">
                  <a:pos x="50" y="949"/>
                </a:cxn>
                <a:cxn ang="0">
                  <a:pos x="15" y="928"/>
                </a:cxn>
                <a:cxn ang="0">
                  <a:pos x="0" y="875"/>
                </a:cxn>
              </a:cxnLst>
              <a:rect l="0" t="0" r="r" b="b"/>
              <a:pathLst>
                <a:path w="1523" h="950">
                  <a:moveTo>
                    <a:pt x="0" y="875"/>
                  </a:moveTo>
                  <a:lnTo>
                    <a:pt x="10" y="727"/>
                  </a:lnTo>
                  <a:lnTo>
                    <a:pt x="47" y="589"/>
                  </a:lnTo>
                  <a:lnTo>
                    <a:pt x="98" y="460"/>
                  </a:lnTo>
                  <a:lnTo>
                    <a:pt x="172" y="347"/>
                  </a:lnTo>
                  <a:lnTo>
                    <a:pt x="263" y="246"/>
                  </a:lnTo>
                  <a:lnTo>
                    <a:pt x="369" y="159"/>
                  </a:lnTo>
                  <a:lnTo>
                    <a:pt x="489" y="92"/>
                  </a:lnTo>
                  <a:lnTo>
                    <a:pt x="620" y="41"/>
                  </a:lnTo>
                  <a:lnTo>
                    <a:pt x="761" y="10"/>
                  </a:lnTo>
                  <a:lnTo>
                    <a:pt x="910" y="0"/>
                  </a:lnTo>
                  <a:lnTo>
                    <a:pt x="910" y="0"/>
                  </a:lnTo>
                  <a:lnTo>
                    <a:pt x="977" y="2"/>
                  </a:lnTo>
                  <a:lnTo>
                    <a:pt x="1043" y="8"/>
                  </a:lnTo>
                  <a:lnTo>
                    <a:pt x="1101" y="18"/>
                  </a:lnTo>
                  <a:lnTo>
                    <a:pt x="1161" y="34"/>
                  </a:lnTo>
                  <a:lnTo>
                    <a:pt x="1216" y="52"/>
                  </a:lnTo>
                  <a:lnTo>
                    <a:pt x="1269" y="75"/>
                  </a:lnTo>
                  <a:lnTo>
                    <a:pt x="1321" y="103"/>
                  </a:lnTo>
                  <a:lnTo>
                    <a:pt x="1372" y="134"/>
                  </a:lnTo>
                  <a:lnTo>
                    <a:pt x="1420" y="170"/>
                  </a:lnTo>
                  <a:lnTo>
                    <a:pt x="1471" y="210"/>
                  </a:lnTo>
                  <a:lnTo>
                    <a:pt x="1471" y="210"/>
                  </a:lnTo>
                  <a:lnTo>
                    <a:pt x="1496" y="233"/>
                  </a:lnTo>
                  <a:lnTo>
                    <a:pt x="1513" y="255"/>
                  </a:lnTo>
                  <a:lnTo>
                    <a:pt x="1522" y="271"/>
                  </a:lnTo>
                  <a:lnTo>
                    <a:pt x="1517" y="281"/>
                  </a:lnTo>
                  <a:lnTo>
                    <a:pt x="1504" y="290"/>
                  </a:lnTo>
                  <a:lnTo>
                    <a:pt x="1479" y="292"/>
                  </a:lnTo>
                  <a:lnTo>
                    <a:pt x="1443" y="290"/>
                  </a:lnTo>
                  <a:lnTo>
                    <a:pt x="1395" y="280"/>
                  </a:lnTo>
                  <a:lnTo>
                    <a:pt x="1333" y="262"/>
                  </a:lnTo>
                  <a:lnTo>
                    <a:pt x="1260" y="239"/>
                  </a:lnTo>
                  <a:lnTo>
                    <a:pt x="1260" y="239"/>
                  </a:lnTo>
                  <a:lnTo>
                    <a:pt x="1179" y="216"/>
                  </a:lnTo>
                  <a:lnTo>
                    <a:pt x="1094" y="200"/>
                  </a:lnTo>
                  <a:lnTo>
                    <a:pt x="1007" y="191"/>
                  </a:lnTo>
                  <a:lnTo>
                    <a:pt x="919" y="186"/>
                  </a:lnTo>
                  <a:lnTo>
                    <a:pt x="828" y="193"/>
                  </a:lnTo>
                  <a:lnTo>
                    <a:pt x="744" y="207"/>
                  </a:lnTo>
                  <a:lnTo>
                    <a:pt x="659" y="229"/>
                  </a:lnTo>
                  <a:lnTo>
                    <a:pt x="581" y="258"/>
                  </a:lnTo>
                  <a:lnTo>
                    <a:pt x="508" y="299"/>
                  </a:lnTo>
                  <a:lnTo>
                    <a:pt x="445" y="347"/>
                  </a:lnTo>
                  <a:lnTo>
                    <a:pt x="445" y="347"/>
                  </a:lnTo>
                  <a:lnTo>
                    <a:pt x="390" y="398"/>
                  </a:lnTo>
                  <a:lnTo>
                    <a:pt x="346" y="444"/>
                  </a:lnTo>
                  <a:lnTo>
                    <a:pt x="310" y="488"/>
                  </a:lnTo>
                  <a:lnTo>
                    <a:pt x="282" y="530"/>
                  </a:lnTo>
                  <a:lnTo>
                    <a:pt x="263" y="570"/>
                  </a:lnTo>
                  <a:lnTo>
                    <a:pt x="247" y="612"/>
                  </a:lnTo>
                  <a:lnTo>
                    <a:pt x="232" y="654"/>
                  </a:lnTo>
                  <a:lnTo>
                    <a:pt x="219" y="698"/>
                  </a:lnTo>
                  <a:lnTo>
                    <a:pt x="206" y="745"/>
                  </a:lnTo>
                  <a:lnTo>
                    <a:pt x="192" y="797"/>
                  </a:lnTo>
                  <a:lnTo>
                    <a:pt x="192" y="797"/>
                  </a:lnTo>
                  <a:lnTo>
                    <a:pt x="171" y="847"/>
                  </a:lnTo>
                  <a:lnTo>
                    <a:pt x="147" y="886"/>
                  </a:lnTo>
                  <a:lnTo>
                    <a:pt x="124" y="916"/>
                  </a:lnTo>
                  <a:lnTo>
                    <a:pt x="98" y="936"/>
                  </a:lnTo>
                  <a:lnTo>
                    <a:pt x="73" y="946"/>
                  </a:lnTo>
                  <a:lnTo>
                    <a:pt x="50" y="949"/>
                  </a:lnTo>
                  <a:lnTo>
                    <a:pt x="29" y="942"/>
                  </a:lnTo>
                  <a:lnTo>
                    <a:pt x="15" y="928"/>
                  </a:lnTo>
                  <a:lnTo>
                    <a:pt x="2" y="905"/>
                  </a:lnTo>
                  <a:lnTo>
                    <a:pt x="0" y="875"/>
                  </a:lnTo>
                  <a:lnTo>
                    <a:pt x="0" y="8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2017" y="1276"/>
              <a:ext cx="1499" cy="931"/>
            </a:xfrm>
            <a:custGeom>
              <a:avLst/>
              <a:gdLst/>
              <a:ahLst/>
              <a:cxnLst>
                <a:cxn ang="0">
                  <a:pos x="15" y="711"/>
                </a:cxn>
                <a:cxn ang="0">
                  <a:pos x="105" y="449"/>
                </a:cxn>
                <a:cxn ang="0">
                  <a:pos x="268" y="239"/>
                </a:cxn>
                <a:cxn ang="0">
                  <a:pos x="491" y="90"/>
                </a:cxn>
                <a:cxn ang="0">
                  <a:pos x="756" y="9"/>
                </a:cxn>
                <a:cxn ang="0">
                  <a:pos x="904" y="0"/>
                </a:cxn>
                <a:cxn ang="0">
                  <a:pos x="1034" y="8"/>
                </a:cxn>
                <a:cxn ang="0">
                  <a:pos x="1150" y="31"/>
                </a:cxn>
                <a:cxn ang="0">
                  <a:pos x="1256" y="73"/>
                </a:cxn>
                <a:cxn ang="0">
                  <a:pos x="1355" y="128"/>
                </a:cxn>
                <a:cxn ang="0">
                  <a:pos x="1449" y="200"/>
                </a:cxn>
                <a:cxn ang="0">
                  <a:pos x="1474" y="223"/>
                </a:cxn>
                <a:cxn ang="0">
                  <a:pos x="1498" y="256"/>
                </a:cxn>
                <a:cxn ang="0">
                  <a:pos x="1481" y="275"/>
                </a:cxn>
                <a:cxn ang="0">
                  <a:pos x="1422" y="275"/>
                </a:cxn>
                <a:cxn ang="0">
                  <a:pos x="1319" y="250"/>
                </a:cxn>
                <a:cxn ang="0">
                  <a:pos x="1249" y="227"/>
                </a:cxn>
                <a:cxn ang="0">
                  <a:pos x="1083" y="189"/>
                </a:cxn>
                <a:cxn ang="0">
                  <a:pos x="910" y="179"/>
                </a:cxn>
                <a:cxn ang="0">
                  <a:pos x="735" y="197"/>
                </a:cxn>
                <a:cxn ang="0">
                  <a:pos x="573" y="250"/>
                </a:cxn>
                <a:cxn ang="0">
                  <a:pos x="436" y="336"/>
                </a:cxn>
                <a:cxn ang="0">
                  <a:pos x="381" y="386"/>
                </a:cxn>
                <a:cxn ang="0">
                  <a:pos x="303" y="477"/>
                </a:cxn>
                <a:cxn ang="0">
                  <a:pos x="255" y="559"/>
                </a:cxn>
                <a:cxn ang="0">
                  <a:pos x="223" y="641"/>
                </a:cxn>
                <a:cxn ang="0">
                  <a:pos x="197" y="729"/>
                </a:cxn>
                <a:cxn ang="0">
                  <a:pos x="183" y="780"/>
                </a:cxn>
                <a:cxn ang="0">
                  <a:pos x="142" y="866"/>
                </a:cxn>
                <a:cxn ang="0">
                  <a:pos x="94" y="916"/>
                </a:cxn>
                <a:cxn ang="0">
                  <a:pos x="48" y="930"/>
                </a:cxn>
                <a:cxn ang="0">
                  <a:pos x="15" y="911"/>
                </a:cxn>
                <a:cxn ang="0">
                  <a:pos x="0" y="858"/>
                </a:cxn>
              </a:cxnLst>
              <a:rect l="0" t="0" r="r" b="b"/>
              <a:pathLst>
                <a:path w="1499" h="931">
                  <a:moveTo>
                    <a:pt x="0" y="858"/>
                  </a:moveTo>
                  <a:lnTo>
                    <a:pt x="15" y="711"/>
                  </a:lnTo>
                  <a:lnTo>
                    <a:pt x="50" y="576"/>
                  </a:lnTo>
                  <a:lnTo>
                    <a:pt x="105" y="449"/>
                  </a:lnTo>
                  <a:lnTo>
                    <a:pt x="179" y="338"/>
                  </a:lnTo>
                  <a:lnTo>
                    <a:pt x="268" y="239"/>
                  </a:lnTo>
                  <a:lnTo>
                    <a:pt x="372" y="157"/>
                  </a:lnTo>
                  <a:lnTo>
                    <a:pt x="491" y="90"/>
                  </a:lnTo>
                  <a:lnTo>
                    <a:pt x="619" y="39"/>
                  </a:lnTo>
                  <a:lnTo>
                    <a:pt x="756" y="9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70" y="2"/>
                  </a:lnTo>
                  <a:lnTo>
                    <a:pt x="1034" y="8"/>
                  </a:lnTo>
                  <a:lnTo>
                    <a:pt x="1094" y="18"/>
                  </a:lnTo>
                  <a:lnTo>
                    <a:pt x="1150" y="31"/>
                  </a:lnTo>
                  <a:lnTo>
                    <a:pt x="1203" y="50"/>
                  </a:lnTo>
                  <a:lnTo>
                    <a:pt x="1256" y="73"/>
                  </a:lnTo>
                  <a:lnTo>
                    <a:pt x="1306" y="98"/>
                  </a:lnTo>
                  <a:lnTo>
                    <a:pt x="1355" y="128"/>
                  </a:lnTo>
                  <a:lnTo>
                    <a:pt x="1401" y="161"/>
                  </a:lnTo>
                  <a:lnTo>
                    <a:pt x="1449" y="200"/>
                  </a:lnTo>
                  <a:lnTo>
                    <a:pt x="1449" y="200"/>
                  </a:lnTo>
                  <a:lnTo>
                    <a:pt x="1474" y="223"/>
                  </a:lnTo>
                  <a:lnTo>
                    <a:pt x="1492" y="241"/>
                  </a:lnTo>
                  <a:lnTo>
                    <a:pt x="1498" y="256"/>
                  </a:lnTo>
                  <a:lnTo>
                    <a:pt x="1494" y="269"/>
                  </a:lnTo>
                  <a:lnTo>
                    <a:pt x="1481" y="275"/>
                  </a:lnTo>
                  <a:lnTo>
                    <a:pt x="1458" y="278"/>
                  </a:lnTo>
                  <a:lnTo>
                    <a:pt x="1422" y="275"/>
                  </a:lnTo>
                  <a:lnTo>
                    <a:pt x="1375" y="264"/>
                  </a:lnTo>
                  <a:lnTo>
                    <a:pt x="1319" y="250"/>
                  </a:lnTo>
                  <a:lnTo>
                    <a:pt x="1249" y="227"/>
                  </a:lnTo>
                  <a:lnTo>
                    <a:pt x="1249" y="227"/>
                  </a:lnTo>
                  <a:lnTo>
                    <a:pt x="1168" y="204"/>
                  </a:lnTo>
                  <a:lnTo>
                    <a:pt x="1083" y="189"/>
                  </a:lnTo>
                  <a:lnTo>
                    <a:pt x="996" y="181"/>
                  </a:lnTo>
                  <a:lnTo>
                    <a:pt x="910" y="179"/>
                  </a:lnTo>
                  <a:lnTo>
                    <a:pt x="821" y="184"/>
                  </a:lnTo>
                  <a:lnTo>
                    <a:pt x="735" y="197"/>
                  </a:lnTo>
                  <a:lnTo>
                    <a:pt x="653" y="218"/>
                  </a:lnTo>
                  <a:lnTo>
                    <a:pt x="573" y="250"/>
                  </a:lnTo>
                  <a:lnTo>
                    <a:pt x="501" y="288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381" y="386"/>
                  </a:lnTo>
                  <a:lnTo>
                    <a:pt x="337" y="433"/>
                  </a:lnTo>
                  <a:lnTo>
                    <a:pt x="303" y="477"/>
                  </a:lnTo>
                  <a:lnTo>
                    <a:pt x="276" y="519"/>
                  </a:lnTo>
                  <a:lnTo>
                    <a:pt x="255" y="559"/>
                  </a:lnTo>
                  <a:lnTo>
                    <a:pt x="238" y="599"/>
                  </a:lnTo>
                  <a:lnTo>
                    <a:pt x="223" y="641"/>
                  </a:lnTo>
                  <a:lnTo>
                    <a:pt x="211" y="685"/>
                  </a:lnTo>
                  <a:lnTo>
                    <a:pt x="197" y="729"/>
                  </a:lnTo>
                  <a:lnTo>
                    <a:pt x="183" y="780"/>
                  </a:lnTo>
                  <a:lnTo>
                    <a:pt x="183" y="780"/>
                  </a:lnTo>
                  <a:lnTo>
                    <a:pt x="164" y="828"/>
                  </a:lnTo>
                  <a:lnTo>
                    <a:pt x="142" y="866"/>
                  </a:lnTo>
                  <a:lnTo>
                    <a:pt x="117" y="895"/>
                  </a:lnTo>
                  <a:lnTo>
                    <a:pt x="94" y="916"/>
                  </a:lnTo>
                  <a:lnTo>
                    <a:pt x="71" y="927"/>
                  </a:lnTo>
                  <a:lnTo>
                    <a:pt x="48" y="930"/>
                  </a:lnTo>
                  <a:lnTo>
                    <a:pt x="29" y="923"/>
                  </a:lnTo>
                  <a:lnTo>
                    <a:pt x="15" y="911"/>
                  </a:lnTo>
                  <a:lnTo>
                    <a:pt x="4" y="888"/>
                  </a:lnTo>
                  <a:lnTo>
                    <a:pt x="0" y="858"/>
                  </a:lnTo>
                  <a:lnTo>
                    <a:pt x="0" y="858"/>
                  </a:lnTo>
                </a:path>
              </a:pathLst>
            </a:custGeom>
            <a:solidFill>
              <a:srgbClr val="FFDA1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2022" y="1272"/>
              <a:ext cx="1475" cy="912"/>
            </a:xfrm>
            <a:custGeom>
              <a:avLst/>
              <a:gdLst/>
              <a:ahLst/>
              <a:cxnLst>
                <a:cxn ang="0">
                  <a:pos x="16" y="696"/>
                </a:cxn>
                <a:cxn ang="0">
                  <a:pos x="110" y="440"/>
                </a:cxn>
                <a:cxn ang="0">
                  <a:pos x="271" y="233"/>
                </a:cxn>
                <a:cxn ang="0">
                  <a:pos x="490" y="88"/>
                </a:cxn>
                <a:cxn ang="0">
                  <a:pos x="752" y="9"/>
                </a:cxn>
                <a:cxn ang="0">
                  <a:pos x="895" y="0"/>
                </a:cxn>
                <a:cxn ang="0">
                  <a:pos x="1024" y="7"/>
                </a:cxn>
                <a:cxn ang="0">
                  <a:pos x="1136" y="31"/>
                </a:cxn>
                <a:cxn ang="0">
                  <a:pos x="1240" y="69"/>
                </a:cxn>
                <a:cxn ang="0">
                  <a:pos x="1336" y="122"/>
                </a:cxn>
                <a:cxn ang="0">
                  <a:pos x="1428" y="189"/>
                </a:cxn>
                <a:cxn ang="0">
                  <a:pos x="1452" y="212"/>
                </a:cxn>
                <a:cxn ang="0">
                  <a:pos x="1473" y="244"/>
                </a:cxn>
                <a:cxn ang="0">
                  <a:pos x="1458" y="262"/>
                </a:cxn>
                <a:cxn ang="0">
                  <a:pos x="1401" y="260"/>
                </a:cxn>
                <a:cxn ang="0">
                  <a:pos x="1302" y="235"/>
                </a:cxn>
                <a:cxn ang="0">
                  <a:pos x="1235" y="214"/>
                </a:cxn>
                <a:cxn ang="0">
                  <a:pos x="1072" y="177"/>
                </a:cxn>
                <a:cxn ang="0">
                  <a:pos x="897" y="168"/>
                </a:cxn>
                <a:cxn ang="0">
                  <a:pos x="724" y="187"/>
                </a:cxn>
                <a:cxn ang="0">
                  <a:pos x="564" y="239"/>
                </a:cxn>
                <a:cxn ang="0">
                  <a:pos x="427" y="325"/>
                </a:cxn>
                <a:cxn ang="0">
                  <a:pos x="372" y="376"/>
                </a:cxn>
                <a:cxn ang="0">
                  <a:pos x="292" y="467"/>
                </a:cxn>
                <a:cxn ang="0">
                  <a:pos x="244" y="546"/>
                </a:cxn>
                <a:cxn ang="0">
                  <a:pos x="212" y="629"/>
                </a:cxn>
                <a:cxn ang="0">
                  <a:pos x="187" y="716"/>
                </a:cxn>
                <a:cxn ang="0">
                  <a:pos x="172" y="764"/>
                </a:cxn>
                <a:cxn ang="0">
                  <a:pos x="133" y="850"/>
                </a:cxn>
                <a:cxn ang="0">
                  <a:pos x="88" y="896"/>
                </a:cxn>
                <a:cxn ang="0">
                  <a:pos x="44" y="912"/>
                </a:cxn>
                <a:cxn ang="0">
                  <a:pos x="12" y="892"/>
                </a:cxn>
                <a:cxn ang="0">
                  <a:pos x="0" y="841"/>
                </a:cxn>
              </a:cxnLst>
              <a:rect l="0" t="0" r="r" b="b"/>
              <a:pathLst>
                <a:path w="1474" h="913">
                  <a:moveTo>
                    <a:pt x="0" y="841"/>
                  </a:moveTo>
                  <a:lnTo>
                    <a:pt x="16" y="696"/>
                  </a:lnTo>
                  <a:lnTo>
                    <a:pt x="52" y="562"/>
                  </a:lnTo>
                  <a:lnTo>
                    <a:pt x="110" y="440"/>
                  </a:lnTo>
                  <a:lnTo>
                    <a:pt x="183" y="330"/>
                  </a:lnTo>
                  <a:lnTo>
                    <a:pt x="271" y="233"/>
                  </a:lnTo>
                  <a:lnTo>
                    <a:pt x="375" y="151"/>
                  </a:lnTo>
                  <a:lnTo>
                    <a:pt x="490" y="88"/>
                  </a:lnTo>
                  <a:lnTo>
                    <a:pt x="617" y="39"/>
                  </a:lnTo>
                  <a:lnTo>
                    <a:pt x="752" y="9"/>
                  </a:lnTo>
                  <a:lnTo>
                    <a:pt x="895" y="0"/>
                  </a:lnTo>
                  <a:lnTo>
                    <a:pt x="895" y="0"/>
                  </a:lnTo>
                  <a:lnTo>
                    <a:pt x="961" y="2"/>
                  </a:lnTo>
                  <a:lnTo>
                    <a:pt x="1024" y="7"/>
                  </a:lnTo>
                  <a:lnTo>
                    <a:pt x="1081" y="18"/>
                  </a:lnTo>
                  <a:lnTo>
                    <a:pt x="1136" y="31"/>
                  </a:lnTo>
                  <a:lnTo>
                    <a:pt x="1190" y="48"/>
                  </a:lnTo>
                  <a:lnTo>
                    <a:pt x="1240" y="69"/>
                  </a:lnTo>
                  <a:lnTo>
                    <a:pt x="1290" y="94"/>
                  </a:lnTo>
                  <a:lnTo>
                    <a:pt x="1336" y="122"/>
                  </a:lnTo>
                  <a:lnTo>
                    <a:pt x="1382" y="154"/>
                  </a:lnTo>
                  <a:lnTo>
                    <a:pt x="1428" y="189"/>
                  </a:lnTo>
                  <a:lnTo>
                    <a:pt x="1428" y="189"/>
                  </a:lnTo>
                  <a:lnTo>
                    <a:pt x="1452" y="212"/>
                  </a:lnTo>
                  <a:lnTo>
                    <a:pt x="1466" y="228"/>
                  </a:lnTo>
                  <a:lnTo>
                    <a:pt x="1473" y="244"/>
                  </a:lnTo>
                  <a:lnTo>
                    <a:pt x="1470" y="254"/>
                  </a:lnTo>
                  <a:lnTo>
                    <a:pt x="1458" y="262"/>
                  </a:lnTo>
                  <a:lnTo>
                    <a:pt x="1435" y="265"/>
                  </a:lnTo>
                  <a:lnTo>
                    <a:pt x="1401" y="260"/>
                  </a:lnTo>
                  <a:lnTo>
                    <a:pt x="1357" y="250"/>
                  </a:lnTo>
                  <a:lnTo>
                    <a:pt x="1302" y="235"/>
                  </a:lnTo>
                  <a:lnTo>
                    <a:pt x="1235" y="214"/>
                  </a:lnTo>
                  <a:lnTo>
                    <a:pt x="1235" y="214"/>
                  </a:lnTo>
                  <a:lnTo>
                    <a:pt x="1155" y="193"/>
                  </a:lnTo>
                  <a:lnTo>
                    <a:pt x="1072" y="177"/>
                  </a:lnTo>
                  <a:lnTo>
                    <a:pt x="986" y="168"/>
                  </a:lnTo>
                  <a:lnTo>
                    <a:pt x="897" y="168"/>
                  </a:lnTo>
                  <a:lnTo>
                    <a:pt x="811" y="174"/>
                  </a:lnTo>
                  <a:lnTo>
                    <a:pt x="724" y="187"/>
                  </a:lnTo>
                  <a:lnTo>
                    <a:pt x="642" y="207"/>
                  </a:lnTo>
                  <a:lnTo>
                    <a:pt x="564" y="239"/>
                  </a:lnTo>
                  <a:lnTo>
                    <a:pt x="492" y="277"/>
                  </a:lnTo>
                  <a:lnTo>
                    <a:pt x="427" y="325"/>
                  </a:lnTo>
                  <a:lnTo>
                    <a:pt x="427" y="325"/>
                  </a:lnTo>
                  <a:lnTo>
                    <a:pt x="372" y="376"/>
                  </a:lnTo>
                  <a:lnTo>
                    <a:pt x="328" y="423"/>
                  </a:lnTo>
                  <a:lnTo>
                    <a:pt x="292" y="467"/>
                  </a:lnTo>
                  <a:lnTo>
                    <a:pt x="265" y="509"/>
                  </a:lnTo>
                  <a:lnTo>
                    <a:pt x="244" y="546"/>
                  </a:lnTo>
                  <a:lnTo>
                    <a:pt x="227" y="589"/>
                  </a:lnTo>
                  <a:lnTo>
                    <a:pt x="212" y="629"/>
                  </a:lnTo>
                  <a:lnTo>
                    <a:pt x="200" y="671"/>
                  </a:lnTo>
                  <a:lnTo>
                    <a:pt x="187" y="716"/>
                  </a:lnTo>
                  <a:lnTo>
                    <a:pt x="172" y="764"/>
                  </a:lnTo>
                  <a:lnTo>
                    <a:pt x="172" y="764"/>
                  </a:lnTo>
                  <a:lnTo>
                    <a:pt x="156" y="812"/>
                  </a:lnTo>
                  <a:lnTo>
                    <a:pt x="133" y="850"/>
                  </a:lnTo>
                  <a:lnTo>
                    <a:pt x="111" y="877"/>
                  </a:lnTo>
                  <a:lnTo>
                    <a:pt x="88" y="896"/>
                  </a:lnTo>
                  <a:lnTo>
                    <a:pt x="64" y="909"/>
                  </a:lnTo>
                  <a:lnTo>
                    <a:pt x="44" y="912"/>
                  </a:lnTo>
                  <a:lnTo>
                    <a:pt x="27" y="905"/>
                  </a:lnTo>
                  <a:lnTo>
                    <a:pt x="12" y="892"/>
                  </a:lnTo>
                  <a:lnTo>
                    <a:pt x="2" y="869"/>
                  </a:lnTo>
                  <a:lnTo>
                    <a:pt x="0" y="841"/>
                  </a:lnTo>
                  <a:lnTo>
                    <a:pt x="0" y="841"/>
                  </a:lnTo>
                </a:path>
              </a:pathLst>
            </a:custGeom>
            <a:solidFill>
              <a:srgbClr val="FFDC2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998" y="1270"/>
              <a:ext cx="1452" cy="888"/>
            </a:xfrm>
            <a:custGeom>
              <a:avLst/>
              <a:gdLst/>
              <a:ahLst/>
              <a:cxnLst>
                <a:cxn ang="0">
                  <a:pos x="16" y="680"/>
                </a:cxn>
                <a:cxn ang="0">
                  <a:pos x="113" y="426"/>
                </a:cxn>
                <a:cxn ang="0">
                  <a:pos x="276" y="224"/>
                </a:cxn>
                <a:cxn ang="0">
                  <a:pos x="490" y="83"/>
                </a:cxn>
                <a:cxn ang="0">
                  <a:pos x="748" y="7"/>
                </a:cxn>
                <a:cxn ang="0">
                  <a:pos x="886" y="0"/>
                </a:cxn>
                <a:cxn ang="0">
                  <a:pos x="1011" y="5"/>
                </a:cxn>
                <a:cxn ang="0">
                  <a:pos x="1123" y="27"/>
                </a:cxn>
                <a:cxn ang="0">
                  <a:pos x="1224" y="64"/>
                </a:cxn>
                <a:cxn ang="0">
                  <a:pos x="1316" y="113"/>
                </a:cxn>
                <a:cxn ang="0">
                  <a:pos x="1405" y="178"/>
                </a:cxn>
                <a:cxn ang="0">
                  <a:pos x="1429" y="198"/>
                </a:cxn>
                <a:cxn ang="0">
                  <a:pos x="1450" y="228"/>
                </a:cxn>
                <a:cxn ang="0">
                  <a:pos x="1433" y="246"/>
                </a:cxn>
                <a:cxn ang="0">
                  <a:pos x="1378" y="244"/>
                </a:cxn>
                <a:cxn ang="0">
                  <a:pos x="1283" y="221"/>
                </a:cxn>
                <a:cxn ang="0">
                  <a:pos x="1220" y="199"/>
                </a:cxn>
                <a:cxn ang="0">
                  <a:pos x="1059" y="163"/>
                </a:cxn>
                <a:cxn ang="0">
                  <a:pos x="886" y="155"/>
                </a:cxn>
                <a:cxn ang="0">
                  <a:pos x="716" y="174"/>
                </a:cxn>
                <a:cxn ang="0">
                  <a:pos x="554" y="226"/>
                </a:cxn>
                <a:cxn ang="0">
                  <a:pos x="416" y="313"/>
                </a:cxn>
                <a:cxn ang="0">
                  <a:pos x="361" y="364"/>
                </a:cxn>
                <a:cxn ang="0">
                  <a:pos x="281" y="454"/>
                </a:cxn>
                <a:cxn ang="0">
                  <a:pos x="233" y="534"/>
                </a:cxn>
                <a:cxn ang="0">
                  <a:pos x="202" y="615"/>
                </a:cxn>
                <a:cxn ang="0">
                  <a:pos x="177" y="698"/>
                </a:cxn>
                <a:cxn ang="0">
                  <a:pos x="161" y="744"/>
                </a:cxn>
                <a:cxn ang="0">
                  <a:pos x="124" y="829"/>
                </a:cxn>
                <a:cxn ang="0">
                  <a:pos x="80" y="875"/>
                </a:cxn>
                <a:cxn ang="0">
                  <a:pos x="39" y="888"/>
                </a:cxn>
                <a:cxn ang="0">
                  <a:pos x="9" y="869"/>
                </a:cxn>
                <a:cxn ang="0">
                  <a:pos x="0" y="823"/>
                </a:cxn>
              </a:cxnLst>
              <a:rect l="0" t="0" r="r" b="b"/>
              <a:pathLst>
                <a:path w="1451" h="889">
                  <a:moveTo>
                    <a:pt x="0" y="823"/>
                  </a:moveTo>
                  <a:lnTo>
                    <a:pt x="16" y="680"/>
                  </a:lnTo>
                  <a:lnTo>
                    <a:pt x="55" y="546"/>
                  </a:lnTo>
                  <a:lnTo>
                    <a:pt x="113" y="426"/>
                  </a:lnTo>
                  <a:lnTo>
                    <a:pt x="187" y="320"/>
                  </a:lnTo>
                  <a:lnTo>
                    <a:pt x="276" y="224"/>
                  </a:lnTo>
                  <a:lnTo>
                    <a:pt x="377" y="147"/>
                  </a:lnTo>
                  <a:lnTo>
                    <a:pt x="490" y="83"/>
                  </a:lnTo>
                  <a:lnTo>
                    <a:pt x="614" y="37"/>
                  </a:lnTo>
                  <a:lnTo>
                    <a:pt x="748" y="7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952" y="2"/>
                  </a:lnTo>
                  <a:lnTo>
                    <a:pt x="1011" y="5"/>
                  </a:lnTo>
                  <a:lnTo>
                    <a:pt x="1068" y="14"/>
                  </a:lnTo>
                  <a:lnTo>
                    <a:pt x="1123" y="27"/>
                  </a:lnTo>
                  <a:lnTo>
                    <a:pt x="1176" y="44"/>
                  </a:lnTo>
                  <a:lnTo>
                    <a:pt x="1224" y="64"/>
                  </a:lnTo>
                  <a:lnTo>
                    <a:pt x="1272" y="88"/>
                  </a:lnTo>
                  <a:lnTo>
                    <a:pt x="1316" y="113"/>
                  </a:lnTo>
                  <a:lnTo>
                    <a:pt x="1360" y="145"/>
                  </a:lnTo>
                  <a:lnTo>
                    <a:pt x="1405" y="178"/>
                  </a:lnTo>
                  <a:lnTo>
                    <a:pt x="1405" y="178"/>
                  </a:lnTo>
                  <a:lnTo>
                    <a:pt x="1429" y="198"/>
                  </a:lnTo>
                  <a:lnTo>
                    <a:pt x="1443" y="216"/>
                  </a:lnTo>
                  <a:lnTo>
                    <a:pt x="1450" y="228"/>
                  </a:lnTo>
                  <a:lnTo>
                    <a:pt x="1445" y="239"/>
                  </a:lnTo>
                  <a:lnTo>
                    <a:pt x="1433" y="246"/>
                  </a:lnTo>
                  <a:lnTo>
                    <a:pt x="1409" y="246"/>
                  </a:lnTo>
                  <a:lnTo>
                    <a:pt x="1378" y="244"/>
                  </a:lnTo>
                  <a:lnTo>
                    <a:pt x="1335" y="235"/>
                  </a:lnTo>
                  <a:lnTo>
                    <a:pt x="1283" y="221"/>
                  </a:lnTo>
                  <a:lnTo>
                    <a:pt x="1220" y="199"/>
                  </a:lnTo>
                  <a:lnTo>
                    <a:pt x="1220" y="199"/>
                  </a:lnTo>
                  <a:lnTo>
                    <a:pt x="1141" y="178"/>
                  </a:lnTo>
                  <a:lnTo>
                    <a:pt x="1059" y="163"/>
                  </a:lnTo>
                  <a:lnTo>
                    <a:pt x="973" y="155"/>
                  </a:lnTo>
                  <a:lnTo>
                    <a:pt x="886" y="155"/>
                  </a:lnTo>
                  <a:lnTo>
                    <a:pt x="800" y="161"/>
                  </a:lnTo>
                  <a:lnTo>
                    <a:pt x="716" y="174"/>
                  </a:lnTo>
                  <a:lnTo>
                    <a:pt x="631" y="198"/>
                  </a:lnTo>
                  <a:lnTo>
                    <a:pt x="554" y="226"/>
                  </a:lnTo>
                  <a:lnTo>
                    <a:pt x="481" y="267"/>
                  </a:lnTo>
                  <a:lnTo>
                    <a:pt x="416" y="313"/>
                  </a:lnTo>
                  <a:lnTo>
                    <a:pt x="416" y="313"/>
                  </a:lnTo>
                  <a:lnTo>
                    <a:pt x="361" y="364"/>
                  </a:lnTo>
                  <a:lnTo>
                    <a:pt x="317" y="410"/>
                  </a:lnTo>
                  <a:lnTo>
                    <a:pt x="281" y="454"/>
                  </a:lnTo>
                  <a:lnTo>
                    <a:pt x="255" y="496"/>
                  </a:lnTo>
                  <a:lnTo>
                    <a:pt x="233" y="534"/>
                  </a:lnTo>
                  <a:lnTo>
                    <a:pt x="216" y="574"/>
                  </a:lnTo>
                  <a:lnTo>
                    <a:pt x="202" y="615"/>
                  </a:lnTo>
                  <a:lnTo>
                    <a:pt x="189" y="656"/>
                  </a:lnTo>
                  <a:lnTo>
                    <a:pt x="177" y="698"/>
                  </a:lnTo>
                  <a:lnTo>
                    <a:pt x="161" y="744"/>
                  </a:lnTo>
                  <a:lnTo>
                    <a:pt x="161" y="744"/>
                  </a:lnTo>
                  <a:lnTo>
                    <a:pt x="145" y="793"/>
                  </a:lnTo>
                  <a:lnTo>
                    <a:pt x="124" y="829"/>
                  </a:lnTo>
                  <a:lnTo>
                    <a:pt x="103" y="857"/>
                  </a:lnTo>
                  <a:lnTo>
                    <a:pt x="80" y="875"/>
                  </a:lnTo>
                  <a:lnTo>
                    <a:pt x="58" y="885"/>
                  </a:lnTo>
                  <a:lnTo>
                    <a:pt x="39" y="888"/>
                  </a:lnTo>
                  <a:lnTo>
                    <a:pt x="23" y="883"/>
                  </a:lnTo>
                  <a:lnTo>
                    <a:pt x="9" y="869"/>
                  </a:lnTo>
                  <a:lnTo>
                    <a:pt x="2" y="850"/>
                  </a:lnTo>
                  <a:lnTo>
                    <a:pt x="0" y="823"/>
                  </a:lnTo>
                  <a:lnTo>
                    <a:pt x="0" y="823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2022" y="1285"/>
              <a:ext cx="1427" cy="869"/>
            </a:xfrm>
            <a:custGeom>
              <a:avLst/>
              <a:gdLst/>
              <a:ahLst/>
              <a:cxnLst>
                <a:cxn ang="0">
                  <a:pos x="20" y="661"/>
                </a:cxn>
                <a:cxn ang="0">
                  <a:pos x="117" y="416"/>
                </a:cxn>
                <a:cxn ang="0">
                  <a:pos x="279" y="218"/>
                </a:cxn>
                <a:cxn ang="0">
                  <a:pos x="494" y="81"/>
                </a:cxn>
                <a:cxn ang="0">
                  <a:pos x="745" y="7"/>
                </a:cxn>
                <a:cxn ang="0">
                  <a:pos x="879" y="0"/>
                </a:cxn>
                <a:cxn ang="0">
                  <a:pos x="1002" y="5"/>
                </a:cxn>
                <a:cxn ang="0">
                  <a:pos x="1111" y="26"/>
                </a:cxn>
                <a:cxn ang="0">
                  <a:pos x="1210" y="60"/>
                </a:cxn>
                <a:cxn ang="0">
                  <a:pos x="1301" y="106"/>
                </a:cxn>
                <a:cxn ang="0">
                  <a:pos x="1383" y="168"/>
                </a:cxn>
                <a:cxn ang="0">
                  <a:pos x="1404" y="186"/>
                </a:cxn>
                <a:cxn ang="0">
                  <a:pos x="1426" y="216"/>
                </a:cxn>
                <a:cxn ang="0">
                  <a:pos x="1408" y="230"/>
                </a:cxn>
                <a:cxn ang="0">
                  <a:pos x="1357" y="228"/>
                </a:cxn>
                <a:cxn ang="0">
                  <a:pos x="1267" y="207"/>
                </a:cxn>
                <a:cxn ang="0">
                  <a:pos x="1206" y="188"/>
                </a:cxn>
                <a:cxn ang="0">
                  <a:pos x="1048" y="152"/>
                </a:cxn>
                <a:cxn ang="0">
                  <a:pos x="877" y="145"/>
                </a:cxn>
                <a:cxn ang="0">
                  <a:pos x="706" y="163"/>
                </a:cxn>
                <a:cxn ang="0">
                  <a:pos x="547" y="216"/>
                </a:cxn>
                <a:cxn ang="0">
                  <a:pos x="410" y="304"/>
                </a:cxn>
                <a:cxn ang="0">
                  <a:pos x="352" y="352"/>
                </a:cxn>
                <a:cxn ang="0">
                  <a:pos x="275" y="442"/>
                </a:cxn>
                <a:cxn ang="0">
                  <a:pos x="225" y="522"/>
                </a:cxn>
                <a:cxn ang="0">
                  <a:pos x="193" y="601"/>
                </a:cxn>
                <a:cxn ang="0">
                  <a:pos x="168" y="683"/>
                </a:cxn>
                <a:cxn ang="0">
                  <a:pos x="155" y="729"/>
                </a:cxn>
                <a:cxn ang="0">
                  <a:pos x="117" y="808"/>
                </a:cxn>
                <a:cxn ang="0">
                  <a:pos x="75" y="855"/>
                </a:cxn>
                <a:cxn ang="0">
                  <a:pos x="37" y="868"/>
                </a:cxn>
                <a:cxn ang="0">
                  <a:pos x="9" y="851"/>
                </a:cxn>
                <a:cxn ang="0">
                  <a:pos x="0" y="805"/>
                </a:cxn>
              </a:cxnLst>
              <a:rect l="0" t="0" r="r" b="b"/>
              <a:pathLst>
                <a:path w="1427" h="869">
                  <a:moveTo>
                    <a:pt x="0" y="805"/>
                  </a:moveTo>
                  <a:lnTo>
                    <a:pt x="20" y="661"/>
                  </a:lnTo>
                  <a:lnTo>
                    <a:pt x="60" y="531"/>
                  </a:lnTo>
                  <a:lnTo>
                    <a:pt x="117" y="416"/>
                  </a:lnTo>
                  <a:lnTo>
                    <a:pt x="191" y="308"/>
                  </a:lnTo>
                  <a:lnTo>
                    <a:pt x="279" y="218"/>
                  </a:lnTo>
                  <a:lnTo>
                    <a:pt x="380" y="142"/>
                  </a:lnTo>
                  <a:lnTo>
                    <a:pt x="494" y="81"/>
                  </a:lnTo>
                  <a:lnTo>
                    <a:pt x="614" y="37"/>
                  </a:lnTo>
                  <a:lnTo>
                    <a:pt x="745" y="7"/>
                  </a:lnTo>
                  <a:lnTo>
                    <a:pt x="879" y="0"/>
                  </a:lnTo>
                  <a:lnTo>
                    <a:pt x="879" y="0"/>
                  </a:lnTo>
                  <a:lnTo>
                    <a:pt x="943" y="1"/>
                  </a:lnTo>
                  <a:lnTo>
                    <a:pt x="1002" y="5"/>
                  </a:lnTo>
                  <a:lnTo>
                    <a:pt x="1058" y="14"/>
                  </a:lnTo>
                  <a:lnTo>
                    <a:pt x="1111" y="26"/>
                  </a:lnTo>
                  <a:lnTo>
                    <a:pt x="1162" y="41"/>
                  </a:lnTo>
                  <a:lnTo>
                    <a:pt x="1210" y="60"/>
                  </a:lnTo>
                  <a:lnTo>
                    <a:pt x="1256" y="83"/>
                  </a:lnTo>
                  <a:lnTo>
                    <a:pt x="1301" y="106"/>
                  </a:lnTo>
                  <a:lnTo>
                    <a:pt x="1343" y="136"/>
                  </a:lnTo>
                  <a:lnTo>
                    <a:pt x="1383" y="168"/>
                  </a:lnTo>
                  <a:lnTo>
                    <a:pt x="1383" y="168"/>
                  </a:lnTo>
                  <a:lnTo>
                    <a:pt x="1404" y="186"/>
                  </a:lnTo>
                  <a:lnTo>
                    <a:pt x="1419" y="203"/>
                  </a:lnTo>
                  <a:lnTo>
                    <a:pt x="1426" y="216"/>
                  </a:lnTo>
                  <a:lnTo>
                    <a:pt x="1423" y="226"/>
                  </a:lnTo>
                  <a:lnTo>
                    <a:pt x="1408" y="230"/>
                  </a:lnTo>
                  <a:lnTo>
                    <a:pt x="1387" y="232"/>
                  </a:lnTo>
                  <a:lnTo>
                    <a:pt x="1357" y="228"/>
                  </a:lnTo>
                  <a:lnTo>
                    <a:pt x="1318" y="220"/>
                  </a:lnTo>
                  <a:lnTo>
                    <a:pt x="1267" y="207"/>
                  </a:lnTo>
                  <a:lnTo>
                    <a:pt x="1206" y="188"/>
                  </a:lnTo>
                  <a:lnTo>
                    <a:pt x="1206" y="188"/>
                  </a:lnTo>
                  <a:lnTo>
                    <a:pt x="1130" y="168"/>
                  </a:lnTo>
                  <a:lnTo>
                    <a:pt x="1048" y="152"/>
                  </a:lnTo>
                  <a:lnTo>
                    <a:pt x="964" y="145"/>
                  </a:lnTo>
                  <a:lnTo>
                    <a:pt x="877" y="145"/>
                  </a:lnTo>
                  <a:lnTo>
                    <a:pt x="791" y="148"/>
                  </a:lnTo>
                  <a:lnTo>
                    <a:pt x="706" y="163"/>
                  </a:lnTo>
                  <a:lnTo>
                    <a:pt x="625" y="186"/>
                  </a:lnTo>
                  <a:lnTo>
                    <a:pt x="547" y="216"/>
                  </a:lnTo>
                  <a:lnTo>
                    <a:pt x="473" y="256"/>
                  </a:lnTo>
                  <a:lnTo>
                    <a:pt x="410" y="304"/>
                  </a:lnTo>
                  <a:lnTo>
                    <a:pt x="410" y="304"/>
                  </a:lnTo>
                  <a:lnTo>
                    <a:pt x="352" y="352"/>
                  </a:lnTo>
                  <a:lnTo>
                    <a:pt x="311" y="398"/>
                  </a:lnTo>
                  <a:lnTo>
                    <a:pt x="275" y="442"/>
                  </a:lnTo>
                  <a:lnTo>
                    <a:pt x="246" y="483"/>
                  </a:lnTo>
                  <a:lnTo>
                    <a:pt x="225" y="522"/>
                  </a:lnTo>
                  <a:lnTo>
                    <a:pt x="207" y="561"/>
                  </a:lnTo>
                  <a:lnTo>
                    <a:pt x="193" y="601"/>
                  </a:lnTo>
                  <a:lnTo>
                    <a:pt x="180" y="640"/>
                  </a:lnTo>
                  <a:lnTo>
                    <a:pt x="168" y="683"/>
                  </a:lnTo>
                  <a:lnTo>
                    <a:pt x="155" y="729"/>
                  </a:lnTo>
                  <a:lnTo>
                    <a:pt x="155" y="729"/>
                  </a:lnTo>
                  <a:lnTo>
                    <a:pt x="136" y="773"/>
                  </a:lnTo>
                  <a:lnTo>
                    <a:pt x="117" y="808"/>
                  </a:lnTo>
                  <a:lnTo>
                    <a:pt x="96" y="836"/>
                  </a:lnTo>
                  <a:lnTo>
                    <a:pt x="75" y="855"/>
                  </a:lnTo>
                  <a:lnTo>
                    <a:pt x="56" y="865"/>
                  </a:lnTo>
                  <a:lnTo>
                    <a:pt x="37" y="868"/>
                  </a:lnTo>
                  <a:lnTo>
                    <a:pt x="23" y="863"/>
                  </a:lnTo>
                  <a:lnTo>
                    <a:pt x="9" y="851"/>
                  </a:lnTo>
                  <a:lnTo>
                    <a:pt x="1" y="830"/>
                  </a:lnTo>
                  <a:lnTo>
                    <a:pt x="0" y="805"/>
                  </a:lnTo>
                  <a:lnTo>
                    <a:pt x="0" y="805"/>
                  </a:lnTo>
                </a:path>
              </a:pathLst>
            </a:custGeom>
            <a:solidFill>
              <a:srgbClr val="FFE03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2040" y="1285"/>
              <a:ext cx="1403" cy="853"/>
            </a:xfrm>
            <a:custGeom>
              <a:avLst/>
              <a:gdLst/>
              <a:ahLst/>
              <a:cxnLst>
                <a:cxn ang="0">
                  <a:pos x="23" y="649"/>
                </a:cxn>
                <a:cxn ang="0">
                  <a:pos x="122" y="405"/>
                </a:cxn>
                <a:cxn ang="0">
                  <a:pos x="285" y="213"/>
                </a:cxn>
                <a:cxn ang="0">
                  <a:pos x="494" y="80"/>
                </a:cxn>
                <a:cxn ang="0">
                  <a:pos x="742" y="11"/>
                </a:cxn>
                <a:cxn ang="0">
                  <a:pos x="872" y="0"/>
                </a:cxn>
                <a:cxn ang="0">
                  <a:pos x="993" y="6"/>
                </a:cxn>
                <a:cxn ang="0">
                  <a:pos x="1100" y="27"/>
                </a:cxn>
                <a:cxn ang="0">
                  <a:pos x="1198" y="59"/>
                </a:cxn>
                <a:cxn ang="0">
                  <a:pos x="1284" y="103"/>
                </a:cxn>
                <a:cxn ang="0">
                  <a:pos x="1362" y="158"/>
                </a:cxn>
                <a:cxn ang="0">
                  <a:pos x="1383" y="177"/>
                </a:cxn>
                <a:cxn ang="0">
                  <a:pos x="1402" y="204"/>
                </a:cxn>
                <a:cxn ang="0">
                  <a:pos x="1387" y="217"/>
                </a:cxn>
                <a:cxn ang="0">
                  <a:pos x="1339" y="215"/>
                </a:cxn>
                <a:cxn ang="0">
                  <a:pos x="1250" y="194"/>
                </a:cxn>
                <a:cxn ang="0">
                  <a:pos x="1194" y="177"/>
                </a:cxn>
                <a:cxn ang="0">
                  <a:pos x="1037" y="142"/>
                </a:cxn>
                <a:cxn ang="0">
                  <a:pos x="869" y="135"/>
                </a:cxn>
                <a:cxn ang="0">
                  <a:pos x="697" y="154"/>
                </a:cxn>
                <a:cxn ang="0">
                  <a:pos x="538" y="209"/>
                </a:cxn>
                <a:cxn ang="0">
                  <a:pos x="400" y="295"/>
                </a:cxn>
                <a:cxn ang="0">
                  <a:pos x="345" y="345"/>
                </a:cxn>
                <a:cxn ang="0">
                  <a:pos x="266" y="434"/>
                </a:cxn>
                <a:cxn ang="0">
                  <a:pos x="215" y="514"/>
                </a:cxn>
                <a:cxn ang="0">
                  <a:pos x="183" y="592"/>
                </a:cxn>
                <a:cxn ang="0">
                  <a:pos x="158" y="670"/>
                </a:cxn>
                <a:cxn ang="0">
                  <a:pos x="145" y="714"/>
                </a:cxn>
                <a:cxn ang="0">
                  <a:pos x="110" y="794"/>
                </a:cxn>
                <a:cxn ang="0">
                  <a:pos x="70" y="838"/>
                </a:cxn>
                <a:cxn ang="0">
                  <a:pos x="34" y="852"/>
                </a:cxn>
                <a:cxn ang="0">
                  <a:pos x="8" y="834"/>
                </a:cxn>
                <a:cxn ang="0">
                  <a:pos x="0" y="790"/>
                </a:cxn>
              </a:cxnLst>
              <a:rect l="0" t="0" r="r" b="b"/>
              <a:pathLst>
                <a:path w="1403" h="853">
                  <a:moveTo>
                    <a:pt x="0" y="790"/>
                  </a:moveTo>
                  <a:lnTo>
                    <a:pt x="23" y="649"/>
                  </a:lnTo>
                  <a:lnTo>
                    <a:pt x="63" y="520"/>
                  </a:lnTo>
                  <a:lnTo>
                    <a:pt x="122" y="405"/>
                  </a:lnTo>
                  <a:lnTo>
                    <a:pt x="195" y="301"/>
                  </a:lnTo>
                  <a:lnTo>
                    <a:pt x="285" y="213"/>
                  </a:lnTo>
                  <a:lnTo>
                    <a:pt x="384" y="139"/>
                  </a:lnTo>
                  <a:lnTo>
                    <a:pt x="494" y="80"/>
                  </a:lnTo>
                  <a:lnTo>
                    <a:pt x="614" y="36"/>
                  </a:lnTo>
                  <a:lnTo>
                    <a:pt x="742" y="11"/>
                  </a:lnTo>
                  <a:lnTo>
                    <a:pt x="872" y="0"/>
                  </a:lnTo>
                  <a:lnTo>
                    <a:pt x="872" y="0"/>
                  </a:lnTo>
                  <a:lnTo>
                    <a:pt x="934" y="2"/>
                  </a:lnTo>
                  <a:lnTo>
                    <a:pt x="993" y="6"/>
                  </a:lnTo>
                  <a:lnTo>
                    <a:pt x="1048" y="15"/>
                  </a:lnTo>
                  <a:lnTo>
                    <a:pt x="1100" y="27"/>
                  </a:lnTo>
                  <a:lnTo>
                    <a:pt x="1148" y="40"/>
                  </a:lnTo>
                  <a:lnTo>
                    <a:pt x="1198" y="59"/>
                  </a:lnTo>
                  <a:lnTo>
                    <a:pt x="1242" y="80"/>
                  </a:lnTo>
                  <a:lnTo>
                    <a:pt x="1284" y="103"/>
                  </a:lnTo>
                  <a:lnTo>
                    <a:pt x="1324" y="128"/>
                  </a:lnTo>
                  <a:lnTo>
                    <a:pt x="1362" y="158"/>
                  </a:lnTo>
                  <a:lnTo>
                    <a:pt x="1362" y="158"/>
                  </a:lnTo>
                  <a:lnTo>
                    <a:pt x="1383" y="177"/>
                  </a:lnTo>
                  <a:lnTo>
                    <a:pt x="1398" y="192"/>
                  </a:lnTo>
                  <a:lnTo>
                    <a:pt x="1402" y="204"/>
                  </a:lnTo>
                  <a:lnTo>
                    <a:pt x="1399" y="213"/>
                  </a:lnTo>
                  <a:lnTo>
                    <a:pt x="1387" y="217"/>
                  </a:lnTo>
                  <a:lnTo>
                    <a:pt x="1366" y="220"/>
                  </a:lnTo>
                  <a:lnTo>
                    <a:pt x="1339" y="215"/>
                  </a:lnTo>
                  <a:lnTo>
                    <a:pt x="1299" y="209"/>
                  </a:lnTo>
                  <a:lnTo>
                    <a:pt x="1250" y="194"/>
                  </a:lnTo>
                  <a:lnTo>
                    <a:pt x="1194" y="177"/>
                  </a:lnTo>
                  <a:lnTo>
                    <a:pt x="1194" y="177"/>
                  </a:lnTo>
                  <a:lnTo>
                    <a:pt x="1118" y="156"/>
                  </a:lnTo>
                  <a:lnTo>
                    <a:pt x="1037" y="142"/>
                  </a:lnTo>
                  <a:lnTo>
                    <a:pt x="955" y="135"/>
                  </a:lnTo>
                  <a:lnTo>
                    <a:pt x="869" y="135"/>
                  </a:lnTo>
                  <a:lnTo>
                    <a:pt x="782" y="142"/>
                  </a:lnTo>
                  <a:lnTo>
                    <a:pt x="697" y="154"/>
                  </a:lnTo>
                  <a:lnTo>
                    <a:pt x="616" y="177"/>
                  </a:lnTo>
                  <a:lnTo>
                    <a:pt x="538" y="209"/>
                  </a:lnTo>
                  <a:lnTo>
                    <a:pt x="466" y="246"/>
                  </a:lnTo>
                  <a:lnTo>
                    <a:pt x="400" y="295"/>
                  </a:lnTo>
                  <a:lnTo>
                    <a:pt x="400" y="295"/>
                  </a:lnTo>
                  <a:lnTo>
                    <a:pt x="345" y="345"/>
                  </a:lnTo>
                  <a:lnTo>
                    <a:pt x="301" y="390"/>
                  </a:lnTo>
                  <a:lnTo>
                    <a:pt x="266" y="434"/>
                  </a:lnTo>
                  <a:lnTo>
                    <a:pt x="236" y="474"/>
                  </a:lnTo>
                  <a:lnTo>
                    <a:pt x="215" y="514"/>
                  </a:lnTo>
                  <a:lnTo>
                    <a:pt x="198" y="552"/>
                  </a:lnTo>
                  <a:lnTo>
                    <a:pt x="183" y="592"/>
                  </a:lnTo>
                  <a:lnTo>
                    <a:pt x="170" y="630"/>
                  </a:lnTo>
                  <a:lnTo>
                    <a:pt x="158" y="670"/>
                  </a:lnTo>
                  <a:lnTo>
                    <a:pt x="145" y="714"/>
                  </a:lnTo>
                  <a:lnTo>
                    <a:pt x="145" y="714"/>
                  </a:lnTo>
                  <a:lnTo>
                    <a:pt x="128" y="758"/>
                  </a:lnTo>
                  <a:lnTo>
                    <a:pt x="110" y="794"/>
                  </a:lnTo>
                  <a:lnTo>
                    <a:pt x="91" y="820"/>
                  </a:lnTo>
                  <a:lnTo>
                    <a:pt x="70" y="838"/>
                  </a:lnTo>
                  <a:lnTo>
                    <a:pt x="50" y="849"/>
                  </a:lnTo>
                  <a:lnTo>
                    <a:pt x="34" y="852"/>
                  </a:lnTo>
                  <a:lnTo>
                    <a:pt x="19" y="845"/>
                  </a:lnTo>
                  <a:lnTo>
                    <a:pt x="8" y="834"/>
                  </a:lnTo>
                  <a:lnTo>
                    <a:pt x="2" y="815"/>
                  </a:lnTo>
                  <a:lnTo>
                    <a:pt x="0" y="790"/>
                  </a:lnTo>
                  <a:lnTo>
                    <a:pt x="0" y="790"/>
                  </a:lnTo>
                </a:path>
              </a:pathLst>
            </a:custGeom>
            <a:solidFill>
              <a:srgbClr val="FFE23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2046" y="1286"/>
              <a:ext cx="1379" cy="831"/>
            </a:xfrm>
            <a:custGeom>
              <a:avLst/>
              <a:gdLst/>
              <a:ahLst/>
              <a:cxnLst>
                <a:cxn ang="0">
                  <a:pos x="25" y="631"/>
                </a:cxn>
                <a:cxn ang="0">
                  <a:pos x="126" y="391"/>
                </a:cxn>
                <a:cxn ang="0">
                  <a:pos x="287" y="204"/>
                </a:cxn>
                <a:cxn ang="0">
                  <a:pos x="494" y="75"/>
                </a:cxn>
                <a:cxn ang="0">
                  <a:pos x="735" y="8"/>
                </a:cxn>
                <a:cxn ang="0">
                  <a:pos x="864" y="0"/>
                </a:cxn>
                <a:cxn ang="0">
                  <a:pos x="982" y="6"/>
                </a:cxn>
                <a:cxn ang="0">
                  <a:pos x="1087" y="23"/>
                </a:cxn>
                <a:cxn ang="0">
                  <a:pos x="1180" y="55"/>
                </a:cxn>
                <a:cxn ang="0">
                  <a:pos x="1264" y="94"/>
                </a:cxn>
                <a:cxn ang="0">
                  <a:pos x="1340" y="147"/>
                </a:cxn>
                <a:cxn ang="0">
                  <a:pos x="1359" y="165"/>
                </a:cxn>
                <a:cxn ang="0">
                  <a:pos x="1376" y="190"/>
                </a:cxn>
                <a:cxn ang="0">
                  <a:pos x="1363" y="202"/>
                </a:cxn>
                <a:cxn ang="0">
                  <a:pos x="1315" y="200"/>
                </a:cxn>
                <a:cxn ang="0">
                  <a:pos x="1233" y="179"/>
                </a:cxn>
                <a:cxn ang="0">
                  <a:pos x="1180" y="162"/>
                </a:cxn>
                <a:cxn ang="0">
                  <a:pos x="1026" y="128"/>
                </a:cxn>
                <a:cxn ang="0">
                  <a:pos x="857" y="122"/>
                </a:cxn>
                <a:cxn ang="0">
                  <a:pos x="687" y="143"/>
                </a:cxn>
                <a:cxn ang="0">
                  <a:pos x="529" y="195"/>
                </a:cxn>
                <a:cxn ang="0">
                  <a:pos x="391" y="282"/>
                </a:cxn>
                <a:cxn ang="0">
                  <a:pos x="337" y="333"/>
                </a:cxn>
                <a:cxn ang="0">
                  <a:pos x="255" y="421"/>
                </a:cxn>
                <a:cxn ang="0">
                  <a:pos x="204" y="501"/>
                </a:cxn>
                <a:cxn ang="0">
                  <a:pos x="172" y="575"/>
                </a:cxn>
                <a:cxn ang="0">
                  <a:pos x="149" y="653"/>
                </a:cxn>
                <a:cxn ang="0">
                  <a:pos x="137" y="695"/>
                </a:cxn>
                <a:cxn ang="0">
                  <a:pos x="101" y="773"/>
                </a:cxn>
                <a:cxn ang="0">
                  <a:pos x="63" y="817"/>
                </a:cxn>
                <a:cxn ang="0">
                  <a:pos x="29" y="830"/>
                </a:cxn>
                <a:cxn ang="0">
                  <a:pos x="6" y="813"/>
                </a:cxn>
                <a:cxn ang="0">
                  <a:pos x="0" y="771"/>
                </a:cxn>
              </a:cxnLst>
              <a:rect l="0" t="0" r="r" b="b"/>
              <a:pathLst>
                <a:path w="1377" h="831">
                  <a:moveTo>
                    <a:pt x="0" y="771"/>
                  </a:moveTo>
                  <a:lnTo>
                    <a:pt x="25" y="631"/>
                  </a:lnTo>
                  <a:lnTo>
                    <a:pt x="67" y="506"/>
                  </a:lnTo>
                  <a:lnTo>
                    <a:pt x="126" y="391"/>
                  </a:lnTo>
                  <a:lnTo>
                    <a:pt x="200" y="290"/>
                  </a:lnTo>
                  <a:lnTo>
                    <a:pt x="287" y="204"/>
                  </a:lnTo>
                  <a:lnTo>
                    <a:pt x="386" y="133"/>
                  </a:lnTo>
                  <a:lnTo>
                    <a:pt x="494" y="75"/>
                  </a:lnTo>
                  <a:lnTo>
                    <a:pt x="611" y="34"/>
                  </a:lnTo>
                  <a:lnTo>
                    <a:pt x="735" y="8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925" y="2"/>
                  </a:lnTo>
                  <a:lnTo>
                    <a:pt x="982" y="6"/>
                  </a:lnTo>
                  <a:lnTo>
                    <a:pt x="1037" y="13"/>
                  </a:lnTo>
                  <a:lnTo>
                    <a:pt x="1087" y="23"/>
                  </a:lnTo>
                  <a:lnTo>
                    <a:pt x="1136" y="36"/>
                  </a:lnTo>
                  <a:lnTo>
                    <a:pt x="1180" y="55"/>
                  </a:lnTo>
                  <a:lnTo>
                    <a:pt x="1224" y="71"/>
                  </a:lnTo>
                  <a:lnTo>
                    <a:pt x="1264" y="94"/>
                  </a:lnTo>
                  <a:lnTo>
                    <a:pt x="1304" y="117"/>
                  </a:lnTo>
                  <a:lnTo>
                    <a:pt x="1340" y="147"/>
                  </a:lnTo>
                  <a:lnTo>
                    <a:pt x="1340" y="147"/>
                  </a:lnTo>
                  <a:lnTo>
                    <a:pt x="1359" y="165"/>
                  </a:lnTo>
                  <a:lnTo>
                    <a:pt x="1371" y="179"/>
                  </a:lnTo>
                  <a:lnTo>
                    <a:pt x="1376" y="190"/>
                  </a:lnTo>
                  <a:lnTo>
                    <a:pt x="1373" y="198"/>
                  </a:lnTo>
                  <a:lnTo>
                    <a:pt x="1363" y="202"/>
                  </a:lnTo>
                  <a:lnTo>
                    <a:pt x="1341" y="202"/>
                  </a:lnTo>
                  <a:lnTo>
                    <a:pt x="1315" y="200"/>
                  </a:lnTo>
                  <a:lnTo>
                    <a:pt x="1279" y="191"/>
                  </a:lnTo>
                  <a:lnTo>
                    <a:pt x="1233" y="179"/>
                  </a:lnTo>
                  <a:lnTo>
                    <a:pt x="1180" y="162"/>
                  </a:lnTo>
                  <a:lnTo>
                    <a:pt x="1180" y="162"/>
                  </a:lnTo>
                  <a:lnTo>
                    <a:pt x="1104" y="143"/>
                  </a:lnTo>
                  <a:lnTo>
                    <a:pt x="1026" y="128"/>
                  </a:lnTo>
                  <a:lnTo>
                    <a:pt x="941" y="122"/>
                  </a:lnTo>
                  <a:lnTo>
                    <a:pt x="857" y="122"/>
                  </a:lnTo>
                  <a:lnTo>
                    <a:pt x="773" y="128"/>
                  </a:lnTo>
                  <a:lnTo>
                    <a:pt x="687" y="143"/>
                  </a:lnTo>
                  <a:lnTo>
                    <a:pt x="607" y="165"/>
                  </a:lnTo>
                  <a:lnTo>
                    <a:pt x="529" y="195"/>
                  </a:lnTo>
                  <a:lnTo>
                    <a:pt x="457" y="234"/>
                  </a:lnTo>
                  <a:lnTo>
                    <a:pt x="391" y="282"/>
                  </a:lnTo>
                  <a:lnTo>
                    <a:pt x="391" y="282"/>
                  </a:lnTo>
                  <a:lnTo>
                    <a:pt x="337" y="333"/>
                  </a:lnTo>
                  <a:lnTo>
                    <a:pt x="290" y="379"/>
                  </a:lnTo>
                  <a:lnTo>
                    <a:pt x="255" y="421"/>
                  </a:lnTo>
                  <a:lnTo>
                    <a:pt x="225" y="461"/>
                  </a:lnTo>
                  <a:lnTo>
                    <a:pt x="204" y="501"/>
                  </a:lnTo>
                  <a:lnTo>
                    <a:pt x="188" y="539"/>
                  </a:lnTo>
                  <a:lnTo>
                    <a:pt x="172" y="575"/>
                  </a:lnTo>
                  <a:lnTo>
                    <a:pt x="160" y="613"/>
                  </a:lnTo>
                  <a:lnTo>
                    <a:pt x="149" y="653"/>
                  </a:lnTo>
                  <a:lnTo>
                    <a:pt x="137" y="695"/>
                  </a:lnTo>
                  <a:lnTo>
                    <a:pt x="137" y="695"/>
                  </a:lnTo>
                  <a:lnTo>
                    <a:pt x="119" y="737"/>
                  </a:lnTo>
                  <a:lnTo>
                    <a:pt x="101" y="773"/>
                  </a:lnTo>
                  <a:lnTo>
                    <a:pt x="82" y="799"/>
                  </a:lnTo>
                  <a:lnTo>
                    <a:pt x="63" y="817"/>
                  </a:lnTo>
                  <a:lnTo>
                    <a:pt x="46" y="827"/>
                  </a:lnTo>
                  <a:lnTo>
                    <a:pt x="29" y="830"/>
                  </a:lnTo>
                  <a:lnTo>
                    <a:pt x="16" y="824"/>
                  </a:lnTo>
                  <a:lnTo>
                    <a:pt x="6" y="813"/>
                  </a:lnTo>
                  <a:lnTo>
                    <a:pt x="0" y="794"/>
                  </a:lnTo>
                  <a:lnTo>
                    <a:pt x="0" y="771"/>
                  </a:lnTo>
                  <a:lnTo>
                    <a:pt x="0" y="771"/>
                  </a:lnTo>
                </a:path>
              </a:pathLst>
            </a:custGeom>
            <a:solidFill>
              <a:srgbClr val="FFE44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2050" y="1291"/>
              <a:ext cx="1356" cy="811"/>
            </a:xfrm>
            <a:custGeom>
              <a:avLst/>
              <a:gdLst/>
              <a:ahLst/>
              <a:cxnLst>
                <a:cxn ang="0">
                  <a:pos x="27" y="617"/>
                </a:cxn>
                <a:cxn ang="0">
                  <a:pos x="133" y="381"/>
                </a:cxn>
                <a:cxn ang="0">
                  <a:pos x="292" y="198"/>
                </a:cxn>
                <a:cxn ang="0">
                  <a:pos x="497" y="73"/>
                </a:cxn>
                <a:cxn ang="0">
                  <a:pos x="733" y="8"/>
                </a:cxn>
                <a:cxn ang="0">
                  <a:pos x="860" y="0"/>
                </a:cxn>
                <a:cxn ang="0">
                  <a:pos x="973" y="6"/>
                </a:cxn>
                <a:cxn ang="0">
                  <a:pos x="1076" y="23"/>
                </a:cxn>
                <a:cxn ang="0">
                  <a:pos x="1166" y="50"/>
                </a:cxn>
                <a:cxn ang="0">
                  <a:pos x="1247" y="89"/>
                </a:cxn>
                <a:cxn ang="0">
                  <a:pos x="1318" y="137"/>
                </a:cxn>
                <a:cxn ang="0">
                  <a:pos x="1337" y="151"/>
                </a:cxn>
                <a:cxn ang="0">
                  <a:pos x="1355" y="177"/>
                </a:cxn>
                <a:cxn ang="0">
                  <a:pos x="1339" y="188"/>
                </a:cxn>
                <a:cxn ang="0">
                  <a:pos x="1295" y="186"/>
                </a:cxn>
                <a:cxn ang="0">
                  <a:pos x="1217" y="166"/>
                </a:cxn>
                <a:cxn ang="0">
                  <a:pos x="1166" y="149"/>
                </a:cxn>
                <a:cxn ang="0">
                  <a:pos x="1015" y="117"/>
                </a:cxn>
                <a:cxn ang="0">
                  <a:pos x="849" y="112"/>
                </a:cxn>
                <a:cxn ang="0">
                  <a:pos x="680" y="133"/>
                </a:cxn>
                <a:cxn ang="0">
                  <a:pos x="520" y="186"/>
                </a:cxn>
                <a:cxn ang="0">
                  <a:pos x="383" y="271"/>
                </a:cxn>
                <a:cxn ang="0">
                  <a:pos x="328" y="322"/>
                </a:cxn>
                <a:cxn ang="0">
                  <a:pos x="246" y="410"/>
                </a:cxn>
                <a:cxn ang="0">
                  <a:pos x="195" y="490"/>
                </a:cxn>
                <a:cxn ang="0">
                  <a:pos x="163" y="564"/>
                </a:cxn>
                <a:cxn ang="0">
                  <a:pos x="140" y="638"/>
                </a:cxn>
                <a:cxn ang="0">
                  <a:pos x="128" y="678"/>
                </a:cxn>
                <a:cxn ang="0">
                  <a:pos x="94" y="753"/>
                </a:cxn>
                <a:cxn ang="0">
                  <a:pos x="59" y="796"/>
                </a:cxn>
                <a:cxn ang="0">
                  <a:pos x="27" y="809"/>
                </a:cxn>
                <a:cxn ang="0">
                  <a:pos x="6" y="794"/>
                </a:cxn>
                <a:cxn ang="0">
                  <a:pos x="0" y="751"/>
                </a:cxn>
              </a:cxnLst>
              <a:rect l="0" t="0" r="r" b="b"/>
              <a:pathLst>
                <a:path w="1356" h="810">
                  <a:moveTo>
                    <a:pt x="0" y="751"/>
                  </a:moveTo>
                  <a:lnTo>
                    <a:pt x="27" y="617"/>
                  </a:lnTo>
                  <a:lnTo>
                    <a:pt x="71" y="493"/>
                  </a:lnTo>
                  <a:lnTo>
                    <a:pt x="133" y="381"/>
                  </a:lnTo>
                  <a:lnTo>
                    <a:pt x="206" y="282"/>
                  </a:lnTo>
                  <a:lnTo>
                    <a:pt x="292" y="198"/>
                  </a:lnTo>
                  <a:lnTo>
                    <a:pt x="389" y="128"/>
                  </a:lnTo>
                  <a:lnTo>
                    <a:pt x="497" y="73"/>
                  </a:lnTo>
                  <a:lnTo>
                    <a:pt x="610" y="34"/>
                  </a:lnTo>
                  <a:lnTo>
                    <a:pt x="733" y="8"/>
                  </a:lnTo>
                  <a:lnTo>
                    <a:pt x="860" y="0"/>
                  </a:lnTo>
                  <a:lnTo>
                    <a:pt x="860" y="0"/>
                  </a:lnTo>
                  <a:lnTo>
                    <a:pt x="918" y="2"/>
                  </a:lnTo>
                  <a:lnTo>
                    <a:pt x="973" y="6"/>
                  </a:lnTo>
                  <a:lnTo>
                    <a:pt x="1026" y="13"/>
                  </a:lnTo>
                  <a:lnTo>
                    <a:pt x="1076" y="23"/>
                  </a:lnTo>
                  <a:lnTo>
                    <a:pt x="1122" y="36"/>
                  </a:lnTo>
                  <a:lnTo>
                    <a:pt x="1166" y="50"/>
                  </a:lnTo>
                  <a:lnTo>
                    <a:pt x="1209" y="69"/>
                  </a:lnTo>
                  <a:lnTo>
                    <a:pt x="1247" y="89"/>
                  </a:lnTo>
                  <a:lnTo>
                    <a:pt x="1285" y="112"/>
                  </a:lnTo>
                  <a:lnTo>
                    <a:pt x="1318" y="137"/>
                  </a:lnTo>
                  <a:lnTo>
                    <a:pt x="1318" y="137"/>
                  </a:lnTo>
                  <a:lnTo>
                    <a:pt x="1337" y="151"/>
                  </a:lnTo>
                  <a:lnTo>
                    <a:pt x="1350" y="166"/>
                  </a:lnTo>
                  <a:lnTo>
                    <a:pt x="1355" y="177"/>
                  </a:lnTo>
                  <a:lnTo>
                    <a:pt x="1350" y="183"/>
                  </a:lnTo>
                  <a:lnTo>
                    <a:pt x="1339" y="188"/>
                  </a:lnTo>
                  <a:lnTo>
                    <a:pt x="1320" y="188"/>
                  </a:lnTo>
                  <a:lnTo>
                    <a:pt x="1295" y="186"/>
                  </a:lnTo>
                  <a:lnTo>
                    <a:pt x="1262" y="177"/>
                  </a:lnTo>
                  <a:lnTo>
                    <a:pt x="1217" y="166"/>
                  </a:lnTo>
                  <a:lnTo>
                    <a:pt x="1166" y="149"/>
                  </a:lnTo>
                  <a:lnTo>
                    <a:pt x="1166" y="149"/>
                  </a:lnTo>
                  <a:lnTo>
                    <a:pt x="1093" y="130"/>
                  </a:lnTo>
                  <a:lnTo>
                    <a:pt x="1015" y="117"/>
                  </a:lnTo>
                  <a:lnTo>
                    <a:pt x="933" y="112"/>
                  </a:lnTo>
                  <a:lnTo>
                    <a:pt x="849" y="112"/>
                  </a:lnTo>
                  <a:lnTo>
                    <a:pt x="764" y="117"/>
                  </a:lnTo>
                  <a:lnTo>
                    <a:pt x="680" y="133"/>
                  </a:lnTo>
                  <a:lnTo>
                    <a:pt x="598" y="156"/>
                  </a:lnTo>
                  <a:lnTo>
                    <a:pt x="520" y="186"/>
                  </a:lnTo>
                  <a:lnTo>
                    <a:pt x="448" y="223"/>
                  </a:lnTo>
                  <a:lnTo>
                    <a:pt x="383" y="271"/>
                  </a:lnTo>
                  <a:lnTo>
                    <a:pt x="383" y="271"/>
                  </a:lnTo>
                  <a:lnTo>
                    <a:pt x="328" y="322"/>
                  </a:lnTo>
                  <a:lnTo>
                    <a:pt x="284" y="368"/>
                  </a:lnTo>
                  <a:lnTo>
                    <a:pt x="246" y="410"/>
                  </a:lnTo>
                  <a:lnTo>
                    <a:pt x="218" y="451"/>
                  </a:lnTo>
                  <a:lnTo>
                    <a:pt x="195" y="490"/>
                  </a:lnTo>
                  <a:lnTo>
                    <a:pt x="179" y="527"/>
                  </a:lnTo>
                  <a:lnTo>
                    <a:pt x="163" y="564"/>
                  </a:lnTo>
                  <a:lnTo>
                    <a:pt x="151" y="600"/>
                  </a:lnTo>
                  <a:lnTo>
                    <a:pt x="140" y="638"/>
                  </a:lnTo>
                  <a:lnTo>
                    <a:pt x="128" y="678"/>
                  </a:lnTo>
                  <a:lnTo>
                    <a:pt x="128" y="678"/>
                  </a:lnTo>
                  <a:lnTo>
                    <a:pt x="111" y="720"/>
                  </a:lnTo>
                  <a:lnTo>
                    <a:pt x="94" y="753"/>
                  </a:lnTo>
                  <a:lnTo>
                    <a:pt x="75" y="779"/>
                  </a:lnTo>
                  <a:lnTo>
                    <a:pt x="59" y="796"/>
                  </a:lnTo>
                  <a:lnTo>
                    <a:pt x="41" y="806"/>
                  </a:lnTo>
                  <a:lnTo>
                    <a:pt x="27" y="809"/>
                  </a:lnTo>
                  <a:lnTo>
                    <a:pt x="14" y="804"/>
                  </a:lnTo>
                  <a:lnTo>
                    <a:pt x="6" y="794"/>
                  </a:lnTo>
                  <a:lnTo>
                    <a:pt x="2" y="777"/>
                  </a:lnTo>
                  <a:lnTo>
                    <a:pt x="0" y="751"/>
                  </a:lnTo>
                  <a:lnTo>
                    <a:pt x="0" y="751"/>
                  </a:lnTo>
                </a:path>
              </a:pathLst>
            </a:custGeom>
            <a:solidFill>
              <a:srgbClr val="FFE65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2046" y="1289"/>
              <a:ext cx="1331" cy="792"/>
            </a:xfrm>
            <a:custGeom>
              <a:avLst/>
              <a:gdLst/>
              <a:ahLst/>
              <a:cxnLst>
                <a:cxn ang="0">
                  <a:pos x="28" y="600"/>
                </a:cxn>
                <a:cxn ang="0">
                  <a:pos x="134" y="368"/>
                </a:cxn>
                <a:cxn ang="0">
                  <a:pos x="294" y="191"/>
                </a:cxn>
                <a:cxn ang="0">
                  <a:pos x="497" y="71"/>
                </a:cxn>
                <a:cxn ang="0">
                  <a:pos x="729" y="8"/>
                </a:cxn>
                <a:cxn ang="0">
                  <a:pos x="851" y="0"/>
                </a:cxn>
                <a:cxn ang="0">
                  <a:pos x="962" y="6"/>
                </a:cxn>
                <a:cxn ang="0">
                  <a:pos x="1063" y="20"/>
                </a:cxn>
                <a:cxn ang="0">
                  <a:pos x="1152" y="48"/>
                </a:cxn>
                <a:cxn ang="0">
                  <a:pos x="1228" y="82"/>
                </a:cxn>
                <a:cxn ang="0">
                  <a:pos x="1298" y="126"/>
                </a:cxn>
                <a:cxn ang="0">
                  <a:pos x="1314" y="140"/>
                </a:cxn>
                <a:cxn ang="0">
                  <a:pos x="1330" y="163"/>
                </a:cxn>
                <a:cxn ang="0">
                  <a:pos x="1316" y="172"/>
                </a:cxn>
                <a:cxn ang="0">
                  <a:pos x="1272" y="170"/>
                </a:cxn>
                <a:cxn ang="0">
                  <a:pos x="1201" y="151"/>
                </a:cxn>
                <a:cxn ang="0">
                  <a:pos x="1152" y="137"/>
                </a:cxn>
                <a:cxn ang="0">
                  <a:pos x="1003" y="105"/>
                </a:cxn>
                <a:cxn ang="0">
                  <a:pos x="838" y="101"/>
                </a:cxn>
                <a:cxn ang="0">
                  <a:pos x="669" y="122"/>
                </a:cxn>
                <a:cxn ang="0">
                  <a:pos x="511" y="174"/>
                </a:cxn>
                <a:cxn ang="0">
                  <a:pos x="375" y="260"/>
                </a:cxn>
                <a:cxn ang="0">
                  <a:pos x="317" y="311"/>
                </a:cxn>
                <a:cxn ang="0">
                  <a:pos x="237" y="400"/>
                </a:cxn>
                <a:cxn ang="0">
                  <a:pos x="184" y="478"/>
                </a:cxn>
                <a:cxn ang="0">
                  <a:pos x="152" y="552"/>
                </a:cxn>
                <a:cxn ang="0">
                  <a:pos x="129" y="623"/>
                </a:cxn>
                <a:cxn ang="0">
                  <a:pos x="117" y="661"/>
                </a:cxn>
                <a:cxn ang="0">
                  <a:pos x="85" y="734"/>
                </a:cxn>
                <a:cxn ang="0">
                  <a:pos x="52" y="776"/>
                </a:cxn>
                <a:cxn ang="0">
                  <a:pos x="23" y="790"/>
                </a:cxn>
                <a:cxn ang="0">
                  <a:pos x="3" y="774"/>
                </a:cxn>
                <a:cxn ang="0">
                  <a:pos x="0" y="737"/>
                </a:cxn>
              </a:cxnLst>
              <a:rect l="0" t="0" r="r" b="b"/>
              <a:pathLst>
                <a:path w="1331" h="791">
                  <a:moveTo>
                    <a:pt x="0" y="737"/>
                  </a:moveTo>
                  <a:lnTo>
                    <a:pt x="28" y="600"/>
                  </a:lnTo>
                  <a:lnTo>
                    <a:pt x="73" y="480"/>
                  </a:lnTo>
                  <a:lnTo>
                    <a:pt x="134" y="368"/>
                  </a:lnTo>
                  <a:lnTo>
                    <a:pt x="210" y="273"/>
                  </a:lnTo>
                  <a:lnTo>
                    <a:pt x="294" y="191"/>
                  </a:lnTo>
                  <a:lnTo>
                    <a:pt x="391" y="124"/>
                  </a:lnTo>
                  <a:lnTo>
                    <a:pt x="497" y="71"/>
                  </a:lnTo>
                  <a:lnTo>
                    <a:pt x="608" y="31"/>
                  </a:lnTo>
                  <a:lnTo>
                    <a:pt x="729" y="8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907" y="2"/>
                  </a:lnTo>
                  <a:lnTo>
                    <a:pt x="962" y="6"/>
                  </a:lnTo>
                  <a:lnTo>
                    <a:pt x="1015" y="13"/>
                  </a:lnTo>
                  <a:lnTo>
                    <a:pt x="1063" y="20"/>
                  </a:lnTo>
                  <a:lnTo>
                    <a:pt x="1109" y="34"/>
                  </a:lnTo>
                  <a:lnTo>
                    <a:pt x="1152" y="48"/>
                  </a:lnTo>
                  <a:lnTo>
                    <a:pt x="1192" y="63"/>
                  </a:lnTo>
                  <a:lnTo>
                    <a:pt x="1228" y="82"/>
                  </a:lnTo>
                  <a:lnTo>
                    <a:pt x="1263" y="103"/>
                  </a:lnTo>
                  <a:lnTo>
                    <a:pt x="1298" y="126"/>
                  </a:lnTo>
                  <a:lnTo>
                    <a:pt x="1298" y="126"/>
                  </a:lnTo>
                  <a:lnTo>
                    <a:pt x="1314" y="140"/>
                  </a:lnTo>
                  <a:lnTo>
                    <a:pt x="1325" y="154"/>
                  </a:lnTo>
                  <a:lnTo>
                    <a:pt x="1330" y="163"/>
                  </a:lnTo>
                  <a:lnTo>
                    <a:pt x="1327" y="170"/>
                  </a:lnTo>
                  <a:lnTo>
                    <a:pt x="1316" y="172"/>
                  </a:lnTo>
                  <a:lnTo>
                    <a:pt x="1298" y="174"/>
                  </a:lnTo>
                  <a:lnTo>
                    <a:pt x="1272" y="170"/>
                  </a:lnTo>
                  <a:lnTo>
                    <a:pt x="1240" y="162"/>
                  </a:lnTo>
                  <a:lnTo>
                    <a:pt x="1201" y="151"/>
                  </a:lnTo>
                  <a:lnTo>
                    <a:pt x="1152" y="137"/>
                  </a:lnTo>
                  <a:lnTo>
                    <a:pt x="1152" y="137"/>
                  </a:lnTo>
                  <a:lnTo>
                    <a:pt x="1080" y="117"/>
                  </a:lnTo>
                  <a:lnTo>
                    <a:pt x="1003" y="105"/>
                  </a:lnTo>
                  <a:lnTo>
                    <a:pt x="920" y="101"/>
                  </a:lnTo>
                  <a:lnTo>
                    <a:pt x="838" y="101"/>
                  </a:lnTo>
                  <a:lnTo>
                    <a:pt x="754" y="107"/>
                  </a:lnTo>
                  <a:lnTo>
                    <a:pt x="669" y="122"/>
                  </a:lnTo>
                  <a:lnTo>
                    <a:pt x="587" y="145"/>
                  </a:lnTo>
                  <a:lnTo>
                    <a:pt x="511" y="174"/>
                  </a:lnTo>
                  <a:lnTo>
                    <a:pt x="437" y="212"/>
                  </a:lnTo>
                  <a:lnTo>
                    <a:pt x="375" y="260"/>
                  </a:lnTo>
                  <a:lnTo>
                    <a:pt x="375" y="260"/>
                  </a:lnTo>
                  <a:lnTo>
                    <a:pt x="317" y="311"/>
                  </a:lnTo>
                  <a:lnTo>
                    <a:pt x="273" y="357"/>
                  </a:lnTo>
                  <a:lnTo>
                    <a:pt x="237" y="400"/>
                  </a:lnTo>
                  <a:lnTo>
                    <a:pt x="207" y="440"/>
                  </a:lnTo>
                  <a:lnTo>
                    <a:pt x="184" y="478"/>
                  </a:lnTo>
                  <a:lnTo>
                    <a:pt x="168" y="516"/>
                  </a:lnTo>
                  <a:lnTo>
                    <a:pt x="152" y="552"/>
                  </a:lnTo>
                  <a:lnTo>
                    <a:pt x="140" y="587"/>
                  </a:lnTo>
                  <a:lnTo>
                    <a:pt x="129" y="623"/>
                  </a:lnTo>
                  <a:lnTo>
                    <a:pt x="117" y="661"/>
                  </a:lnTo>
                  <a:lnTo>
                    <a:pt x="117" y="661"/>
                  </a:lnTo>
                  <a:lnTo>
                    <a:pt x="102" y="703"/>
                  </a:lnTo>
                  <a:lnTo>
                    <a:pt x="85" y="734"/>
                  </a:lnTo>
                  <a:lnTo>
                    <a:pt x="69" y="760"/>
                  </a:lnTo>
                  <a:lnTo>
                    <a:pt x="52" y="776"/>
                  </a:lnTo>
                  <a:lnTo>
                    <a:pt x="37" y="787"/>
                  </a:lnTo>
                  <a:lnTo>
                    <a:pt x="23" y="790"/>
                  </a:lnTo>
                  <a:lnTo>
                    <a:pt x="12" y="785"/>
                  </a:lnTo>
                  <a:lnTo>
                    <a:pt x="3" y="774"/>
                  </a:lnTo>
                  <a:lnTo>
                    <a:pt x="0" y="758"/>
                  </a:lnTo>
                  <a:lnTo>
                    <a:pt x="0" y="737"/>
                  </a:lnTo>
                  <a:lnTo>
                    <a:pt x="0" y="737"/>
                  </a:lnTo>
                </a:path>
              </a:pathLst>
            </a:custGeom>
            <a:solidFill>
              <a:srgbClr val="FFE85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2046" y="1296"/>
              <a:ext cx="1307" cy="768"/>
            </a:xfrm>
            <a:custGeom>
              <a:avLst/>
              <a:gdLst/>
              <a:ahLst/>
              <a:cxnLst>
                <a:cxn ang="0">
                  <a:pos x="29" y="583"/>
                </a:cxn>
                <a:cxn ang="0">
                  <a:pos x="139" y="355"/>
                </a:cxn>
                <a:cxn ang="0">
                  <a:pos x="299" y="182"/>
                </a:cxn>
                <a:cxn ang="0">
                  <a:pos x="498" y="67"/>
                </a:cxn>
                <a:cxn ang="0">
                  <a:pos x="724" y="6"/>
                </a:cxn>
                <a:cxn ang="0">
                  <a:pos x="843" y="0"/>
                </a:cxn>
                <a:cxn ang="0">
                  <a:pos x="952" y="4"/>
                </a:cxn>
                <a:cxn ang="0">
                  <a:pos x="1051" y="18"/>
                </a:cxn>
                <a:cxn ang="0">
                  <a:pos x="1138" y="41"/>
                </a:cxn>
                <a:cxn ang="0">
                  <a:pos x="1212" y="75"/>
                </a:cxn>
                <a:cxn ang="0">
                  <a:pos x="1276" y="113"/>
                </a:cxn>
                <a:cxn ang="0">
                  <a:pos x="1292" y="128"/>
                </a:cxn>
                <a:cxn ang="0">
                  <a:pos x="1305" y="149"/>
                </a:cxn>
                <a:cxn ang="0">
                  <a:pos x="1292" y="158"/>
                </a:cxn>
                <a:cxn ang="0">
                  <a:pos x="1252" y="154"/>
                </a:cxn>
                <a:cxn ang="0">
                  <a:pos x="1185" y="136"/>
                </a:cxn>
                <a:cxn ang="0">
                  <a:pos x="1138" y="122"/>
                </a:cxn>
                <a:cxn ang="0">
                  <a:pos x="993" y="92"/>
                </a:cxn>
                <a:cxn ang="0">
                  <a:pos x="828" y="88"/>
                </a:cxn>
                <a:cxn ang="0">
                  <a:pos x="660" y="108"/>
                </a:cxn>
                <a:cxn ang="0">
                  <a:pos x="501" y="161"/>
                </a:cxn>
                <a:cxn ang="0">
                  <a:pos x="365" y="248"/>
                </a:cxn>
                <a:cxn ang="0">
                  <a:pos x="310" y="299"/>
                </a:cxn>
                <a:cxn ang="0">
                  <a:pos x="227" y="387"/>
                </a:cxn>
                <a:cxn ang="0">
                  <a:pos x="174" y="465"/>
                </a:cxn>
                <a:cxn ang="0">
                  <a:pos x="144" y="536"/>
                </a:cxn>
                <a:cxn ang="0">
                  <a:pos x="121" y="606"/>
                </a:cxn>
                <a:cxn ang="0">
                  <a:pos x="107" y="642"/>
                </a:cxn>
                <a:cxn ang="0">
                  <a:pos x="75" y="716"/>
                </a:cxn>
                <a:cxn ang="0">
                  <a:pos x="47" y="755"/>
                </a:cxn>
                <a:cxn ang="0">
                  <a:pos x="19" y="769"/>
                </a:cxn>
                <a:cxn ang="0">
                  <a:pos x="2" y="753"/>
                </a:cxn>
                <a:cxn ang="0">
                  <a:pos x="0" y="716"/>
                </a:cxn>
              </a:cxnLst>
              <a:rect l="0" t="0" r="r" b="b"/>
              <a:pathLst>
                <a:path w="1306" h="770">
                  <a:moveTo>
                    <a:pt x="0" y="716"/>
                  </a:moveTo>
                  <a:lnTo>
                    <a:pt x="29" y="583"/>
                  </a:lnTo>
                  <a:lnTo>
                    <a:pt x="78" y="463"/>
                  </a:lnTo>
                  <a:lnTo>
                    <a:pt x="139" y="355"/>
                  </a:lnTo>
                  <a:lnTo>
                    <a:pt x="213" y="262"/>
                  </a:lnTo>
                  <a:lnTo>
                    <a:pt x="299" y="182"/>
                  </a:lnTo>
                  <a:lnTo>
                    <a:pt x="395" y="117"/>
                  </a:lnTo>
                  <a:lnTo>
                    <a:pt x="498" y="67"/>
                  </a:lnTo>
                  <a:lnTo>
                    <a:pt x="609" y="29"/>
                  </a:lnTo>
                  <a:lnTo>
                    <a:pt x="724" y="6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900" y="0"/>
                  </a:lnTo>
                  <a:lnTo>
                    <a:pt x="952" y="4"/>
                  </a:lnTo>
                  <a:lnTo>
                    <a:pt x="1003" y="11"/>
                  </a:lnTo>
                  <a:lnTo>
                    <a:pt x="1051" y="18"/>
                  </a:lnTo>
                  <a:lnTo>
                    <a:pt x="1097" y="29"/>
                  </a:lnTo>
                  <a:lnTo>
                    <a:pt x="1138" y="41"/>
                  </a:lnTo>
                  <a:lnTo>
                    <a:pt x="1176" y="57"/>
                  </a:lnTo>
                  <a:lnTo>
                    <a:pt x="1212" y="75"/>
                  </a:lnTo>
                  <a:lnTo>
                    <a:pt x="1244" y="92"/>
                  </a:lnTo>
                  <a:lnTo>
                    <a:pt x="1276" y="113"/>
                  </a:lnTo>
                  <a:lnTo>
                    <a:pt x="1276" y="113"/>
                  </a:lnTo>
                  <a:lnTo>
                    <a:pt x="1292" y="128"/>
                  </a:lnTo>
                  <a:lnTo>
                    <a:pt x="1302" y="140"/>
                  </a:lnTo>
                  <a:lnTo>
                    <a:pt x="1305" y="149"/>
                  </a:lnTo>
                  <a:lnTo>
                    <a:pt x="1302" y="154"/>
                  </a:lnTo>
                  <a:lnTo>
                    <a:pt x="1292" y="158"/>
                  </a:lnTo>
                  <a:lnTo>
                    <a:pt x="1276" y="158"/>
                  </a:lnTo>
                  <a:lnTo>
                    <a:pt x="1252" y="154"/>
                  </a:lnTo>
                  <a:lnTo>
                    <a:pt x="1223" y="147"/>
                  </a:lnTo>
                  <a:lnTo>
                    <a:pt x="1185" y="136"/>
                  </a:lnTo>
                  <a:lnTo>
                    <a:pt x="1138" y="122"/>
                  </a:lnTo>
                  <a:lnTo>
                    <a:pt x="1138" y="122"/>
                  </a:lnTo>
                  <a:lnTo>
                    <a:pt x="1069" y="105"/>
                  </a:lnTo>
                  <a:lnTo>
                    <a:pt x="993" y="92"/>
                  </a:lnTo>
                  <a:lnTo>
                    <a:pt x="911" y="85"/>
                  </a:lnTo>
                  <a:lnTo>
                    <a:pt x="828" y="88"/>
                  </a:lnTo>
                  <a:lnTo>
                    <a:pt x="744" y="94"/>
                  </a:lnTo>
                  <a:lnTo>
                    <a:pt x="660" y="108"/>
                  </a:lnTo>
                  <a:lnTo>
                    <a:pt x="579" y="130"/>
                  </a:lnTo>
                  <a:lnTo>
                    <a:pt x="501" y="161"/>
                  </a:lnTo>
                  <a:lnTo>
                    <a:pt x="430" y="200"/>
                  </a:lnTo>
                  <a:lnTo>
                    <a:pt x="365" y="248"/>
                  </a:lnTo>
                  <a:lnTo>
                    <a:pt x="365" y="248"/>
                  </a:lnTo>
                  <a:lnTo>
                    <a:pt x="310" y="299"/>
                  </a:lnTo>
                  <a:lnTo>
                    <a:pt x="266" y="345"/>
                  </a:lnTo>
                  <a:lnTo>
                    <a:pt x="227" y="387"/>
                  </a:lnTo>
                  <a:lnTo>
                    <a:pt x="198" y="426"/>
                  </a:lnTo>
                  <a:lnTo>
                    <a:pt x="174" y="465"/>
                  </a:lnTo>
                  <a:lnTo>
                    <a:pt x="158" y="500"/>
                  </a:lnTo>
                  <a:lnTo>
                    <a:pt x="144" y="536"/>
                  </a:lnTo>
                  <a:lnTo>
                    <a:pt x="130" y="570"/>
                  </a:lnTo>
                  <a:lnTo>
                    <a:pt x="121" y="606"/>
                  </a:lnTo>
                  <a:lnTo>
                    <a:pt x="107" y="642"/>
                  </a:lnTo>
                  <a:lnTo>
                    <a:pt x="107" y="642"/>
                  </a:lnTo>
                  <a:lnTo>
                    <a:pt x="93" y="682"/>
                  </a:lnTo>
                  <a:lnTo>
                    <a:pt x="75" y="716"/>
                  </a:lnTo>
                  <a:lnTo>
                    <a:pt x="61" y="739"/>
                  </a:lnTo>
                  <a:lnTo>
                    <a:pt x="47" y="755"/>
                  </a:lnTo>
                  <a:lnTo>
                    <a:pt x="31" y="766"/>
                  </a:lnTo>
                  <a:lnTo>
                    <a:pt x="19" y="769"/>
                  </a:lnTo>
                  <a:lnTo>
                    <a:pt x="8" y="764"/>
                  </a:lnTo>
                  <a:lnTo>
                    <a:pt x="2" y="753"/>
                  </a:lnTo>
                  <a:lnTo>
                    <a:pt x="0" y="739"/>
                  </a:lnTo>
                  <a:lnTo>
                    <a:pt x="0" y="716"/>
                  </a:lnTo>
                  <a:lnTo>
                    <a:pt x="0" y="716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2065" y="1300"/>
              <a:ext cx="1283" cy="750"/>
            </a:xfrm>
            <a:custGeom>
              <a:avLst/>
              <a:gdLst/>
              <a:ahLst/>
              <a:cxnLst>
                <a:cxn ang="0">
                  <a:pos x="34" y="568"/>
                </a:cxn>
                <a:cxn ang="0">
                  <a:pos x="145" y="345"/>
                </a:cxn>
                <a:cxn ang="0">
                  <a:pos x="303" y="177"/>
                </a:cxn>
                <a:cxn ang="0">
                  <a:pos x="499" y="64"/>
                </a:cxn>
                <a:cxn ang="0">
                  <a:pos x="720" y="6"/>
                </a:cxn>
                <a:cxn ang="0">
                  <a:pos x="836" y="0"/>
                </a:cxn>
                <a:cxn ang="0">
                  <a:pos x="944" y="4"/>
                </a:cxn>
                <a:cxn ang="0">
                  <a:pos x="1038" y="16"/>
                </a:cxn>
                <a:cxn ang="0">
                  <a:pos x="1122" y="39"/>
                </a:cxn>
                <a:cxn ang="0">
                  <a:pos x="1195" y="69"/>
                </a:cxn>
                <a:cxn ang="0">
                  <a:pos x="1253" y="105"/>
                </a:cxn>
                <a:cxn ang="0">
                  <a:pos x="1270" y="117"/>
                </a:cxn>
                <a:cxn ang="0">
                  <a:pos x="1283" y="134"/>
                </a:cxn>
                <a:cxn ang="0">
                  <a:pos x="1270" y="142"/>
                </a:cxn>
                <a:cxn ang="0">
                  <a:pos x="1232" y="138"/>
                </a:cxn>
                <a:cxn ang="0">
                  <a:pos x="1167" y="124"/>
                </a:cxn>
                <a:cxn ang="0">
                  <a:pos x="1124" y="111"/>
                </a:cxn>
                <a:cxn ang="0">
                  <a:pos x="981" y="82"/>
                </a:cxn>
                <a:cxn ang="0">
                  <a:pos x="819" y="78"/>
                </a:cxn>
                <a:cxn ang="0">
                  <a:pos x="653" y="98"/>
                </a:cxn>
                <a:cxn ang="0">
                  <a:pos x="494" y="151"/>
                </a:cxn>
                <a:cxn ang="0">
                  <a:pos x="358" y="237"/>
                </a:cxn>
                <a:cxn ang="0">
                  <a:pos x="301" y="288"/>
                </a:cxn>
                <a:cxn ang="0">
                  <a:pos x="218" y="376"/>
                </a:cxn>
                <a:cxn ang="0">
                  <a:pos x="167" y="454"/>
                </a:cxn>
                <a:cxn ang="0">
                  <a:pos x="135" y="523"/>
                </a:cxn>
                <a:cxn ang="0">
                  <a:pos x="112" y="591"/>
                </a:cxn>
                <a:cxn ang="0">
                  <a:pos x="101" y="626"/>
                </a:cxn>
                <a:cxn ang="0">
                  <a:pos x="69" y="696"/>
                </a:cxn>
                <a:cxn ang="0">
                  <a:pos x="42" y="736"/>
                </a:cxn>
                <a:cxn ang="0">
                  <a:pos x="17" y="749"/>
                </a:cxn>
                <a:cxn ang="0">
                  <a:pos x="2" y="734"/>
                </a:cxn>
                <a:cxn ang="0">
                  <a:pos x="0" y="700"/>
                </a:cxn>
              </a:cxnLst>
              <a:rect l="0" t="0" r="r" b="b"/>
              <a:pathLst>
                <a:path w="1284" h="750">
                  <a:moveTo>
                    <a:pt x="0" y="700"/>
                  </a:moveTo>
                  <a:lnTo>
                    <a:pt x="34" y="568"/>
                  </a:lnTo>
                  <a:lnTo>
                    <a:pt x="82" y="449"/>
                  </a:lnTo>
                  <a:lnTo>
                    <a:pt x="145" y="345"/>
                  </a:lnTo>
                  <a:lnTo>
                    <a:pt x="218" y="254"/>
                  </a:lnTo>
                  <a:lnTo>
                    <a:pt x="303" y="177"/>
                  </a:lnTo>
                  <a:lnTo>
                    <a:pt x="397" y="113"/>
                  </a:lnTo>
                  <a:lnTo>
                    <a:pt x="499" y="64"/>
                  </a:lnTo>
                  <a:lnTo>
                    <a:pt x="609" y="29"/>
                  </a:lnTo>
                  <a:lnTo>
                    <a:pt x="720" y="6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91" y="0"/>
                  </a:lnTo>
                  <a:lnTo>
                    <a:pt x="944" y="4"/>
                  </a:lnTo>
                  <a:lnTo>
                    <a:pt x="992" y="9"/>
                  </a:lnTo>
                  <a:lnTo>
                    <a:pt x="1038" y="16"/>
                  </a:lnTo>
                  <a:lnTo>
                    <a:pt x="1082" y="27"/>
                  </a:lnTo>
                  <a:lnTo>
                    <a:pt x="1122" y="39"/>
                  </a:lnTo>
                  <a:lnTo>
                    <a:pt x="1160" y="52"/>
                  </a:lnTo>
                  <a:lnTo>
                    <a:pt x="1195" y="69"/>
                  </a:lnTo>
                  <a:lnTo>
                    <a:pt x="1225" y="85"/>
                  </a:lnTo>
                  <a:lnTo>
                    <a:pt x="1253" y="105"/>
                  </a:lnTo>
                  <a:lnTo>
                    <a:pt x="1253" y="105"/>
                  </a:lnTo>
                  <a:lnTo>
                    <a:pt x="1270" y="117"/>
                  </a:lnTo>
                  <a:lnTo>
                    <a:pt x="1278" y="128"/>
                  </a:lnTo>
                  <a:lnTo>
                    <a:pt x="1283" y="134"/>
                  </a:lnTo>
                  <a:lnTo>
                    <a:pt x="1278" y="140"/>
                  </a:lnTo>
                  <a:lnTo>
                    <a:pt x="1270" y="142"/>
                  </a:lnTo>
                  <a:lnTo>
                    <a:pt x="1253" y="142"/>
                  </a:lnTo>
                  <a:lnTo>
                    <a:pt x="1232" y="138"/>
                  </a:lnTo>
                  <a:lnTo>
                    <a:pt x="1202" y="131"/>
                  </a:lnTo>
                  <a:lnTo>
                    <a:pt x="1167" y="124"/>
                  </a:lnTo>
                  <a:lnTo>
                    <a:pt x="1124" y="111"/>
                  </a:lnTo>
                  <a:lnTo>
                    <a:pt x="1124" y="111"/>
                  </a:lnTo>
                  <a:lnTo>
                    <a:pt x="1055" y="94"/>
                  </a:lnTo>
                  <a:lnTo>
                    <a:pt x="981" y="82"/>
                  </a:lnTo>
                  <a:lnTo>
                    <a:pt x="901" y="75"/>
                  </a:lnTo>
                  <a:lnTo>
                    <a:pt x="819" y="78"/>
                  </a:lnTo>
                  <a:lnTo>
                    <a:pt x="735" y="83"/>
                  </a:lnTo>
                  <a:lnTo>
                    <a:pt x="653" y="98"/>
                  </a:lnTo>
                  <a:lnTo>
                    <a:pt x="570" y="122"/>
                  </a:lnTo>
                  <a:lnTo>
                    <a:pt x="494" y="151"/>
                  </a:lnTo>
                  <a:lnTo>
                    <a:pt x="423" y="191"/>
                  </a:lnTo>
                  <a:lnTo>
                    <a:pt x="358" y="237"/>
                  </a:lnTo>
                  <a:lnTo>
                    <a:pt x="358" y="237"/>
                  </a:lnTo>
                  <a:lnTo>
                    <a:pt x="301" y="288"/>
                  </a:lnTo>
                  <a:lnTo>
                    <a:pt x="257" y="334"/>
                  </a:lnTo>
                  <a:lnTo>
                    <a:pt x="218" y="376"/>
                  </a:lnTo>
                  <a:lnTo>
                    <a:pt x="190" y="416"/>
                  </a:lnTo>
                  <a:lnTo>
                    <a:pt x="167" y="454"/>
                  </a:lnTo>
                  <a:lnTo>
                    <a:pt x="149" y="490"/>
                  </a:lnTo>
                  <a:lnTo>
                    <a:pt x="135" y="523"/>
                  </a:lnTo>
                  <a:lnTo>
                    <a:pt x="122" y="557"/>
                  </a:lnTo>
                  <a:lnTo>
                    <a:pt x="112" y="591"/>
                  </a:lnTo>
                  <a:lnTo>
                    <a:pt x="101" y="626"/>
                  </a:lnTo>
                  <a:lnTo>
                    <a:pt x="101" y="626"/>
                  </a:lnTo>
                  <a:lnTo>
                    <a:pt x="84" y="665"/>
                  </a:lnTo>
                  <a:lnTo>
                    <a:pt x="69" y="696"/>
                  </a:lnTo>
                  <a:lnTo>
                    <a:pt x="54" y="719"/>
                  </a:lnTo>
                  <a:lnTo>
                    <a:pt x="42" y="736"/>
                  </a:lnTo>
                  <a:lnTo>
                    <a:pt x="29" y="744"/>
                  </a:lnTo>
                  <a:lnTo>
                    <a:pt x="17" y="749"/>
                  </a:lnTo>
                  <a:lnTo>
                    <a:pt x="8" y="744"/>
                  </a:lnTo>
                  <a:lnTo>
                    <a:pt x="2" y="734"/>
                  </a:lnTo>
                  <a:lnTo>
                    <a:pt x="0" y="719"/>
                  </a:lnTo>
                  <a:lnTo>
                    <a:pt x="0" y="700"/>
                  </a:lnTo>
                  <a:lnTo>
                    <a:pt x="0" y="700"/>
                  </a:lnTo>
                </a:path>
              </a:pathLst>
            </a:custGeom>
            <a:solidFill>
              <a:srgbClr val="FFEB6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2070" y="1300"/>
              <a:ext cx="1263" cy="730"/>
            </a:xfrm>
            <a:custGeom>
              <a:avLst/>
              <a:gdLst/>
              <a:ahLst/>
              <a:cxnLst>
                <a:cxn ang="0">
                  <a:pos x="38" y="553"/>
                </a:cxn>
                <a:cxn ang="0">
                  <a:pos x="149" y="334"/>
                </a:cxn>
                <a:cxn ang="0">
                  <a:pos x="310" y="170"/>
                </a:cxn>
                <a:cxn ang="0">
                  <a:pos x="503" y="62"/>
                </a:cxn>
                <a:cxn ang="0">
                  <a:pos x="718" y="6"/>
                </a:cxn>
                <a:cxn ang="0">
                  <a:pos x="830" y="0"/>
                </a:cxn>
                <a:cxn ang="0">
                  <a:pos x="936" y="4"/>
                </a:cxn>
                <a:cxn ang="0">
                  <a:pos x="1028" y="16"/>
                </a:cxn>
                <a:cxn ang="0">
                  <a:pos x="1111" y="35"/>
                </a:cxn>
                <a:cxn ang="0">
                  <a:pos x="1180" y="62"/>
                </a:cxn>
                <a:cxn ang="0">
                  <a:pos x="1233" y="94"/>
                </a:cxn>
                <a:cxn ang="0">
                  <a:pos x="1249" y="104"/>
                </a:cxn>
                <a:cxn ang="0">
                  <a:pos x="1261" y="122"/>
                </a:cxn>
                <a:cxn ang="0">
                  <a:pos x="1249" y="128"/>
                </a:cxn>
                <a:cxn ang="0">
                  <a:pos x="1212" y="124"/>
                </a:cxn>
                <a:cxn ang="0">
                  <a:pos x="1153" y="108"/>
                </a:cxn>
                <a:cxn ang="0">
                  <a:pos x="1113" y="98"/>
                </a:cxn>
                <a:cxn ang="0">
                  <a:pos x="971" y="71"/>
                </a:cxn>
                <a:cxn ang="0">
                  <a:pos x="812" y="67"/>
                </a:cxn>
                <a:cxn ang="0">
                  <a:pos x="644" y="87"/>
                </a:cxn>
                <a:cxn ang="0">
                  <a:pos x="487" y="140"/>
                </a:cxn>
                <a:cxn ang="0">
                  <a:pos x="349" y="228"/>
                </a:cxn>
                <a:cxn ang="0">
                  <a:pos x="294" y="277"/>
                </a:cxn>
                <a:cxn ang="0">
                  <a:pos x="213" y="368"/>
                </a:cxn>
                <a:cxn ang="0">
                  <a:pos x="158" y="444"/>
                </a:cxn>
                <a:cxn ang="0">
                  <a:pos x="126" y="511"/>
                </a:cxn>
                <a:cxn ang="0">
                  <a:pos x="103" y="576"/>
                </a:cxn>
                <a:cxn ang="0">
                  <a:pos x="92" y="610"/>
                </a:cxn>
                <a:cxn ang="0">
                  <a:pos x="62" y="677"/>
                </a:cxn>
                <a:cxn ang="0">
                  <a:pos x="38" y="717"/>
                </a:cxn>
                <a:cxn ang="0">
                  <a:pos x="14" y="728"/>
                </a:cxn>
                <a:cxn ang="0">
                  <a:pos x="2" y="717"/>
                </a:cxn>
                <a:cxn ang="0">
                  <a:pos x="2" y="681"/>
                </a:cxn>
              </a:cxnLst>
              <a:rect l="0" t="0" r="r" b="b"/>
              <a:pathLst>
                <a:path w="1262" h="729">
                  <a:moveTo>
                    <a:pt x="2" y="681"/>
                  </a:moveTo>
                  <a:lnTo>
                    <a:pt x="38" y="553"/>
                  </a:lnTo>
                  <a:lnTo>
                    <a:pt x="88" y="435"/>
                  </a:lnTo>
                  <a:lnTo>
                    <a:pt x="149" y="334"/>
                  </a:lnTo>
                  <a:lnTo>
                    <a:pt x="225" y="246"/>
                  </a:lnTo>
                  <a:lnTo>
                    <a:pt x="310" y="170"/>
                  </a:lnTo>
                  <a:lnTo>
                    <a:pt x="402" y="108"/>
                  </a:lnTo>
                  <a:lnTo>
                    <a:pt x="503" y="62"/>
                  </a:lnTo>
                  <a:lnTo>
                    <a:pt x="609" y="27"/>
                  </a:lnTo>
                  <a:lnTo>
                    <a:pt x="718" y="6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85" y="2"/>
                  </a:lnTo>
                  <a:lnTo>
                    <a:pt x="936" y="4"/>
                  </a:lnTo>
                  <a:lnTo>
                    <a:pt x="984" y="9"/>
                  </a:lnTo>
                  <a:lnTo>
                    <a:pt x="1028" y="16"/>
                  </a:lnTo>
                  <a:lnTo>
                    <a:pt x="1070" y="25"/>
                  </a:lnTo>
                  <a:lnTo>
                    <a:pt x="1111" y="35"/>
                  </a:lnTo>
                  <a:lnTo>
                    <a:pt x="1146" y="48"/>
                  </a:lnTo>
                  <a:lnTo>
                    <a:pt x="1180" y="62"/>
                  </a:lnTo>
                  <a:lnTo>
                    <a:pt x="1208" y="78"/>
                  </a:lnTo>
                  <a:lnTo>
                    <a:pt x="1233" y="94"/>
                  </a:lnTo>
                  <a:lnTo>
                    <a:pt x="1233" y="94"/>
                  </a:lnTo>
                  <a:lnTo>
                    <a:pt x="1249" y="104"/>
                  </a:lnTo>
                  <a:lnTo>
                    <a:pt x="1258" y="115"/>
                  </a:lnTo>
                  <a:lnTo>
                    <a:pt x="1261" y="122"/>
                  </a:lnTo>
                  <a:lnTo>
                    <a:pt x="1258" y="126"/>
                  </a:lnTo>
                  <a:lnTo>
                    <a:pt x="1249" y="128"/>
                  </a:lnTo>
                  <a:lnTo>
                    <a:pt x="1233" y="128"/>
                  </a:lnTo>
                  <a:lnTo>
                    <a:pt x="1212" y="124"/>
                  </a:lnTo>
                  <a:lnTo>
                    <a:pt x="1185" y="117"/>
                  </a:lnTo>
                  <a:lnTo>
                    <a:pt x="1153" y="108"/>
                  </a:lnTo>
                  <a:lnTo>
                    <a:pt x="1113" y="98"/>
                  </a:lnTo>
                  <a:lnTo>
                    <a:pt x="1113" y="98"/>
                  </a:lnTo>
                  <a:lnTo>
                    <a:pt x="1045" y="81"/>
                  </a:lnTo>
                  <a:lnTo>
                    <a:pt x="971" y="71"/>
                  </a:lnTo>
                  <a:lnTo>
                    <a:pt x="893" y="64"/>
                  </a:lnTo>
                  <a:lnTo>
                    <a:pt x="812" y="67"/>
                  </a:lnTo>
                  <a:lnTo>
                    <a:pt x="727" y="73"/>
                  </a:lnTo>
                  <a:lnTo>
                    <a:pt x="644" y="87"/>
                  </a:lnTo>
                  <a:lnTo>
                    <a:pt x="564" y="111"/>
                  </a:lnTo>
                  <a:lnTo>
                    <a:pt x="487" y="140"/>
                  </a:lnTo>
                  <a:lnTo>
                    <a:pt x="414" y="180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294" y="277"/>
                  </a:lnTo>
                  <a:lnTo>
                    <a:pt x="248" y="324"/>
                  </a:lnTo>
                  <a:lnTo>
                    <a:pt x="213" y="368"/>
                  </a:lnTo>
                  <a:lnTo>
                    <a:pt x="183" y="405"/>
                  </a:lnTo>
                  <a:lnTo>
                    <a:pt x="158" y="444"/>
                  </a:lnTo>
                  <a:lnTo>
                    <a:pt x="140" y="477"/>
                  </a:lnTo>
                  <a:lnTo>
                    <a:pt x="126" y="511"/>
                  </a:lnTo>
                  <a:lnTo>
                    <a:pt x="113" y="543"/>
                  </a:lnTo>
                  <a:lnTo>
                    <a:pt x="103" y="576"/>
                  </a:lnTo>
                  <a:lnTo>
                    <a:pt x="92" y="610"/>
                  </a:lnTo>
                  <a:lnTo>
                    <a:pt x="92" y="610"/>
                  </a:lnTo>
                  <a:lnTo>
                    <a:pt x="78" y="647"/>
                  </a:lnTo>
                  <a:lnTo>
                    <a:pt x="62" y="677"/>
                  </a:lnTo>
                  <a:lnTo>
                    <a:pt x="50" y="700"/>
                  </a:lnTo>
                  <a:lnTo>
                    <a:pt x="38" y="717"/>
                  </a:lnTo>
                  <a:lnTo>
                    <a:pt x="25" y="725"/>
                  </a:lnTo>
                  <a:lnTo>
                    <a:pt x="14" y="728"/>
                  </a:lnTo>
                  <a:lnTo>
                    <a:pt x="8" y="725"/>
                  </a:lnTo>
                  <a:lnTo>
                    <a:pt x="2" y="717"/>
                  </a:lnTo>
                  <a:lnTo>
                    <a:pt x="0" y="702"/>
                  </a:lnTo>
                  <a:lnTo>
                    <a:pt x="2" y="681"/>
                  </a:lnTo>
                  <a:lnTo>
                    <a:pt x="2" y="681"/>
                  </a:lnTo>
                </a:path>
              </a:pathLst>
            </a:custGeom>
            <a:solidFill>
              <a:srgbClr val="FFED7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2070" y="1290"/>
              <a:ext cx="1235" cy="711"/>
            </a:xfrm>
            <a:custGeom>
              <a:avLst/>
              <a:gdLst/>
              <a:ahLst/>
              <a:cxnLst>
                <a:cxn ang="0">
                  <a:pos x="39" y="534"/>
                </a:cxn>
                <a:cxn ang="0">
                  <a:pos x="153" y="319"/>
                </a:cxn>
                <a:cxn ang="0">
                  <a:pos x="313" y="161"/>
                </a:cxn>
                <a:cxn ang="0">
                  <a:pos x="503" y="56"/>
                </a:cxn>
                <a:cxn ang="0">
                  <a:pos x="713" y="5"/>
                </a:cxn>
                <a:cxn ang="0">
                  <a:pos x="823" y="0"/>
                </a:cxn>
                <a:cxn ang="0">
                  <a:pos x="924" y="2"/>
                </a:cxn>
                <a:cxn ang="0">
                  <a:pos x="1015" y="14"/>
                </a:cxn>
                <a:cxn ang="0">
                  <a:pos x="1095" y="30"/>
                </a:cxn>
                <a:cxn ang="0">
                  <a:pos x="1160" y="53"/>
                </a:cxn>
                <a:cxn ang="0">
                  <a:pos x="1210" y="83"/>
                </a:cxn>
                <a:cxn ang="0">
                  <a:pos x="1224" y="92"/>
                </a:cxn>
                <a:cxn ang="0">
                  <a:pos x="1235" y="106"/>
                </a:cxn>
                <a:cxn ang="0">
                  <a:pos x="1224" y="113"/>
                </a:cxn>
                <a:cxn ang="0">
                  <a:pos x="1189" y="106"/>
                </a:cxn>
                <a:cxn ang="0">
                  <a:pos x="1134" y="94"/>
                </a:cxn>
                <a:cxn ang="0">
                  <a:pos x="1097" y="83"/>
                </a:cxn>
                <a:cxn ang="0">
                  <a:pos x="958" y="56"/>
                </a:cxn>
                <a:cxn ang="0">
                  <a:pos x="800" y="53"/>
                </a:cxn>
                <a:cxn ang="0">
                  <a:pos x="633" y="75"/>
                </a:cxn>
                <a:cxn ang="0">
                  <a:pos x="476" y="129"/>
                </a:cxn>
                <a:cxn ang="0">
                  <a:pos x="340" y="216"/>
                </a:cxn>
                <a:cxn ang="0">
                  <a:pos x="283" y="264"/>
                </a:cxn>
                <a:cxn ang="0">
                  <a:pos x="202" y="355"/>
                </a:cxn>
                <a:cxn ang="0">
                  <a:pos x="149" y="428"/>
                </a:cxn>
                <a:cxn ang="0">
                  <a:pos x="115" y="495"/>
                </a:cxn>
                <a:cxn ang="0">
                  <a:pos x="92" y="559"/>
                </a:cxn>
                <a:cxn ang="0">
                  <a:pos x="81" y="590"/>
                </a:cxn>
                <a:cxn ang="0">
                  <a:pos x="54" y="658"/>
                </a:cxn>
                <a:cxn ang="0">
                  <a:pos x="29" y="696"/>
                </a:cxn>
                <a:cxn ang="0">
                  <a:pos x="9" y="707"/>
                </a:cxn>
                <a:cxn ang="0">
                  <a:pos x="2" y="696"/>
                </a:cxn>
                <a:cxn ang="0">
                  <a:pos x="2" y="664"/>
                </a:cxn>
              </a:cxnLst>
              <a:rect l="0" t="0" r="r" b="b"/>
              <a:pathLst>
                <a:path w="1236" h="708">
                  <a:moveTo>
                    <a:pt x="2" y="664"/>
                  </a:moveTo>
                  <a:lnTo>
                    <a:pt x="39" y="534"/>
                  </a:lnTo>
                  <a:lnTo>
                    <a:pt x="90" y="420"/>
                  </a:lnTo>
                  <a:lnTo>
                    <a:pt x="153" y="319"/>
                  </a:lnTo>
                  <a:lnTo>
                    <a:pt x="227" y="235"/>
                  </a:lnTo>
                  <a:lnTo>
                    <a:pt x="313" y="161"/>
                  </a:lnTo>
                  <a:lnTo>
                    <a:pt x="404" y="102"/>
                  </a:lnTo>
                  <a:lnTo>
                    <a:pt x="503" y="56"/>
                  </a:lnTo>
                  <a:lnTo>
                    <a:pt x="607" y="25"/>
                  </a:lnTo>
                  <a:lnTo>
                    <a:pt x="713" y="5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874" y="0"/>
                  </a:lnTo>
                  <a:lnTo>
                    <a:pt x="924" y="2"/>
                  </a:lnTo>
                  <a:lnTo>
                    <a:pt x="971" y="7"/>
                  </a:lnTo>
                  <a:lnTo>
                    <a:pt x="1015" y="14"/>
                  </a:lnTo>
                  <a:lnTo>
                    <a:pt x="1057" y="20"/>
                  </a:lnTo>
                  <a:lnTo>
                    <a:pt x="1095" y="30"/>
                  </a:lnTo>
                  <a:lnTo>
                    <a:pt x="1129" y="41"/>
                  </a:lnTo>
                  <a:lnTo>
                    <a:pt x="1160" y="53"/>
                  </a:lnTo>
                  <a:lnTo>
                    <a:pt x="1187" y="67"/>
                  </a:lnTo>
                  <a:lnTo>
                    <a:pt x="1210" y="83"/>
                  </a:lnTo>
                  <a:lnTo>
                    <a:pt x="1210" y="83"/>
                  </a:lnTo>
                  <a:lnTo>
                    <a:pt x="1224" y="92"/>
                  </a:lnTo>
                  <a:lnTo>
                    <a:pt x="1232" y="100"/>
                  </a:lnTo>
                  <a:lnTo>
                    <a:pt x="1235" y="106"/>
                  </a:lnTo>
                  <a:lnTo>
                    <a:pt x="1232" y="111"/>
                  </a:lnTo>
                  <a:lnTo>
                    <a:pt x="1224" y="113"/>
                  </a:lnTo>
                  <a:lnTo>
                    <a:pt x="1209" y="111"/>
                  </a:lnTo>
                  <a:lnTo>
                    <a:pt x="1189" y="106"/>
                  </a:lnTo>
                  <a:lnTo>
                    <a:pt x="1164" y="102"/>
                  </a:lnTo>
                  <a:lnTo>
                    <a:pt x="1134" y="94"/>
                  </a:lnTo>
                  <a:lnTo>
                    <a:pt x="1097" y="83"/>
                  </a:lnTo>
                  <a:lnTo>
                    <a:pt x="1097" y="83"/>
                  </a:lnTo>
                  <a:lnTo>
                    <a:pt x="1032" y="67"/>
                  </a:lnTo>
                  <a:lnTo>
                    <a:pt x="958" y="56"/>
                  </a:lnTo>
                  <a:lnTo>
                    <a:pt x="880" y="51"/>
                  </a:lnTo>
                  <a:lnTo>
                    <a:pt x="800" y="53"/>
                  </a:lnTo>
                  <a:lnTo>
                    <a:pt x="715" y="60"/>
                  </a:lnTo>
                  <a:lnTo>
                    <a:pt x="633" y="75"/>
                  </a:lnTo>
                  <a:lnTo>
                    <a:pt x="554" y="98"/>
                  </a:lnTo>
                  <a:lnTo>
                    <a:pt x="476" y="129"/>
                  </a:lnTo>
                  <a:lnTo>
                    <a:pt x="404" y="168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283" y="264"/>
                  </a:lnTo>
                  <a:lnTo>
                    <a:pt x="239" y="311"/>
                  </a:lnTo>
                  <a:lnTo>
                    <a:pt x="202" y="355"/>
                  </a:lnTo>
                  <a:lnTo>
                    <a:pt x="172" y="393"/>
                  </a:lnTo>
                  <a:lnTo>
                    <a:pt x="149" y="428"/>
                  </a:lnTo>
                  <a:lnTo>
                    <a:pt x="130" y="465"/>
                  </a:lnTo>
                  <a:lnTo>
                    <a:pt x="115" y="495"/>
                  </a:lnTo>
                  <a:lnTo>
                    <a:pt x="103" y="527"/>
                  </a:lnTo>
                  <a:lnTo>
                    <a:pt x="92" y="559"/>
                  </a:lnTo>
                  <a:lnTo>
                    <a:pt x="81" y="590"/>
                  </a:lnTo>
                  <a:lnTo>
                    <a:pt x="81" y="590"/>
                  </a:lnTo>
                  <a:lnTo>
                    <a:pt x="69" y="628"/>
                  </a:lnTo>
                  <a:lnTo>
                    <a:pt x="54" y="658"/>
                  </a:lnTo>
                  <a:lnTo>
                    <a:pt x="41" y="679"/>
                  </a:lnTo>
                  <a:lnTo>
                    <a:pt x="29" y="696"/>
                  </a:lnTo>
                  <a:lnTo>
                    <a:pt x="18" y="704"/>
                  </a:lnTo>
                  <a:lnTo>
                    <a:pt x="9" y="707"/>
                  </a:lnTo>
                  <a:lnTo>
                    <a:pt x="4" y="704"/>
                  </a:lnTo>
                  <a:lnTo>
                    <a:pt x="2" y="696"/>
                  </a:lnTo>
                  <a:lnTo>
                    <a:pt x="0" y="681"/>
                  </a:lnTo>
                  <a:lnTo>
                    <a:pt x="2" y="664"/>
                  </a:lnTo>
                  <a:lnTo>
                    <a:pt x="2" y="664"/>
                  </a:lnTo>
                </a:path>
              </a:pathLst>
            </a:custGeom>
            <a:solidFill>
              <a:srgbClr val="FFEF8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2055" y="1296"/>
              <a:ext cx="1211" cy="686"/>
            </a:xfrm>
            <a:custGeom>
              <a:avLst/>
              <a:gdLst/>
              <a:ahLst/>
              <a:cxnLst>
                <a:cxn ang="0">
                  <a:pos x="41" y="518"/>
                </a:cxn>
                <a:cxn ang="0">
                  <a:pos x="159" y="308"/>
                </a:cxn>
                <a:cxn ang="0">
                  <a:pos x="317" y="154"/>
                </a:cxn>
                <a:cxn ang="0">
                  <a:pos x="504" y="53"/>
                </a:cxn>
                <a:cxn ang="0">
                  <a:pos x="711" y="5"/>
                </a:cxn>
                <a:cxn ang="0">
                  <a:pos x="817" y="0"/>
                </a:cxn>
                <a:cxn ang="0">
                  <a:pos x="916" y="3"/>
                </a:cxn>
                <a:cxn ang="0">
                  <a:pos x="1005" y="12"/>
                </a:cxn>
                <a:cxn ang="0">
                  <a:pos x="1080" y="26"/>
                </a:cxn>
                <a:cxn ang="0">
                  <a:pos x="1143" y="48"/>
                </a:cxn>
                <a:cxn ang="0">
                  <a:pos x="1190" y="73"/>
                </a:cxn>
                <a:cxn ang="0">
                  <a:pos x="1203" y="81"/>
                </a:cxn>
                <a:cxn ang="0">
                  <a:pos x="1211" y="94"/>
                </a:cxn>
                <a:cxn ang="0">
                  <a:pos x="1201" y="97"/>
                </a:cxn>
                <a:cxn ang="0">
                  <a:pos x="1169" y="94"/>
                </a:cxn>
                <a:cxn ang="0">
                  <a:pos x="1118" y="81"/>
                </a:cxn>
                <a:cxn ang="0">
                  <a:pos x="1086" y="71"/>
                </a:cxn>
                <a:cxn ang="0">
                  <a:pos x="948" y="46"/>
                </a:cxn>
                <a:cxn ang="0">
                  <a:pos x="791" y="43"/>
                </a:cxn>
                <a:cxn ang="0">
                  <a:pos x="625" y="64"/>
                </a:cxn>
                <a:cxn ang="0">
                  <a:pos x="469" y="119"/>
                </a:cxn>
                <a:cxn ang="0">
                  <a:pos x="332" y="205"/>
                </a:cxn>
                <a:cxn ang="0">
                  <a:pos x="278" y="256"/>
                </a:cxn>
                <a:cxn ang="0">
                  <a:pos x="193" y="344"/>
                </a:cxn>
                <a:cxn ang="0">
                  <a:pos x="140" y="417"/>
                </a:cxn>
                <a:cxn ang="0">
                  <a:pos x="106" y="483"/>
                </a:cxn>
                <a:cxn ang="0">
                  <a:pos x="83" y="544"/>
                </a:cxn>
                <a:cxn ang="0">
                  <a:pos x="73" y="573"/>
                </a:cxn>
                <a:cxn ang="0">
                  <a:pos x="48" y="638"/>
                </a:cxn>
                <a:cxn ang="0">
                  <a:pos x="25" y="674"/>
                </a:cxn>
                <a:cxn ang="0">
                  <a:pos x="9" y="687"/>
                </a:cxn>
                <a:cxn ang="0">
                  <a:pos x="2" y="677"/>
                </a:cxn>
                <a:cxn ang="0">
                  <a:pos x="2" y="645"/>
                </a:cxn>
              </a:cxnLst>
              <a:rect l="0" t="0" r="r" b="b"/>
              <a:pathLst>
                <a:path w="1212" h="688">
                  <a:moveTo>
                    <a:pt x="2" y="645"/>
                  </a:moveTo>
                  <a:lnTo>
                    <a:pt x="41" y="518"/>
                  </a:lnTo>
                  <a:lnTo>
                    <a:pt x="96" y="407"/>
                  </a:lnTo>
                  <a:lnTo>
                    <a:pt x="159" y="308"/>
                  </a:lnTo>
                  <a:lnTo>
                    <a:pt x="233" y="224"/>
                  </a:lnTo>
                  <a:lnTo>
                    <a:pt x="317" y="154"/>
                  </a:lnTo>
                  <a:lnTo>
                    <a:pt x="408" y="97"/>
                  </a:lnTo>
                  <a:lnTo>
                    <a:pt x="504" y="53"/>
                  </a:lnTo>
                  <a:lnTo>
                    <a:pt x="606" y="24"/>
                  </a:lnTo>
                  <a:lnTo>
                    <a:pt x="711" y="5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67" y="0"/>
                  </a:lnTo>
                  <a:lnTo>
                    <a:pt x="916" y="3"/>
                  </a:lnTo>
                  <a:lnTo>
                    <a:pt x="962" y="7"/>
                  </a:lnTo>
                  <a:lnTo>
                    <a:pt x="1005" y="12"/>
                  </a:lnTo>
                  <a:lnTo>
                    <a:pt x="1044" y="20"/>
                  </a:lnTo>
                  <a:lnTo>
                    <a:pt x="1080" y="26"/>
                  </a:lnTo>
                  <a:lnTo>
                    <a:pt x="1114" y="37"/>
                  </a:lnTo>
                  <a:lnTo>
                    <a:pt x="1143" y="48"/>
                  </a:lnTo>
                  <a:lnTo>
                    <a:pt x="1169" y="60"/>
                  </a:lnTo>
                  <a:lnTo>
                    <a:pt x="1190" y="73"/>
                  </a:lnTo>
                  <a:lnTo>
                    <a:pt x="1190" y="73"/>
                  </a:lnTo>
                  <a:lnTo>
                    <a:pt x="1203" y="81"/>
                  </a:lnTo>
                  <a:lnTo>
                    <a:pt x="1211" y="90"/>
                  </a:lnTo>
                  <a:lnTo>
                    <a:pt x="1211" y="94"/>
                  </a:lnTo>
                  <a:lnTo>
                    <a:pt x="1208" y="96"/>
                  </a:lnTo>
                  <a:lnTo>
                    <a:pt x="1201" y="97"/>
                  </a:lnTo>
                  <a:lnTo>
                    <a:pt x="1187" y="96"/>
                  </a:lnTo>
                  <a:lnTo>
                    <a:pt x="1169" y="94"/>
                  </a:lnTo>
                  <a:lnTo>
                    <a:pt x="1148" y="87"/>
                  </a:lnTo>
                  <a:lnTo>
                    <a:pt x="1118" y="81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19" y="56"/>
                  </a:lnTo>
                  <a:lnTo>
                    <a:pt x="948" y="46"/>
                  </a:lnTo>
                  <a:lnTo>
                    <a:pt x="872" y="41"/>
                  </a:lnTo>
                  <a:lnTo>
                    <a:pt x="791" y="43"/>
                  </a:lnTo>
                  <a:lnTo>
                    <a:pt x="709" y="51"/>
                  </a:lnTo>
                  <a:lnTo>
                    <a:pt x="625" y="64"/>
                  </a:lnTo>
                  <a:lnTo>
                    <a:pt x="545" y="87"/>
                  </a:lnTo>
                  <a:lnTo>
                    <a:pt x="469" y="119"/>
                  </a:lnTo>
                  <a:lnTo>
                    <a:pt x="398" y="157"/>
                  </a:lnTo>
                  <a:lnTo>
                    <a:pt x="332" y="205"/>
                  </a:lnTo>
                  <a:lnTo>
                    <a:pt x="332" y="205"/>
                  </a:lnTo>
                  <a:lnTo>
                    <a:pt x="278" y="256"/>
                  </a:lnTo>
                  <a:lnTo>
                    <a:pt x="230" y="300"/>
                  </a:lnTo>
                  <a:lnTo>
                    <a:pt x="193" y="344"/>
                  </a:lnTo>
                  <a:lnTo>
                    <a:pt x="163" y="382"/>
                  </a:lnTo>
                  <a:lnTo>
                    <a:pt x="140" y="417"/>
                  </a:lnTo>
                  <a:lnTo>
                    <a:pt x="122" y="451"/>
                  </a:lnTo>
                  <a:lnTo>
                    <a:pt x="106" y="483"/>
                  </a:lnTo>
                  <a:lnTo>
                    <a:pt x="94" y="514"/>
                  </a:lnTo>
                  <a:lnTo>
                    <a:pt x="83" y="544"/>
                  </a:lnTo>
                  <a:lnTo>
                    <a:pt x="73" y="573"/>
                  </a:lnTo>
                  <a:lnTo>
                    <a:pt x="73" y="573"/>
                  </a:lnTo>
                  <a:lnTo>
                    <a:pt x="60" y="610"/>
                  </a:lnTo>
                  <a:lnTo>
                    <a:pt x="48" y="638"/>
                  </a:lnTo>
                  <a:lnTo>
                    <a:pt x="35" y="659"/>
                  </a:lnTo>
                  <a:lnTo>
                    <a:pt x="25" y="674"/>
                  </a:lnTo>
                  <a:lnTo>
                    <a:pt x="16" y="684"/>
                  </a:lnTo>
                  <a:lnTo>
                    <a:pt x="9" y="687"/>
                  </a:lnTo>
                  <a:lnTo>
                    <a:pt x="3" y="684"/>
                  </a:lnTo>
                  <a:lnTo>
                    <a:pt x="2" y="677"/>
                  </a:lnTo>
                  <a:lnTo>
                    <a:pt x="0" y="663"/>
                  </a:lnTo>
                  <a:lnTo>
                    <a:pt x="2" y="645"/>
                  </a:lnTo>
                  <a:lnTo>
                    <a:pt x="2" y="645"/>
                  </a:lnTo>
                </a:path>
              </a:pathLst>
            </a:custGeom>
            <a:solidFill>
              <a:srgbClr val="FFF18B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2089" y="1312"/>
              <a:ext cx="1187" cy="671"/>
            </a:xfrm>
            <a:custGeom>
              <a:avLst/>
              <a:gdLst/>
              <a:ahLst/>
              <a:cxnLst>
                <a:cxn ang="0">
                  <a:pos x="45" y="506"/>
                </a:cxn>
                <a:cxn ang="0">
                  <a:pos x="164" y="299"/>
                </a:cxn>
                <a:cxn ang="0">
                  <a:pos x="321" y="149"/>
                </a:cxn>
                <a:cxn ang="0">
                  <a:pos x="505" y="52"/>
                </a:cxn>
                <a:cxn ang="0">
                  <a:pos x="706" y="6"/>
                </a:cxn>
                <a:cxn ang="0">
                  <a:pos x="809" y="0"/>
                </a:cxn>
                <a:cxn ang="0">
                  <a:pos x="906" y="4"/>
                </a:cxn>
                <a:cxn ang="0">
                  <a:pos x="993" y="13"/>
                </a:cxn>
                <a:cxn ang="0">
                  <a:pos x="1066" y="25"/>
                </a:cxn>
                <a:cxn ang="0">
                  <a:pos x="1125" y="42"/>
                </a:cxn>
                <a:cxn ang="0">
                  <a:pos x="1168" y="63"/>
                </a:cxn>
                <a:cxn ang="0">
                  <a:pos x="1180" y="72"/>
                </a:cxn>
                <a:cxn ang="0">
                  <a:pos x="1189" y="82"/>
                </a:cxn>
                <a:cxn ang="0">
                  <a:pos x="1178" y="84"/>
                </a:cxn>
                <a:cxn ang="0">
                  <a:pos x="1149" y="80"/>
                </a:cxn>
                <a:cxn ang="0">
                  <a:pos x="1102" y="68"/>
                </a:cxn>
                <a:cxn ang="0">
                  <a:pos x="1073" y="59"/>
                </a:cxn>
                <a:cxn ang="0">
                  <a:pos x="938" y="36"/>
                </a:cxn>
                <a:cxn ang="0">
                  <a:pos x="782" y="34"/>
                </a:cxn>
                <a:cxn ang="0">
                  <a:pos x="618" y="57"/>
                </a:cxn>
                <a:cxn ang="0">
                  <a:pos x="461" y="110"/>
                </a:cxn>
                <a:cxn ang="0">
                  <a:pos x="324" y="195"/>
                </a:cxn>
                <a:cxn ang="0">
                  <a:pos x="268" y="246"/>
                </a:cxn>
                <a:cxn ang="0">
                  <a:pos x="183" y="335"/>
                </a:cxn>
                <a:cxn ang="0">
                  <a:pos x="130" y="409"/>
                </a:cxn>
                <a:cxn ang="0">
                  <a:pos x="96" y="471"/>
                </a:cxn>
                <a:cxn ang="0">
                  <a:pos x="73" y="531"/>
                </a:cxn>
                <a:cxn ang="0">
                  <a:pos x="65" y="558"/>
                </a:cxn>
                <a:cxn ang="0">
                  <a:pos x="40" y="621"/>
                </a:cxn>
                <a:cxn ang="0">
                  <a:pos x="19" y="657"/>
                </a:cxn>
                <a:cxn ang="0">
                  <a:pos x="4" y="670"/>
                </a:cxn>
                <a:cxn ang="0">
                  <a:pos x="0" y="658"/>
                </a:cxn>
                <a:cxn ang="0">
                  <a:pos x="2" y="630"/>
                </a:cxn>
              </a:cxnLst>
              <a:rect l="0" t="0" r="r" b="b"/>
              <a:pathLst>
                <a:path w="1190" h="671">
                  <a:moveTo>
                    <a:pt x="2" y="630"/>
                  </a:moveTo>
                  <a:lnTo>
                    <a:pt x="45" y="506"/>
                  </a:lnTo>
                  <a:lnTo>
                    <a:pt x="98" y="393"/>
                  </a:lnTo>
                  <a:lnTo>
                    <a:pt x="164" y="299"/>
                  </a:lnTo>
                  <a:lnTo>
                    <a:pt x="238" y="217"/>
                  </a:lnTo>
                  <a:lnTo>
                    <a:pt x="321" y="149"/>
                  </a:lnTo>
                  <a:lnTo>
                    <a:pt x="411" y="95"/>
                  </a:lnTo>
                  <a:lnTo>
                    <a:pt x="505" y="52"/>
                  </a:lnTo>
                  <a:lnTo>
                    <a:pt x="604" y="25"/>
                  </a:lnTo>
                  <a:lnTo>
                    <a:pt x="706" y="6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57" y="2"/>
                  </a:lnTo>
                  <a:lnTo>
                    <a:pt x="906" y="4"/>
                  </a:lnTo>
                  <a:lnTo>
                    <a:pt x="950" y="6"/>
                  </a:lnTo>
                  <a:lnTo>
                    <a:pt x="993" y="13"/>
                  </a:lnTo>
                  <a:lnTo>
                    <a:pt x="1030" y="19"/>
                  </a:lnTo>
                  <a:lnTo>
                    <a:pt x="1066" y="25"/>
                  </a:lnTo>
                  <a:lnTo>
                    <a:pt x="1098" y="34"/>
                  </a:lnTo>
                  <a:lnTo>
                    <a:pt x="1125" y="42"/>
                  </a:lnTo>
                  <a:lnTo>
                    <a:pt x="1149" y="52"/>
                  </a:lnTo>
                  <a:lnTo>
                    <a:pt x="1168" y="63"/>
                  </a:lnTo>
                  <a:lnTo>
                    <a:pt x="1168" y="63"/>
                  </a:lnTo>
                  <a:lnTo>
                    <a:pt x="1180" y="72"/>
                  </a:lnTo>
                  <a:lnTo>
                    <a:pt x="1186" y="78"/>
                  </a:lnTo>
                  <a:lnTo>
                    <a:pt x="1189" y="82"/>
                  </a:lnTo>
                  <a:lnTo>
                    <a:pt x="1184" y="84"/>
                  </a:lnTo>
                  <a:lnTo>
                    <a:pt x="1178" y="84"/>
                  </a:lnTo>
                  <a:lnTo>
                    <a:pt x="1165" y="82"/>
                  </a:lnTo>
                  <a:lnTo>
                    <a:pt x="1149" y="80"/>
                  </a:lnTo>
                  <a:lnTo>
                    <a:pt x="1127" y="73"/>
                  </a:lnTo>
                  <a:lnTo>
                    <a:pt x="1102" y="68"/>
                  </a:lnTo>
                  <a:lnTo>
                    <a:pt x="1073" y="59"/>
                  </a:lnTo>
                  <a:lnTo>
                    <a:pt x="1073" y="59"/>
                  </a:lnTo>
                  <a:lnTo>
                    <a:pt x="1007" y="45"/>
                  </a:lnTo>
                  <a:lnTo>
                    <a:pt x="938" y="36"/>
                  </a:lnTo>
                  <a:lnTo>
                    <a:pt x="860" y="31"/>
                  </a:lnTo>
                  <a:lnTo>
                    <a:pt x="782" y="34"/>
                  </a:lnTo>
                  <a:lnTo>
                    <a:pt x="699" y="42"/>
                  </a:lnTo>
                  <a:lnTo>
                    <a:pt x="618" y="57"/>
                  </a:lnTo>
                  <a:lnTo>
                    <a:pt x="537" y="78"/>
                  </a:lnTo>
                  <a:lnTo>
                    <a:pt x="461" y="110"/>
                  </a:lnTo>
                  <a:lnTo>
                    <a:pt x="390" y="147"/>
                  </a:lnTo>
                  <a:lnTo>
                    <a:pt x="324" y="195"/>
                  </a:lnTo>
                  <a:lnTo>
                    <a:pt x="324" y="195"/>
                  </a:lnTo>
                  <a:lnTo>
                    <a:pt x="268" y="246"/>
                  </a:lnTo>
                  <a:lnTo>
                    <a:pt x="223" y="292"/>
                  </a:lnTo>
                  <a:lnTo>
                    <a:pt x="183" y="335"/>
                  </a:lnTo>
                  <a:lnTo>
                    <a:pt x="153" y="372"/>
                  </a:lnTo>
                  <a:lnTo>
                    <a:pt x="130" y="409"/>
                  </a:lnTo>
                  <a:lnTo>
                    <a:pt x="112" y="442"/>
                  </a:lnTo>
                  <a:lnTo>
                    <a:pt x="96" y="471"/>
                  </a:lnTo>
                  <a:lnTo>
                    <a:pt x="84" y="501"/>
                  </a:lnTo>
                  <a:lnTo>
                    <a:pt x="73" y="531"/>
                  </a:lnTo>
                  <a:lnTo>
                    <a:pt x="65" y="558"/>
                  </a:lnTo>
                  <a:lnTo>
                    <a:pt x="65" y="558"/>
                  </a:lnTo>
                  <a:lnTo>
                    <a:pt x="52" y="594"/>
                  </a:lnTo>
                  <a:lnTo>
                    <a:pt x="40" y="621"/>
                  </a:lnTo>
                  <a:lnTo>
                    <a:pt x="29" y="642"/>
                  </a:lnTo>
                  <a:lnTo>
                    <a:pt x="19" y="657"/>
                  </a:lnTo>
                  <a:lnTo>
                    <a:pt x="10" y="665"/>
                  </a:lnTo>
                  <a:lnTo>
                    <a:pt x="4" y="670"/>
                  </a:lnTo>
                  <a:lnTo>
                    <a:pt x="0" y="667"/>
                  </a:lnTo>
                  <a:lnTo>
                    <a:pt x="0" y="658"/>
                  </a:lnTo>
                  <a:lnTo>
                    <a:pt x="0" y="646"/>
                  </a:lnTo>
                  <a:lnTo>
                    <a:pt x="2" y="630"/>
                  </a:lnTo>
                  <a:lnTo>
                    <a:pt x="2" y="630"/>
                  </a:lnTo>
                </a:path>
              </a:pathLst>
            </a:custGeom>
            <a:solidFill>
              <a:srgbClr val="FFF39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2093" y="1314"/>
              <a:ext cx="1167" cy="649"/>
            </a:xfrm>
            <a:custGeom>
              <a:avLst/>
              <a:gdLst/>
              <a:ahLst/>
              <a:cxnLst>
                <a:cxn ang="0">
                  <a:pos x="48" y="489"/>
                </a:cxn>
                <a:cxn ang="0">
                  <a:pos x="170" y="287"/>
                </a:cxn>
                <a:cxn ang="0">
                  <a:pos x="326" y="142"/>
                </a:cxn>
                <a:cxn ang="0">
                  <a:pos x="508" y="48"/>
                </a:cxn>
                <a:cxn ang="0">
                  <a:pos x="704" y="4"/>
                </a:cxn>
                <a:cxn ang="0">
                  <a:pos x="803" y="0"/>
                </a:cxn>
                <a:cxn ang="0">
                  <a:pos x="897" y="2"/>
                </a:cxn>
                <a:cxn ang="0">
                  <a:pos x="982" y="8"/>
                </a:cxn>
                <a:cxn ang="0">
                  <a:pos x="1053" y="20"/>
                </a:cxn>
                <a:cxn ang="0">
                  <a:pos x="1108" y="34"/>
                </a:cxn>
                <a:cxn ang="0">
                  <a:pos x="1148" y="50"/>
                </a:cxn>
                <a:cxn ang="0">
                  <a:pos x="1159" y="59"/>
                </a:cxn>
                <a:cxn ang="0">
                  <a:pos x="1166" y="68"/>
                </a:cxn>
                <a:cxn ang="0">
                  <a:pos x="1155" y="68"/>
                </a:cxn>
                <a:cxn ang="0">
                  <a:pos x="1129" y="63"/>
                </a:cxn>
                <a:cxn ang="0">
                  <a:pos x="1087" y="52"/>
                </a:cxn>
                <a:cxn ang="0">
                  <a:pos x="1060" y="44"/>
                </a:cxn>
                <a:cxn ang="0">
                  <a:pos x="927" y="20"/>
                </a:cxn>
                <a:cxn ang="0">
                  <a:pos x="771" y="20"/>
                </a:cxn>
                <a:cxn ang="0">
                  <a:pos x="609" y="44"/>
                </a:cxn>
                <a:cxn ang="0">
                  <a:pos x="453" y="96"/>
                </a:cxn>
                <a:cxn ang="0">
                  <a:pos x="316" y="183"/>
                </a:cxn>
                <a:cxn ang="0">
                  <a:pos x="261" y="234"/>
                </a:cxn>
                <a:cxn ang="0">
                  <a:pos x="177" y="320"/>
                </a:cxn>
                <a:cxn ang="0">
                  <a:pos x="122" y="396"/>
                </a:cxn>
                <a:cxn ang="0">
                  <a:pos x="89" y="460"/>
                </a:cxn>
                <a:cxn ang="0">
                  <a:pos x="67" y="514"/>
                </a:cxn>
                <a:cxn ang="0">
                  <a:pos x="57" y="539"/>
                </a:cxn>
                <a:cxn ang="0">
                  <a:pos x="34" y="601"/>
                </a:cxn>
                <a:cxn ang="0">
                  <a:pos x="15" y="636"/>
                </a:cxn>
                <a:cxn ang="0">
                  <a:pos x="4" y="650"/>
                </a:cxn>
                <a:cxn ang="0">
                  <a:pos x="0" y="638"/>
                </a:cxn>
                <a:cxn ang="0">
                  <a:pos x="4" y="611"/>
                </a:cxn>
              </a:cxnLst>
              <a:rect l="0" t="0" r="r" b="b"/>
              <a:pathLst>
                <a:path w="1167" h="651">
                  <a:moveTo>
                    <a:pt x="4" y="611"/>
                  </a:moveTo>
                  <a:lnTo>
                    <a:pt x="48" y="489"/>
                  </a:lnTo>
                  <a:lnTo>
                    <a:pt x="103" y="380"/>
                  </a:lnTo>
                  <a:lnTo>
                    <a:pt x="170" y="287"/>
                  </a:lnTo>
                  <a:lnTo>
                    <a:pt x="244" y="207"/>
                  </a:lnTo>
                  <a:lnTo>
                    <a:pt x="326" y="142"/>
                  </a:lnTo>
                  <a:lnTo>
                    <a:pt x="415" y="89"/>
                  </a:lnTo>
                  <a:lnTo>
                    <a:pt x="508" y="48"/>
                  </a:lnTo>
                  <a:lnTo>
                    <a:pt x="605" y="20"/>
                  </a:lnTo>
                  <a:lnTo>
                    <a:pt x="704" y="4"/>
                  </a:lnTo>
                  <a:lnTo>
                    <a:pt x="803" y="0"/>
                  </a:lnTo>
                  <a:lnTo>
                    <a:pt x="803" y="0"/>
                  </a:lnTo>
                  <a:lnTo>
                    <a:pt x="851" y="0"/>
                  </a:lnTo>
                  <a:lnTo>
                    <a:pt x="897" y="2"/>
                  </a:lnTo>
                  <a:lnTo>
                    <a:pt x="942" y="4"/>
                  </a:lnTo>
                  <a:lnTo>
                    <a:pt x="982" y="8"/>
                  </a:lnTo>
                  <a:lnTo>
                    <a:pt x="1020" y="15"/>
                  </a:lnTo>
                  <a:lnTo>
                    <a:pt x="1053" y="20"/>
                  </a:lnTo>
                  <a:lnTo>
                    <a:pt x="1083" y="27"/>
                  </a:lnTo>
                  <a:lnTo>
                    <a:pt x="1108" y="34"/>
                  </a:lnTo>
                  <a:lnTo>
                    <a:pt x="1131" y="42"/>
                  </a:lnTo>
                  <a:lnTo>
                    <a:pt x="1148" y="50"/>
                  </a:lnTo>
                  <a:lnTo>
                    <a:pt x="1148" y="50"/>
                  </a:lnTo>
                  <a:lnTo>
                    <a:pt x="1159" y="59"/>
                  </a:lnTo>
                  <a:lnTo>
                    <a:pt x="1163" y="63"/>
                  </a:lnTo>
                  <a:lnTo>
                    <a:pt x="1166" y="68"/>
                  </a:lnTo>
                  <a:lnTo>
                    <a:pt x="1163" y="68"/>
                  </a:lnTo>
                  <a:lnTo>
                    <a:pt x="1155" y="68"/>
                  </a:lnTo>
                  <a:lnTo>
                    <a:pt x="1145" y="68"/>
                  </a:lnTo>
                  <a:lnTo>
                    <a:pt x="1129" y="63"/>
                  </a:lnTo>
                  <a:lnTo>
                    <a:pt x="1111" y="59"/>
                  </a:lnTo>
                  <a:lnTo>
                    <a:pt x="1087" y="52"/>
                  </a:lnTo>
                  <a:lnTo>
                    <a:pt x="1060" y="44"/>
                  </a:lnTo>
                  <a:lnTo>
                    <a:pt x="1060" y="44"/>
                  </a:lnTo>
                  <a:lnTo>
                    <a:pt x="996" y="31"/>
                  </a:lnTo>
                  <a:lnTo>
                    <a:pt x="927" y="20"/>
                  </a:lnTo>
                  <a:lnTo>
                    <a:pt x="851" y="18"/>
                  </a:lnTo>
                  <a:lnTo>
                    <a:pt x="771" y="20"/>
                  </a:lnTo>
                  <a:lnTo>
                    <a:pt x="691" y="29"/>
                  </a:lnTo>
                  <a:lnTo>
                    <a:pt x="609" y="44"/>
                  </a:lnTo>
                  <a:lnTo>
                    <a:pt x="529" y="68"/>
                  </a:lnTo>
                  <a:lnTo>
                    <a:pt x="453" y="96"/>
                  </a:lnTo>
                  <a:lnTo>
                    <a:pt x="381" y="137"/>
                  </a:lnTo>
                  <a:lnTo>
                    <a:pt x="316" y="183"/>
                  </a:lnTo>
                  <a:lnTo>
                    <a:pt x="316" y="183"/>
                  </a:lnTo>
                  <a:lnTo>
                    <a:pt x="261" y="234"/>
                  </a:lnTo>
                  <a:lnTo>
                    <a:pt x="215" y="280"/>
                  </a:lnTo>
                  <a:lnTo>
                    <a:pt x="177" y="320"/>
                  </a:lnTo>
                  <a:lnTo>
                    <a:pt x="145" y="361"/>
                  </a:lnTo>
                  <a:lnTo>
                    <a:pt x="122" y="396"/>
                  </a:lnTo>
                  <a:lnTo>
                    <a:pt x="103" y="428"/>
                  </a:lnTo>
                  <a:lnTo>
                    <a:pt x="89" y="460"/>
                  </a:lnTo>
                  <a:lnTo>
                    <a:pt x="75" y="486"/>
                  </a:lnTo>
                  <a:lnTo>
                    <a:pt x="67" y="514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44" y="576"/>
                  </a:lnTo>
                  <a:lnTo>
                    <a:pt x="34" y="601"/>
                  </a:lnTo>
                  <a:lnTo>
                    <a:pt x="23" y="622"/>
                  </a:lnTo>
                  <a:lnTo>
                    <a:pt x="15" y="636"/>
                  </a:lnTo>
                  <a:lnTo>
                    <a:pt x="8" y="645"/>
                  </a:lnTo>
                  <a:lnTo>
                    <a:pt x="4" y="650"/>
                  </a:lnTo>
                  <a:lnTo>
                    <a:pt x="0" y="645"/>
                  </a:lnTo>
                  <a:lnTo>
                    <a:pt x="0" y="638"/>
                  </a:lnTo>
                  <a:lnTo>
                    <a:pt x="0" y="629"/>
                  </a:lnTo>
                  <a:lnTo>
                    <a:pt x="4" y="611"/>
                  </a:lnTo>
                  <a:lnTo>
                    <a:pt x="4" y="611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2097" y="1315"/>
              <a:ext cx="1145" cy="629"/>
            </a:xfrm>
            <a:custGeom>
              <a:avLst/>
              <a:gdLst/>
              <a:ahLst/>
              <a:cxnLst>
                <a:cxn ang="0">
                  <a:pos x="50" y="473"/>
                </a:cxn>
                <a:cxn ang="0">
                  <a:pos x="174" y="275"/>
                </a:cxn>
                <a:cxn ang="0">
                  <a:pos x="333" y="135"/>
                </a:cxn>
                <a:cxn ang="0">
                  <a:pos x="510" y="46"/>
                </a:cxn>
                <a:cxn ang="0">
                  <a:pos x="701" y="4"/>
                </a:cxn>
                <a:cxn ang="0">
                  <a:pos x="796" y="0"/>
                </a:cxn>
                <a:cxn ang="0">
                  <a:pos x="889" y="2"/>
                </a:cxn>
                <a:cxn ang="0">
                  <a:pos x="971" y="8"/>
                </a:cxn>
                <a:cxn ang="0">
                  <a:pos x="1039" y="16"/>
                </a:cxn>
                <a:cxn ang="0">
                  <a:pos x="1093" y="29"/>
                </a:cxn>
                <a:cxn ang="0">
                  <a:pos x="1127" y="41"/>
                </a:cxn>
                <a:cxn ang="0">
                  <a:pos x="1138" y="48"/>
                </a:cxn>
                <a:cxn ang="0">
                  <a:pos x="1144" y="54"/>
                </a:cxn>
                <a:cxn ang="0">
                  <a:pos x="1134" y="54"/>
                </a:cxn>
                <a:cxn ang="0">
                  <a:pos x="1108" y="48"/>
                </a:cxn>
                <a:cxn ang="0">
                  <a:pos x="1070" y="40"/>
                </a:cxn>
                <a:cxn ang="0">
                  <a:pos x="1047" y="31"/>
                </a:cxn>
                <a:cxn ang="0">
                  <a:pos x="916" y="10"/>
                </a:cxn>
                <a:cxn ang="0">
                  <a:pos x="763" y="8"/>
                </a:cxn>
                <a:cxn ang="0">
                  <a:pos x="602" y="34"/>
                </a:cxn>
                <a:cxn ang="0">
                  <a:pos x="444" y="86"/>
                </a:cxn>
                <a:cxn ang="0">
                  <a:pos x="310" y="172"/>
                </a:cxn>
                <a:cxn ang="0">
                  <a:pos x="253" y="222"/>
                </a:cxn>
                <a:cxn ang="0">
                  <a:pos x="168" y="310"/>
                </a:cxn>
                <a:cxn ang="0">
                  <a:pos x="113" y="383"/>
                </a:cxn>
                <a:cxn ang="0">
                  <a:pos x="80" y="445"/>
                </a:cxn>
                <a:cxn ang="0">
                  <a:pos x="59" y="498"/>
                </a:cxn>
                <a:cxn ang="0">
                  <a:pos x="50" y="521"/>
                </a:cxn>
                <a:cxn ang="0">
                  <a:pos x="27" y="581"/>
                </a:cxn>
                <a:cxn ang="0">
                  <a:pos x="11" y="616"/>
                </a:cxn>
                <a:cxn ang="0">
                  <a:pos x="0" y="627"/>
                </a:cxn>
                <a:cxn ang="0">
                  <a:pos x="0" y="618"/>
                </a:cxn>
                <a:cxn ang="0">
                  <a:pos x="4" y="592"/>
                </a:cxn>
              </a:cxnLst>
              <a:rect l="0" t="0" r="r" b="b"/>
              <a:pathLst>
                <a:path w="1145" h="628">
                  <a:moveTo>
                    <a:pt x="4" y="592"/>
                  </a:moveTo>
                  <a:lnTo>
                    <a:pt x="50" y="473"/>
                  </a:lnTo>
                  <a:lnTo>
                    <a:pt x="107" y="365"/>
                  </a:lnTo>
                  <a:lnTo>
                    <a:pt x="174" y="275"/>
                  </a:lnTo>
                  <a:lnTo>
                    <a:pt x="250" y="197"/>
                  </a:lnTo>
                  <a:lnTo>
                    <a:pt x="333" y="135"/>
                  </a:lnTo>
                  <a:lnTo>
                    <a:pt x="419" y="84"/>
                  </a:lnTo>
                  <a:lnTo>
                    <a:pt x="510" y="46"/>
                  </a:lnTo>
                  <a:lnTo>
                    <a:pt x="605" y="20"/>
                  </a:lnTo>
                  <a:lnTo>
                    <a:pt x="701" y="4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842" y="0"/>
                  </a:lnTo>
                  <a:lnTo>
                    <a:pt x="889" y="2"/>
                  </a:lnTo>
                  <a:lnTo>
                    <a:pt x="931" y="4"/>
                  </a:lnTo>
                  <a:lnTo>
                    <a:pt x="971" y="8"/>
                  </a:lnTo>
                  <a:lnTo>
                    <a:pt x="1007" y="13"/>
                  </a:lnTo>
                  <a:lnTo>
                    <a:pt x="1039" y="16"/>
                  </a:lnTo>
                  <a:lnTo>
                    <a:pt x="1068" y="23"/>
                  </a:lnTo>
                  <a:lnTo>
                    <a:pt x="1093" y="29"/>
                  </a:lnTo>
                  <a:lnTo>
                    <a:pt x="1113" y="36"/>
                  </a:lnTo>
                  <a:lnTo>
                    <a:pt x="1127" y="41"/>
                  </a:lnTo>
                  <a:lnTo>
                    <a:pt x="1127" y="41"/>
                  </a:lnTo>
                  <a:lnTo>
                    <a:pt x="1138" y="48"/>
                  </a:lnTo>
                  <a:lnTo>
                    <a:pt x="1141" y="52"/>
                  </a:lnTo>
                  <a:lnTo>
                    <a:pt x="1144" y="54"/>
                  </a:lnTo>
                  <a:lnTo>
                    <a:pt x="1140" y="54"/>
                  </a:lnTo>
                  <a:lnTo>
                    <a:pt x="1134" y="54"/>
                  </a:lnTo>
                  <a:lnTo>
                    <a:pt x="1123" y="52"/>
                  </a:lnTo>
                  <a:lnTo>
                    <a:pt x="1108" y="48"/>
                  </a:lnTo>
                  <a:lnTo>
                    <a:pt x="1091" y="43"/>
                  </a:lnTo>
                  <a:lnTo>
                    <a:pt x="1070" y="40"/>
                  </a:lnTo>
                  <a:lnTo>
                    <a:pt x="1047" y="31"/>
                  </a:lnTo>
                  <a:lnTo>
                    <a:pt x="1047" y="31"/>
                  </a:lnTo>
                  <a:lnTo>
                    <a:pt x="986" y="18"/>
                  </a:lnTo>
                  <a:lnTo>
                    <a:pt x="916" y="10"/>
                  </a:lnTo>
                  <a:lnTo>
                    <a:pt x="842" y="8"/>
                  </a:lnTo>
                  <a:lnTo>
                    <a:pt x="763" y="8"/>
                  </a:lnTo>
                  <a:lnTo>
                    <a:pt x="683" y="18"/>
                  </a:lnTo>
                  <a:lnTo>
                    <a:pt x="602" y="34"/>
                  </a:lnTo>
                  <a:lnTo>
                    <a:pt x="522" y="57"/>
                  </a:lnTo>
                  <a:lnTo>
                    <a:pt x="444" y="86"/>
                  </a:lnTo>
                  <a:lnTo>
                    <a:pt x="372" y="126"/>
                  </a:lnTo>
                  <a:lnTo>
                    <a:pt x="310" y="172"/>
                  </a:lnTo>
                  <a:lnTo>
                    <a:pt x="310" y="172"/>
                  </a:lnTo>
                  <a:lnTo>
                    <a:pt x="253" y="222"/>
                  </a:lnTo>
                  <a:lnTo>
                    <a:pt x="206" y="269"/>
                  </a:lnTo>
                  <a:lnTo>
                    <a:pt x="168" y="310"/>
                  </a:lnTo>
                  <a:lnTo>
                    <a:pt x="137" y="349"/>
                  </a:lnTo>
                  <a:lnTo>
                    <a:pt x="113" y="383"/>
                  </a:lnTo>
                  <a:lnTo>
                    <a:pt x="94" y="416"/>
                  </a:lnTo>
                  <a:lnTo>
                    <a:pt x="80" y="445"/>
                  </a:lnTo>
                  <a:lnTo>
                    <a:pt x="67" y="473"/>
                  </a:lnTo>
                  <a:lnTo>
                    <a:pt x="59" y="498"/>
                  </a:lnTo>
                  <a:lnTo>
                    <a:pt x="50" y="521"/>
                  </a:lnTo>
                  <a:lnTo>
                    <a:pt x="50" y="521"/>
                  </a:lnTo>
                  <a:lnTo>
                    <a:pt x="37" y="554"/>
                  </a:lnTo>
                  <a:lnTo>
                    <a:pt x="27" y="581"/>
                  </a:lnTo>
                  <a:lnTo>
                    <a:pt x="16" y="601"/>
                  </a:lnTo>
                  <a:lnTo>
                    <a:pt x="11" y="616"/>
                  </a:lnTo>
                  <a:lnTo>
                    <a:pt x="4" y="624"/>
                  </a:lnTo>
                  <a:lnTo>
                    <a:pt x="0" y="627"/>
                  </a:lnTo>
                  <a:lnTo>
                    <a:pt x="0" y="624"/>
                  </a:lnTo>
                  <a:lnTo>
                    <a:pt x="0" y="618"/>
                  </a:lnTo>
                  <a:lnTo>
                    <a:pt x="2" y="607"/>
                  </a:lnTo>
                  <a:lnTo>
                    <a:pt x="4" y="592"/>
                  </a:lnTo>
                  <a:lnTo>
                    <a:pt x="4" y="592"/>
                  </a:lnTo>
                </a:path>
              </a:pathLst>
            </a:custGeom>
            <a:solidFill>
              <a:srgbClr val="FFF7A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2011" y="1922"/>
              <a:ext cx="197" cy="173"/>
            </a:xfrm>
            <a:custGeom>
              <a:avLst/>
              <a:gdLst/>
              <a:ahLst/>
              <a:cxnLst>
                <a:cxn ang="0">
                  <a:pos x="94" y="118"/>
                </a:cxn>
                <a:cxn ang="0">
                  <a:pos x="154" y="127"/>
                </a:cxn>
                <a:cxn ang="0">
                  <a:pos x="160" y="90"/>
                </a:cxn>
                <a:cxn ang="0">
                  <a:pos x="160" y="90"/>
                </a:cxn>
                <a:cxn ang="0">
                  <a:pos x="160" y="74"/>
                </a:cxn>
                <a:cxn ang="0">
                  <a:pos x="152" y="61"/>
                </a:cxn>
                <a:cxn ang="0">
                  <a:pos x="139" y="50"/>
                </a:cxn>
                <a:cxn ang="0">
                  <a:pos x="124" y="44"/>
                </a:cxn>
                <a:cxn ang="0">
                  <a:pos x="105" y="39"/>
                </a:cxn>
                <a:cxn ang="0">
                  <a:pos x="105" y="39"/>
                </a:cxn>
                <a:cxn ang="0">
                  <a:pos x="78" y="38"/>
                </a:cxn>
                <a:cxn ang="0">
                  <a:pos x="61" y="44"/>
                </a:cxn>
                <a:cxn ang="0">
                  <a:pos x="50" y="53"/>
                </a:cxn>
                <a:cxn ang="0">
                  <a:pos x="44" y="64"/>
                </a:cxn>
                <a:cxn ang="0">
                  <a:pos x="41" y="71"/>
                </a:cxn>
                <a:cxn ang="0">
                  <a:pos x="36" y="110"/>
                </a:cxn>
                <a:cxn ang="0">
                  <a:pos x="94" y="118"/>
                </a:cxn>
                <a:cxn ang="0">
                  <a:pos x="91" y="154"/>
                </a:cxn>
                <a:cxn ang="0">
                  <a:pos x="0" y="141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16" y="44"/>
                </a:cxn>
                <a:cxn ang="0">
                  <a:pos x="23" y="32"/>
                </a:cxn>
                <a:cxn ang="0">
                  <a:pos x="31" y="20"/>
                </a:cxn>
                <a:cxn ang="0">
                  <a:pos x="40" y="13"/>
                </a:cxn>
                <a:cxn ang="0">
                  <a:pos x="52" y="6"/>
                </a:cxn>
                <a:cxn ang="0">
                  <a:pos x="63" y="4"/>
                </a:cxn>
                <a:cxn ang="0">
                  <a:pos x="73" y="0"/>
                </a:cxn>
                <a:cxn ang="0">
                  <a:pos x="87" y="0"/>
                </a:cxn>
                <a:cxn ang="0">
                  <a:pos x="99" y="0"/>
                </a:cxn>
                <a:cxn ang="0">
                  <a:pos x="110" y="2"/>
                </a:cxn>
                <a:cxn ang="0">
                  <a:pos x="110" y="2"/>
                </a:cxn>
                <a:cxn ang="0">
                  <a:pos x="120" y="4"/>
                </a:cxn>
                <a:cxn ang="0">
                  <a:pos x="133" y="8"/>
                </a:cxn>
                <a:cxn ang="0">
                  <a:pos x="145" y="13"/>
                </a:cxn>
                <a:cxn ang="0">
                  <a:pos x="158" y="18"/>
                </a:cxn>
                <a:cxn ang="0">
                  <a:pos x="168" y="25"/>
                </a:cxn>
                <a:cxn ang="0">
                  <a:pos x="177" y="36"/>
                </a:cxn>
                <a:cxn ang="0">
                  <a:pos x="186" y="46"/>
                </a:cxn>
                <a:cxn ang="0">
                  <a:pos x="190" y="59"/>
                </a:cxn>
                <a:cxn ang="0">
                  <a:pos x="194" y="74"/>
                </a:cxn>
                <a:cxn ang="0">
                  <a:pos x="191" y="90"/>
                </a:cxn>
                <a:cxn ang="0">
                  <a:pos x="179" y="169"/>
                </a:cxn>
                <a:cxn ang="0">
                  <a:pos x="91" y="154"/>
                </a:cxn>
                <a:cxn ang="0">
                  <a:pos x="94" y="118"/>
                </a:cxn>
                <a:cxn ang="0">
                  <a:pos x="94" y="118"/>
                </a:cxn>
              </a:cxnLst>
              <a:rect l="0" t="0" r="r" b="b"/>
              <a:pathLst>
                <a:path w="195" h="170">
                  <a:moveTo>
                    <a:pt x="94" y="118"/>
                  </a:moveTo>
                  <a:lnTo>
                    <a:pt x="154" y="127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60" y="74"/>
                  </a:lnTo>
                  <a:lnTo>
                    <a:pt x="152" y="61"/>
                  </a:lnTo>
                  <a:lnTo>
                    <a:pt x="139" y="50"/>
                  </a:lnTo>
                  <a:lnTo>
                    <a:pt x="124" y="44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78" y="38"/>
                  </a:lnTo>
                  <a:lnTo>
                    <a:pt x="61" y="44"/>
                  </a:lnTo>
                  <a:lnTo>
                    <a:pt x="50" y="53"/>
                  </a:lnTo>
                  <a:lnTo>
                    <a:pt x="44" y="64"/>
                  </a:lnTo>
                  <a:lnTo>
                    <a:pt x="41" y="71"/>
                  </a:lnTo>
                  <a:lnTo>
                    <a:pt x="36" y="110"/>
                  </a:lnTo>
                  <a:lnTo>
                    <a:pt x="94" y="118"/>
                  </a:lnTo>
                  <a:lnTo>
                    <a:pt x="91" y="154"/>
                  </a:lnTo>
                  <a:lnTo>
                    <a:pt x="0" y="14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23" y="32"/>
                  </a:lnTo>
                  <a:lnTo>
                    <a:pt x="31" y="20"/>
                  </a:lnTo>
                  <a:lnTo>
                    <a:pt x="40" y="13"/>
                  </a:lnTo>
                  <a:lnTo>
                    <a:pt x="52" y="6"/>
                  </a:lnTo>
                  <a:lnTo>
                    <a:pt x="63" y="4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20" y="4"/>
                  </a:lnTo>
                  <a:lnTo>
                    <a:pt x="133" y="8"/>
                  </a:lnTo>
                  <a:lnTo>
                    <a:pt x="145" y="13"/>
                  </a:lnTo>
                  <a:lnTo>
                    <a:pt x="158" y="18"/>
                  </a:lnTo>
                  <a:lnTo>
                    <a:pt x="168" y="25"/>
                  </a:lnTo>
                  <a:lnTo>
                    <a:pt x="177" y="36"/>
                  </a:lnTo>
                  <a:lnTo>
                    <a:pt x="186" y="46"/>
                  </a:lnTo>
                  <a:lnTo>
                    <a:pt x="190" y="59"/>
                  </a:lnTo>
                  <a:lnTo>
                    <a:pt x="194" y="74"/>
                  </a:lnTo>
                  <a:lnTo>
                    <a:pt x="191" y="90"/>
                  </a:lnTo>
                  <a:lnTo>
                    <a:pt x="179" y="169"/>
                  </a:lnTo>
                  <a:lnTo>
                    <a:pt x="91" y="154"/>
                  </a:lnTo>
                  <a:lnTo>
                    <a:pt x="94" y="118"/>
                  </a:lnTo>
                  <a:lnTo>
                    <a:pt x="94" y="11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2036" y="1736"/>
              <a:ext cx="231" cy="192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3" y="53"/>
                </a:cxn>
                <a:cxn ang="0">
                  <a:pos x="75" y="39"/>
                </a:cxn>
                <a:cxn ang="0">
                  <a:pos x="88" y="37"/>
                </a:cxn>
                <a:cxn ang="0">
                  <a:pos x="94" y="39"/>
                </a:cxn>
                <a:cxn ang="0">
                  <a:pos x="107" y="50"/>
                </a:cxn>
                <a:cxn ang="0">
                  <a:pos x="109" y="66"/>
                </a:cxn>
                <a:cxn ang="0">
                  <a:pos x="88" y="117"/>
                </a:cxn>
                <a:cxn ang="0">
                  <a:pos x="48" y="140"/>
                </a:cxn>
                <a:cxn ang="0">
                  <a:pos x="178" y="159"/>
                </a:cxn>
                <a:cxn ang="0">
                  <a:pos x="132" y="94"/>
                </a:cxn>
                <a:cxn ang="0">
                  <a:pos x="139" y="81"/>
                </a:cxn>
                <a:cxn ang="0">
                  <a:pos x="153" y="73"/>
                </a:cxn>
                <a:cxn ang="0">
                  <a:pos x="174" y="81"/>
                </a:cxn>
                <a:cxn ang="0">
                  <a:pos x="183" y="85"/>
                </a:cxn>
                <a:cxn ang="0">
                  <a:pos x="197" y="89"/>
                </a:cxn>
                <a:cxn ang="0">
                  <a:pos x="210" y="92"/>
                </a:cxn>
                <a:cxn ang="0">
                  <a:pos x="222" y="51"/>
                </a:cxn>
                <a:cxn ang="0">
                  <a:pos x="218" y="53"/>
                </a:cxn>
                <a:cxn ang="0">
                  <a:pos x="208" y="53"/>
                </a:cxn>
                <a:cxn ang="0">
                  <a:pos x="187" y="43"/>
                </a:cxn>
                <a:cxn ang="0">
                  <a:pos x="169" y="39"/>
                </a:cxn>
                <a:cxn ang="0">
                  <a:pos x="149" y="37"/>
                </a:cxn>
                <a:cxn ang="0">
                  <a:pos x="134" y="48"/>
                </a:cxn>
                <a:cxn ang="0">
                  <a:pos x="134" y="35"/>
                </a:cxn>
                <a:cxn ang="0">
                  <a:pos x="123" y="16"/>
                </a:cxn>
                <a:cxn ang="0">
                  <a:pos x="107" y="3"/>
                </a:cxn>
                <a:cxn ang="0">
                  <a:pos x="103" y="2"/>
                </a:cxn>
                <a:cxn ang="0">
                  <a:pos x="88" y="0"/>
                </a:cxn>
                <a:cxn ang="0">
                  <a:pos x="73" y="0"/>
                </a:cxn>
                <a:cxn ang="0">
                  <a:pos x="59" y="7"/>
                </a:cxn>
                <a:cxn ang="0">
                  <a:pos x="42" y="23"/>
                </a:cxn>
                <a:cxn ang="0">
                  <a:pos x="0" y="117"/>
                </a:cxn>
                <a:cxn ang="0">
                  <a:pos x="63" y="106"/>
                </a:cxn>
              </a:cxnLst>
              <a:rect l="0" t="0" r="r" b="b"/>
              <a:pathLst>
                <a:path w="228" h="194">
                  <a:moveTo>
                    <a:pt x="63" y="106"/>
                  </a:moveTo>
                  <a:lnTo>
                    <a:pt x="42" y="96"/>
                  </a:lnTo>
                  <a:lnTo>
                    <a:pt x="63" y="53"/>
                  </a:lnTo>
                  <a:lnTo>
                    <a:pt x="63" y="53"/>
                  </a:lnTo>
                  <a:lnTo>
                    <a:pt x="66" y="43"/>
                  </a:lnTo>
                  <a:lnTo>
                    <a:pt x="75" y="39"/>
                  </a:lnTo>
                  <a:lnTo>
                    <a:pt x="82" y="37"/>
                  </a:lnTo>
                  <a:lnTo>
                    <a:pt x="88" y="37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103" y="43"/>
                  </a:lnTo>
                  <a:lnTo>
                    <a:pt x="107" y="50"/>
                  </a:lnTo>
                  <a:lnTo>
                    <a:pt x="109" y="58"/>
                  </a:lnTo>
                  <a:lnTo>
                    <a:pt x="109" y="66"/>
                  </a:lnTo>
                  <a:lnTo>
                    <a:pt x="105" y="76"/>
                  </a:lnTo>
                  <a:lnTo>
                    <a:pt x="88" y="117"/>
                  </a:lnTo>
                  <a:lnTo>
                    <a:pt x="63" y="106"/>
                  </a:lnTo>
                  <a:lnTo>
                    <a:pt x="48" y="140"/>
                  </a:lnTo>
                  <a:lnTo>
                    <a:pt x="164" y="193"/>
                  </a:lnTo>
                  <a:lnTo>
                    <a:pt x="178" y="159"/>
                  </a:lnTo>
                  <a:lnTo>
                    <a:pt x="116" y="129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9" y="81"/>
                  </a:lnTo>
                  <a:lnTo>
                    <a:pt x="144" y="75"/>
                  </a:lnTo>
                  <a:lnTo>
                    <a:pt x="153" y="73"/>
                  </a:lnTo>
                  <a:lnTo>
                    <a:pt x="162" y="75"/>
                  </a:lnTo>
                  <a:lnTo>
                    <a:pt x="174" y="81"/>
                  </a:lnTo>
                  <a:lnTo>
                    <a:pt x="174" y="81"/>
                  </a:lnTo>
                  <a:lnTo>
                    <a:pt x="183" y="85"/>
                  </a:lnTo>
                  <a:lnTo>
                    <a:pt x="191" y="87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0" y="92"/>
                  </a:lnTo>
                  <a:lnTo>
                    <a:pt x="227" y="53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18" y="53"/>
                  </a:lnTo>
                  <a:lnTo>
                    <a:pt x="214" y="53"/>
                  </a:lnTo>
                  <a:lnTo>
                    <a:pt x="208" y="53"/>
                  </a:lnTo>
                  <a:lnTo>
                    <a:pt x="199" y="50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69" y="39"/>
                  </a:lnTo>
                  <a:lnTo>
                    <a:pt x="157" y="35"/>
                  </a:lnTo>
                  <a:lnTo>
                    <a:pt x="149" y="37"/>
                  </a:lnTo>
                  <a:lnTo>
                    <a:pt x="141" y="41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4" y="35"/>
                  </a:lnTo>
                  <a:lnTo>
                    <a:pt x="130" y="27"/>
                  </a:lnTo>
                  <a:lnTo>
                    <a:pt x="123" y="16"/>
                  </a:lnTo>
                  <a:lnTo>
                    <a:pt x="117" y="9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3" y="2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5" y="3"/>
                  </a:lnTo>
                  <a:lnTo>
                    <a:pt x="59" y="7"/>
                  </a:lnTo>
                  <a:lnTo>
                    <a:pt x="50" y="14"/>
                  </a:lnTo>
                  <a:lnTo>
                    <a:pt x="42" y="23"/>
                  </a:lnTo>
                  <a:lnTo>
                    <a:pt x="38" y="35"/>
                  </a:lnTo>
                  <a:lnTo>
                    <a:pt x="0" y="117"/>
                  </a:lnTo>
                  <a:lnTo>
                    <a:pt x="48" y="140"/>
                  </a:lnTo>
                  <a:lnTo>
                    <a:pt x="63" y="106"/>
                  </a:lnTo>
                  <a:lnTo>
                    <a:pt x="63" y="106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2199" y="1555"/>
              <a:ext cx="191" cy="187"/>
            </a:xfrm>
            <a:custGeom>
              <a:avLst/>
              <a:gdLst/>
              <a:ahLst/>
              <a:cxnLst>
                <a:cxn ang="0">
                  <a:pos x="136" y="66"/>
                </a:cxn>
                <a:cxn ang="0">
                  <a:pos x="149" y="85"/>
                </a:cxn>
                <a:cxn ang="0">
                  <a:pos x="153" y="101"/>
                </a:cxn>
                <a:cxn ang="0">
                  <a:pos x="151" y="117"/>
                </a:cxn>
                <a:cxn ang="0">
                  <a:pos x="145" y="129"/>
                </a:cxn>
                <a:cxn ang="0">
                  <a:pos x="142" y="135"/>
                </a:cxn>
                <a:cxn ang="0">
                  <a:pos x="132" y="143"/>
                </a:cxn>
                <a:cxn ang="0">
                  <a:pos x="119" y="150"/>
                </a:cxn>
                <a:cxn ang="0">
                  <a:pos x="103" y="152"/>
                </a:cxn>
                <a:cxn ang="0">
                  <a:pos x="84" y="145"/>
                </a:cxn>
                <a:cxn ang="0">
                  <a:pos x="62" y="131"/>
                </a:cxn>
                <a:cxn ang="0">
                  <a:pos x="52" y="122"/>
                </a:cxn>
                <a:cxn ang="0">
                  <a:pos x="37" y="103"/>
                </a:cxn>
                <a:cxn ang="0">
                  <a:pos x="34" y="87"/>
                </a:cxn>
                <a:cxn ang="0">
                  <a:pos x="35" y="69"/>
                </a:cxn>
                <a:cxn ang="0">
                  <a:pos x="41" y="59"/>
                </a:cxn>
                <a:cxn ang="0">
                  <a:pos x="46" y="53"/>
                </a:cxn>
                <a:cxn ang="0">
                  <a:pos x="54" y="44"/>
                </a:cxn>
                <a:cxn ang="0">
                  <a:pos x="67" y="38"/>
                </a:cxn>
                <a:cxn ang="0">
                  <a:pos x="84" y="36"/>
                </a:cxn>
                <a:cxn ang="0">
                  <a:pos x="103" y="43"/>
                </a:cxn>
                <a:cxn ang="0">
                  <a:pos x="126" y="55"/>
                </a:cxn>
                <a:cxn ang="0">
                  <a:pos x="149" y="25"/>
                </a:cxn>
                <a:cxn ang="0">
                  <a:pos x="113" y="4"/>
                </a:cxn>
                <a:cxn ang="0">
                  <a:pos x="80" y="0"/>
                </a:cxn>
                <a:cxn ang="0">
                  <a:pos x="54" y="6"/>
                </a:cxn>
                <a:cxn ang="0">
                  <a:pos x="34" y="19"/>
                </a:cxn>
                <a:cxn ang="0">
                  <a:pos x="20" y="32"/>
                </a:cxn>
                <a:cxn ang="0">
                  <a:pos x="16" y="38"/>
                </a:cxn>
                <a:cxn ang="0">
                  <a:pos x="4" y="57"/>
                </a:cxn>
                <a:cxn ang="0">
                  <a:pos x="0" y="82"/>
                </a:cxn>
                <a:cxn ang="0">
                  <a:pos x="2" y="112"/>
                </a:cxn>
                <a:cxn ang="0">
                  <a:pos x="20" y="143"/>
                </a:cxn>
                <a:cxn ang="0">
                  <a:pos x="37" y="161"/>
                </a:cxn>
                <a:cxn ang="0">
                  <a:pos x="75" y="184"/>
                </a:cxn>
                <a:cxn ang="0">
                  <a:pos x="107" y="189"/>
                </a:cxn>
                <a:cxn ang="0">
                  <a:pos x="135" y="182"/>
                </a:cxn>
                <a:cxn ang="0">
                  <a:pos x="153" y="169"/>
                </a:cxn>
                <a:cxn ang="0">
                  <a:pos x="165" y="154"/>
                </a:cxn>
                <a:cxn ang="0">
                  <a:pos x="172" y="148"/>
                </a:cxn>
                <a:cxn ang="0">
                  <a:pos x="183" y="129"/>
                </a:cxn>
                <a:cxn ang="0">
                  <a:pos x="189" y="103"/>
                </a:cxn>
                <a:cxn ang="0">
                  <a:pos x="184" y="76"/>
                </a:cxn>
                <a:cxn ang="0">
                  <a:pos x="165" y="43"/>
                </a:cxn>
                <a:cxn ang="0">
                  <a:pos x="126" y="55"/>
                </a:cxn>
              </a:cxnLst>
              <a:rect l="0" t="0" r="r" b="b"/>
              <a:pathLst>
                <a:path w="190" h="190">
                  <a:moveTo>
                    <a:pt x="126" y="55"/>
                  </a:moveTo>
                  <a:lnTo>
                    <a:pt x="136" y="66"/>
                  </a:lnTo>
                  <a:lnTo>
                    <a:pt x="142" y="76"/>
                  </a:lnTo>
                  <a:lnTo>
                    <a:pt x="149" y="85"/>
                  </a:lnTo>
                  <a:lnTo>
                    <a:pt x="151" y="92"/>
                  </a:lnTo>
                  <a:lnTo>
                    <a:pt x="153" y="101"/>
                  </a:lnTo>
                  <a:lnTo>
                    <a:pt x="153" y="110"/>
                  </a:lnTo>
                  <a:lnTo>
                    <a:pt x="151" y="117"/>
                  </a:lnTo>
                  <a:lnTo>
                    <a:pt x="149" y="124"/>
                  </a:lnTo>
                  <a:lnTo>
                    <a:pt x="145" y="129"/>
                  </a:lnTo>
                  <a:lnTo>
                    <a:pt x="142" y="135"/>
                  </a:lnTo>
                  <a:lnTo>
                    <a:pt x="142" y="135"/>
                  </a:lnTo>
                  <a:lnTo>
                    <a:pt x="138" y="140"/>
                  </a:lnTo>
                  <a:lnTo>
                    <a:pt x="132" y="143"/>
                  </a:lnTo>
                  <a:lnTo>
                    <a:pt x="126" y="148"/>
                  </a:lnTo>
                  <a:lnTo>
                    <a:pt x="119" y="150"/>
                  </a:lnTo>
                  <a:lnTo>
                    <a:pt x="110" y="152"/>
                  </a:lnTo>
                  <a:lnTo>
                    <a:pt x="103" y="152"/>
                  </a:lnTo>
                  <a:lnTo>
                    <a:pt x="94" y="150"/>
                  </a:lnTo>
                  <a:lnTo>
                    <a:pt x="84" y="145"/>
                  </a:lnTo>
                  <a:lnTo>
                    <a:pt x="73" y="140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52" y="122"/>
                  </a:lnTo>
                  <a:lnTo>
                    <a:pt x="43" y="112"/>
                  </a:lnTo>
                  <a:lnTo>
                    <a:pt x="37" y="103"/>
                  </a:lnTo>
                  <a:lnTo>
                    <a:pt x="35" y="95"/>
                  </a:lnTo>
                  <a:lnTo>
                    <a:pt x="34" y="87"/>
                  </a:lnTo>
                  <a:lnTo>
                    <a:pt x="34" y="78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1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60" y="40"/>
                  </a:lnTo>
                  <a:lnTo>
                    <a:pt x="67" y="38"/>
                  </a:lnTo>
                  <a:lnTo>
                    <a:pt x="75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103" y="43"/>
                  </a:lnTo>
                  <a:lnTo>
                    <a:pt x="113" y="46"/>
                  </a:lnTo>
                  <a:lnTo>
                    <a:pt x="126" y="55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30" y="13"/>
                  </a:lnTo>
                  <a:lnTo>
                    <a:pt x="113" y="4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7" y="2"/>
                  </a:lnTo>
                  <a:lnTo>
                    <a:pt x="54" y="6"/>
                  </a:lnTo>
                  <a:lnTo>
                    <a:pt x="41" y="13"/>
                  </a:lnTo>
                  <a:lnTo>
                    <a:pt x="34" y="19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6" y="38"/>
                  </a:lnTo>
                  <a:lnTo>
                    <a:pt x="9" y="46"/>
                  </a:lnTo>
                  <a:lnTo>
                    <a:pt x="4" y="57"/>
                  </a:lnTo>
                  <a:lnTo>
                    <a:pt x="2" y="69"/>
                  </a:lnTo>
                  <a:lnTo>
                    <a:pt x="0" y="82"/>
                  </a:lnTo>
                  <a:lnTo>
                    <a:pt x="0" y="97"/>
                  </a:lnTo>
                  <a:lnTo>
                    <a:pt x="2" y="112"/>
                  </a:lnTo>
                  <a:lnTo>
                    <a:pt x="8" y="129"/>
                  </a:lnTo>
                  <a:lnTo>
                    <a:pt x="20" y="14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57" y="175"/>
                  </a:lnTo>
                  <a:lnTo>
                    <a:pt x="75" y="184"/>
                  </a:lnTo>
                  <a:lnTo>
                    <a:pt x="92" y="189"/>
                  </a:lnTo>
                  <a:lnTo>
                    <a:pt x="107" y="189"/>
                  </a:lnTo>
                  <a:lnTo>
                    <a:pt x="121" y="186"/>
                  </a:lnTo>
                  <a:lnTo>
                    <a:pt x="135" y="182"/>
                  </a:lnTo>
                  <a:lnTo>
                    <a:pt x="145" y="175"/>
                  </a:lnTo>
                  <a:lnTo>
                    <a:pt x="153" y="169"/>
                  </a:lnTo>
                  <a:lnTo>
                    <a:pt x="161" y="161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72" y="148"/>
                  </a:lnTo>
                  <a:lnTo>
                    <a:pt x="176" y="140"/>
                  </a:lnTo>
                  <a:lnTo>
                    <a:pt x="183" y="129"/>
                  </a:lnTo>
                  <a:lnTo>
                    <a:pt x="186" y="118"/>
                  </a:lnTo>
                  <a:lnTo>
                    <a:pt x="189" y="103"/>
                  </a:lnTo>
                  <a:lnTo>
                    <a:pt x="189" y="91"/>
                  </a:lnTo>
                  <a:lnTo>
                    <a:pt x="184" y="76"/>
                  </a:lnTo>
                  <a:lnTo>
                    <a:pt x="179" y="59"/>
                  </a:lnTo>
                  <a:lnTo>
                    <a:pt x="165" y="43"/>
                  </a:lnTo>
                  <a:lnTo>
                    <a:pt x="149" y="25"/>
                  </a:lnTo>
                  <a:lnTo>
                    <a:pt x="126" y="55"/>
                  </a:lnTo>
                  <a:lnTo>
                    <a:pt x="126" y="55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2334" y="1459"/>
              <a:ext cx="144" cy="167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13" y="166"/>
                </a:cxn>
                <a:cxn ang="0">
                  <a:pos x="0" y="23"/>
                </a:cxn>
                <a:cxn ang="0">
                  <a:pos x="28" y="0"/>
                </a:cxn>
                <a:cxn ang="0">
                  <a:pos x="143" y="142"/>
                </a:cxn>
                <a:cxn ang="0">
                  <a:pos x="143" y="142"/>
                </a:cxn>
              </a:cxnLst>
              <a:rect l="0" t="0" r="r" b="b"/>
              <a:pathLst>
                <a:path w="144" h="167">
                  <a:moveTo>
                    <a:pt x="143" y="142"/>
                  </a:moveTo>
                  <a:lnTo>
                    <a:pt x="113" y="166"/>
                  </a:lnTo>
                  <a:lnTo>
                    <a:pt x="0" y="23"/>
                  </a:lnTo>
                  <a:lnTo>
                    <a:pt x="28" y="0"/>
                  </a:lnTo>
                  <a:lnTo>
                    <a:pt x="143" y="142"/>
                  </a:lnTo>
                  <a:lnTo>
                    <a:pt x="143" y="14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2392" y="1344"/>
              <a:ext cx="168" cy="201"/>
            </a:xfrm>
            <a:custGeom>
              <a:avLst/>
              <a:gdLst/>
              <a:ahLst/>
              <a:cxnLst>
                <a:cxn ang="0">
                  <a:pos x="169" y="184"/>
                </a:cxn>
                <a:cxn ang="0">
                  <a:pos x="134" y="203"/>
                </a:cxn>
                <a:cxn ang="0">
                  <a:pos x="63" y="73"/>
                </a:cxn>
                <a:cxn ang="0">
                  <a:pos x="15" y="98"/>
                </a:cxn>
                <a:cxn ang="0">
                  <a:pos x="0" y="71"/>
                </a:cxn>
                <a:cxn ang="0">
                  <a:pos x="128" y="0"/>
                </a:cxn>
                <a:cxn ang="0">
                  <a:pos x="145" y="27"/>
                </a:cxn>
                <a:cxn ang="0">
                  <a:pos x="97" y="54"/>
                </a:cxn>
                <a:cxn ang="0">
                  <a:pos x="169" y="184"/>
                </a:cxn>
                <a:cxn ang="0">
                  <a:pos x="169" y="184"/>
                </a:cxn>
              </a:cxnLst>
              <a:rect l="0" t="0" r="r" b="b"/>
              <a:pathLst>
                <a:path w="170" h="204">
                  <a:moveTo>
                    <a:pt x="169" y="184"/>
                  </a:moveTo>
                  <a:lnTo>
                    <a:pt x="134" y="203"/>
                  </a:lnTo>
                  <a:lnTo>
                    <a:pt x="63" y="73"/>
                  </a:lnTo>
                  <a:lnTo>
                    <a:pt x="15" y="98"/>
                  </a:lnTo>
                  <a:lnTo>
                    <a:pt x="0" y="71"/>
                  </a:lnTo>
                  <a:lnTo>
                    <a:pt x="128" y="0"/>
                  </a:lnTo>
                  <a:lnTo>
                    <a:pt x="145" y="27"/>
                  </a:lnTo>
                  <a:lnTo>
                    <a:pt x="97" y="54"/>
                  </a:lnTo>
                  <a:lnTo>
                    <a:pt x="169" y="184"/>
                  </a:lnTo>
                  <a:lnTo>
                    <a:pt x="169" y="18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2685" y="1272"/>
              <a:ext cx="168" cy="201"/>
            </a:xfrm>
            <a:custGeom>
              <a:avLst/>
              <a:gdLst/>
              <a:ahLst/>
              <a:cxnLst>
                <a:cxn ang="0">
                  <a:pos x="137" y="30"/>
                </a:cxn>
                <a:cxn ang="0">
                  <a:pos x="42" y="48"/>
                </a:cxn>
                <a:cxn ang="0">
                  <a:pos x="48" y="85"/>
                </a:cxn>
                <a:cxn ang="0">
                  <a:pos x="137" y="71"/>
                </a:cxn>
                <a:cxn ang="0">
                  <a:pos x="141" y="103"/>
                </a:cxn>
                <a:cxn ang="0">
                  <a:pos x="54" y="117"/>
                </a:cxn>
                <a:cxn ang="0">
                  <a:pos x="63" y="163"/>
                </a:cxn>
                <a:cxn ang="0">
                  <a:pos x="160" y="147"/>
                </a:cxn>
                <a:cxn ang="0">
                  <a:pos x="167" y="177"/>
                </a:cxn>
                <a:cxn ang="0">
                  <a:pos x="29" y="201"/>
                </a:cxn>
                <a:cxn ang="0">
                  <a:pos x="0" y="23"/>
                </a:cxn>
                <a:cxn ang="0">
                  <a:pos x="132" y="0"/>
                </a:cxn>
                <a:cxn ang="0">
                  <a:pos x="137" y="30"/>
                </a:cxn>
                <a:cxn ang="0">
                  <a:pos x="137" y="30"/>
                </a:cxn>
              </a:cxnLst>
              <a:rect l="0" t="0" r="r" b="b"/>
              <a:pathLst>
                <a:path w="168" h="202">
                  <a:moveTo>
                    <a:pt x="137" y="30"/>
                  </a:moveTo>
                  <a:lnTo>
                    <a:pt x="42" y="48"/>
                  </a:lnTo>
                  <a:lnTo>
                    <a:pt x="48" y="85"/>
                  </a:lnTo>
                  <a:lnTo>
                    <a:pt x="137" y="71"/>
                  </a:lnTo>
                  <a:lnTo>
                    <a:pt x="141" y="103"/>
                  </a:lnTo>
                  <a:lnTo>
                    <a:pt x="54" y="117"/>
                  </a:lnTo>
                  <a:lnTo>
                    <a:pt x="63" y="163"/>
                  </a:lnTo>
                  <a:lnTo>
                    <a:pt x="160" y="147"/>
                  </a:lnTo>
                  <a:lnTo>
                    <a:pt x="167" y="177"/>
                  </a:lnTo>
                  <a:lnTo>
                    <a:pt x="29" y="201"/>
                  </a:lnTo>
                  <a:lnTo>
                    <a:pt x="0" y="23"/>
                  </a:lnTo>
                  <a:lnTo>
                    <a:pt x="132" y="0"/>
                  </a:lnTo>
                  <a:lnTo>
                    <a:pt x="137" y="30"/>
                  </a:lnTo>
                  <a:lnTo>
                    <a:pt x="137" y="3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2863" y="1257"/>
              <a:ext cx="154" cy="192"/>
            </a:xfrm>
            <a:custGeom>
              <a:avLst/>
              <a:gdLst/>
              <a:ahLst/>
              <a:cxnLst>
                <a:cxn ang="0">
                  <a:pos x="82" y="190"/>
                </a:cxn>
                <a:cxn ang="0">
                  <a:pos x="45" y="185"/>
                </a:cxn>
                <a:cxn ang="0">
                  <a:pos x="55" y="37"/>
                </a:cxn>
                <a:cxn ang="0">
                  <a:pos x="0" y="34"/>
                </a:cxn>
                <a:cxn ang="0">
                  <a:pos x="2" y="0"/>
                </a:cxn>
                <a:cxn ang="0">
                  <a:pos x="151" y="12"/>
                </a:cxn>
                <a:cxn ang="0">
                  <a:pos x="148" y="44"/>
                </a:cxn>
                <a:cxn ang="0">
                  <a:pos x="93" y="39"/>
                </a:cxn>
                <a:cxn ang="0">
                  <a:pos x="82" y="190"/>
                </a:cxn>
                <a:cxn ang="0">
                  <a:pos x="82" y="190"/>
                </a:cxn>
              </a:cxnLst>
              <a:rect l="0" t="0" r="r" b="b"/>
              <a:pathLst>
                <a:path w="152" h="191">
                  <a:moveTo>
                    <a:pt x="82" y="190"/>
                  </a:moveTo>
                  <a:lnTo>
                    <a:pt x="45" y="185"/>
                  </a:lnTo>
                  <a:lnTo>
                    <a:pt x="55" y="37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51" y="12"/>
                  </a:lnTo>
                  <a:lnTo>
                    <a:pt x="148" y="44"/>
                  </a:lnTo>
                  <a:lnTo>
                    <a:pt x="93" y="39"/>
                  </a:lnTo>
                  <a:lnTo>
                    <a:pt x="82" y="190"/>
                  </a:lnTo>
                  <a:lnTo>
                    <a:pt x="82" y="19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3103" y="1346"/>
              <a:ext cx="176" cy="211"/>
            </a:xfrm>
            <a:custGeom>
              <a:avLst/>
              <a:gdLst/>
              <a:ahLst/>
              <a:cxnLst>
                <a:cxn ang="0">
                  <a:pos x="110" y="78"/>
                </a:cxn>
                <a:cxn ang="0">
                  <a:pos x="136" y="46"/>
                </a:cxn>
                <a:cxn ang="0">
                  <a:pos x="136" y="46"/>
                </a:cxn>
                <a:cxn ang="0">
                  <a:pos x="128" y="122"/>
                </a:cxn>
                <a:cxn ang="0">
                  <a:pos x="85" y="103"/>
                </a:cxn>
                <a:cxn ang="0">
                  <a:pos x="110" y="78"/>
                </a:cxn>
                <a:cxn ang="0">
                  <a:pos x="82" y="54"/>
                </a:cxn>
                <a:cxn ang="0">
                  <a:pos x="0" y="140"/>
                </a:cxn>
                <a:cxn ang="0">
                  <a:pos x="37" y="158"/>
                </a:cxn>
                <a:cxn ang="0">
                  <a:pos x="64" y="128"/>
                </a:cxn>
                <a:cxn ang="0">
                  <a:pos x="124" y="156"/>
                </a:cxn>
                <a:cxn ang="0">
                  <a:pos x="119" y="193"/>
                </a:cxn>
                <a:cxn ang="0">
                  <a:pos x="158" y="210"/>
                </a:cxn>
                <a:cxn ang="0">
                  <a:pos x="175" y="18"/>
                </a:cxn>
                <a:cxn ang="0">
                  <a:pos x="133" y="0"/>
                </a:cxn>
                <a:cxn ang="0">
                  <a:pos x="82" y="54"/>
                </a:cxn>
                <a:cxn ang="0">
                  <a:pos x="110" y="78"/>
                </a:cxn>
                <a:cxn ang="0">
                  <a:pos x="110" y="78"/>
                </a:cxn>
              </a:cxnLst>
              <a:rect l="0" t="0" r="r" b="b"/>
              <a:pathLst>
                <a:path w="176" h="211">
                  <a:moveTo>
                    <a:pt x="110" y="78"/>
                  </a:moveTo>
                  <a:lnTo>
                    <a:pt x="136" y="46"/>
                  </a:lnTo>
                  <a:lnTo>
                    <a:pt x="136" y="46"/>
                  </a:lnTo>
                  <a:lnTo>
                    <a:pt x="128" y="122"/>
                  </a:lnTo>
                  <a:lnTo>
                    <a:pt x="85" y="103"/>
                  </a:lnTo>
                  <a:lnTo>
                    <a:pt x="110" y="78"/>
                  </a:lnTo>
                  <a:lnTo>
                    <a:pt x="82" y="54"/>
                  </a:lnTo>
                  <a:lnTo>
                    <a:pt x="0" y="140"/>
                  </a:lnTo>
                  <a:lnTo>
                    <a:pt x="37" y="158"/>
                  </a:lnTo>
                  <a:lnTo>
                    <a:pt x="64" y="128"/>
                  </a:lnTo>
                  <a:lnTo>
                    <a:pt x="124" y="156"/>
                  </a:lnTo>
                  <a:lnTo>
                    <a:pt x="119" y="193"/>
                  </a:lnTo>
                  <a:lnTo>
                    <a:pt x="158" y="210"/>
                  </a:lnTo>
                  <a:lnTo>
                    <a:pt x="175" y="18"/>
                  </a:lnTo>
                  <a:lnTo>
                    <a:pt x="133" y="0"/>
                  </a:lnTo>
                  <a:lnTo>
                    <a:pt x="82" y="54"/>
                  </a:lnTo>
                  <a:lnTo>
                    <a:pt x="110" y="78"/>
                  </a:lnTo>
                  <a:lnTo>
                    <a:pt x="110" y="7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3319" y="1420"/>
              <a:ext cx="193" cy="202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190" y="98"/>
                </a:cxn>
                <a:cxn ang="0">
                  <a:pos x="27" y="202"/>
                </a:cxn>
                <a:cxn ang="0">
                  <a:pos x="0" y="178"/>
                </a:cxn>
                <a:cxn ang="0">
                  <a:pos x="65" y="0"/>
                </a:cxn>
                <a:cxn ang="0">
                  <a:pos x="96" y="25"/>
                </a:cxn>
                <a:cxn ang="0">
                  <a:pos x="42" y="156"/>
                </a:cxn>
                <a:cxn ang="0">
                  <a:pos x="42" y="156"/>
                </a:cxn>
                <a:cxn ang="0">
                  <a:pos x="158" y="73"/>
                </a:cxn>
                <a:cxn ang="0">
                  <a:pos x="158" y="73"/>
                </a:cxn>
              </a:cxnLst>
              <a:rect l="0" t="0" r="r" b="b"/>
              <a:pathLst>
                <a:path w="191" h="203">
                  <a:moveTo>
                    <a:pt x="158" y="73"/>
                  </a:moveTo>
                  <a:lnTo>
                    <a:pt x="190" y="98"/>
                  </a:lnTo>
                  <a:lnTo>
                    <a:pt x="27" y="202"/>
                  </a:lnTo>
                  <a:lnTo>
                    <a:pt x="0" y="178"/>
                  </a:lnTo>
                  <a:lnTo>
                    <a:pt x="65" y="0"/>
                  </a:lnTo>
                  <a:lnTo>
                    <a:pt x="96" y="25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158" y="73"/>
                  </a:lnTo>
                  <a:lnTo>
                    <a:pt x="158" y="73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3410" y="1617"/>
              <a:ext cx="211" cy="196"/>
            </a:xfrm>
            <a:custGeom>
              <a:avLst/>
              <a:gdLst/>
              <a:ahLst/>
              <a:cxnLst>
                <a:cxn ang="0">
                  <a:pos x="131" y="52"/>
                </a:cxn>
                <a:cxn ang="0">
                  <a:pos x="163" y="41"/>
                </a:cxn>
                <a:cxn ang="0">
                  <a:pos x="163" y="41"/>
                </a:cxn>
                <a:cxn ang="0">
                  <a:pos x="119" y="102"/>
                </a:cxn>
                <a:cxn ang="0">
                  <a:pos x="92" y="66"/>
                </a:cxn>
                <a:cxn ang="0">
                  <a:pos x="131" y="52"/>
                </a:cxn>
                <a:cxn ang="0">
                  <a:pos x="117" y="20"/>
                </a:cxn>
                <a:cxn ang="0">
                  <a:pos x="0" y="56"/>
                </a:cxn>
                <a:cxn ang="0">
                  <a:pos x="23" y="87"/>
                </a:cxn>
                <a:cxn ang="0">
                  <a:pos x="62" y="75"/>
                </a:cxn>
                <a:cxn ang="0">
                  <a:pos x="101" y="130"/>
                </a:cxn>
                <a:cxn ang="0">
                  <a:pos x="80" y="161"/>
                </a:cxn>
                <a:cxn ang="0">
                  <a:pos x="103" y="195"/>
                </a:cxn>
                <a:cxn ang="0">
                  <a:pos x="210" y="35"/>
                </a:cxn>
                <a:cxn ang="0">
                  <a:pos x="184" y="0"/>
                </a:cxn>
                <a:cxn ang="0">
                  <a:pos x="117" y="20"/>
                </a:cxn>
                <a:cxn ang="0">
                  <a:pos x="131" y="52"/>
                </a:cxn>
                <a:cxn ang="0">
                  <a:pos x="131" y="52"/>
                </a:cxn>
              </a:cxnLst>
              <a:rect l="0" t="0" r="r" b="b"/>
              <a:pathLst>
                <a:path w="211" h="196">
                  <a:moveTo>
                    <a:pt x="131" y="52"/>
                  </a:moveTo>
                  <a:lnTo>
                    <a:pt x="163" y="41"/>
                  </a:lnTo>
                  <a:lnTo>
                    <a:pt x="163" y="41"/>
                  </a:lnTo>
                  <a:lnTo>
                    <a:pt x="119" y="102"/>
                  </a:lnTo>
                  <a:lnTo>
                    <a:pt x="92" y="66"/>
                  </a:lnTo>
                  <a:lnTo>
                    <a:pt x="131" y="52"/>
                  </a:lnTo>
                  <a:lnTo>
                    <a:pt x="117" y="20"/>
                  </a:lnTo>
                  <a:lnTo>
                    <a:pt x="0" y="56"/>
                  </a:lnTo>
                  <a:lnTo>
                    <a:pt x="23" y="87"/>
                  </a:lnTo>
                  <a:lnTo>
                    <a:pt x="62" y="75"/>
                  </a:lnTo>
                  <a:lnTo>
                    <a:pt x="101" y="130"/>
                  </a:lnTo>
                  <a:lnTo>
                    <a:pt x="80" y="161"/>
                  </a:lnTo>
                  <a:lnTo>
                    <a:pt x="103" y="195"/>
                  </a:lnTo>
                  <a:lnTo>
                    <a:pt x="210" y="35"/>
                  </a:lnTo>
                  <a:lnTo>
                    <a:pt x="184" y="0"/>
                  </a:lnTo>
                  <a:lnTo>
                    <a:pt x="117" y="20"/>
                  </a:lnTo>
                  <a:lnTo>
                    <a:pt x="131" y="52"/>
                  </a:lnTo>
                  <a:lnTo>
                    <a:pt x="131" y="5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3513" y="1741"/>
              <a:ext cx="225" cy="202"/>
            </a:xfrm>
            <a:custGeom>
              <a:avLst/>
              <a:gdLst/>
              <a:ahLst/>
              <a:cxnLst>
                <a:cxn ang="0">
                  <a:pos x="210" y="104"/>
                </a:cxn>
                <a:cxn ang="0">
                  <a:pos x="223" y="136"/>
                </a:cxn>
                <a:cxn ang="0">
                  <a:pos x="54" y="203"/>
                </a:cxn>
                <a:cxn ang="0">
                  <a:pos x="42" y="167"/>
                </a:cxn>
                <a:cxn ang="0">
                  <a:pos x="135" y="52"/>
                </a:cxn>
                <a:cxn ang="0">
                  <a:pos x="135" y="50"/>
                </a:cxn>
                <a:cxn ang="0">
                  <a:pos x="13" y="98"/>
                </a:cxn>
                <a:cxn ang="0">
                  <a:pos x="0" y="64"/>
                </a:cxn>
                <a:cxn ang="0">
                  <a:pos x="170" y="0"/>
                </a:cxn>
                <a:cxn ang="0">
                  <a:pos x="185" y="37"/>
                </a:cxn>
                <a:cxn ang="0">
                  <a:pos x="93" y="149"/>
                </a:cxn>
                <a:cxn ang="0">
                  <a:pos x="93" y="149"/>
                </a:cxn>
                <a:cxn ang="0">
                  <a:pos x="210" y="104"/>
                </a:cxn>
                <a:cxn ang="0">
                  <a:pos x="210" y="104"/>
                </a:cxn>
              </a:cxnLst>
              <a:rect l="0" t="0" r="r" b="b"/>
              <a:pathLst>
                <a:path w="224" h="204">
                  <a:moveTo>
                    <a:pt x="210" y="104"/>
                  </a:moveTo>
                  <a:lnTo>
                    <a:pt x="223" y="136"/>
                  </a:lnTo>
                  <a:lnTo>
                    <a:pt x="54" y="203"/>
                  </a:lnTo>
                  <a:lnTo>
                    <a:pt x="42" y="167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" y="98"/>
                  </a:lnTo>
                  <a:lnTo>
                    <a:pt x="0" y="64"/>
                  </a:lnTo>
                  <a:lnTo>
                    <a:pt x="170" y="0"/>
                  </a:lnTo>
                  <a:lnTo>
                    <a:pt x="185" y="37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210" y="104"/>
                  </a:lnTo>
                  <a:lnTo>
                    <a:pt x="210" y="10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3562" y="1963"/>
              <a:ext cx="193" cy="149"/>
            </a:xfrm>
            <a:custGeom>
              <a:avLst/>
              <a:gdLst/>
              <a:ahLst/>
              <a:cxnLst>
                <a:cxn ang="0">
                  <a:pos x="3" y="114"/>
                </a:cxn>
                <a:cxn ang="0">
                  <a:pos x="0" y="76"/>
                </a:cxn>
                <a:cxn ang="0">
                  <a:pos x="149" y="59"/>
                </a:cxn>
                <a:cxn ang="0">
                  <a:pos x="140" y="4"/>
                </a:cxn>
                <a:cxn ang="0">
                  <a:pos x="174" y="0"/>
                </a:cxn>
                <a:cxn ang="0">
                  <a:pos x="191" y="145"/>
                </a:cxn>
                <a:cxn ang="0">
                  <a:pos x="159" y="150"/>
                </a:cxn>
                <a:cxn ang="0">
                  <a:pos x="152" y="97"/>
                </a:cxn>
                <a:cxn ang="0">
                  <a:pos x="3" y="114"/>
                </a:cxn>
                <a:cxn ang="0">
                  <a:pos x="3" y="114"/>
                </a:cxn>
              </a:cxnLst>
              <a:rect l="0" t="0" r="r" b="b"/>
              <a:pathLst>
                <a:path w="192" h="151">
                  <a:moveTo>
                    <a:pt x="3" y="114"/>
                  </a:moveTo>
                  <a:lnTo>
                    <a:pt x="0" y="76"/>
                  </a:lnTo>
                  <a:lnTo>
                    <a:pt x="149" y="59"/>
                  </a:lnTo>
                  <a:lnTo>
                    <a:pt x="140" y="4"/>
                  </a:lnTo>
                  <a:lnTo>
                    <a:pt x="174" y="0"/>
                  </a:lnTo>
                  <a:lnTo>
                    <a:pt x="191" y="145"/>
                  </a:lnTo>
                  <a:lnTo>
                    <a:pt x="159" y="150"/>
                  </a:lnTo>
                  <a:lnTo>
                    <a:pt x="152" y="97"/>
                  </a:lnTo>
                  <a:lnTo>
                    <a:pt x="3" y="114"/>
                  </a:lnTo>
                  <a:lnTo>
                    <a:pt x="3" y="11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" name="Rectangle 323"/>
            <p:cNvSpPr>
              <a:spLocks noChangeArrowheads="1"/>
            </p:cNvSpPr>
            <p:nvPr/>
          </p:nvSpPr>
          <p:spPr bwMode="auto">
            <a:xfrm>
              <a:off x="1092" y="871"/>
              <a:ext cx="3576" cy="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381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FDB1904D-2D3A-4EC9-A948-D4DBCD03E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320295E9-C272-47EE-85C7-0D1BF9BC8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752600"/>
            <a:ext cx="85344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6C964AB4-B2A0-4CF1-9BE1-DAC5E9FB4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1910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4191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90C9F66E-AA03-4FE1-93F0-4F93D5AA1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AAFE78F3-E996-4960-91F3-52855AE8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8A15DCE2-2A37-42C6-B37C-321F7340E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42691E0B-922F-46C6-BE13-3C0A8701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CCAA83EB-2933-442D-A92D-12DBAC315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0347CD03-4871-426E-ACC5-571BEFE3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951705B3-D551-488D-B65F-96395DCD2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A7D81947-3525-41D5-872F-798053C4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EED36C41-8719-49AB-A774-39A44E71C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40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1D9962E6-D863-4EB3-A3D6-E9E820F99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5" descr="tigucrestlarg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76200"/>
            <a:ext cx="15748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228600" y="6477000"/>
            <a:ext cx="5105400" cy="152400"/>
            <a:chOff x="192" y="3792"/>
            <a:chExt cx="3216" cy="96"/>
          </a:xfrm>
        </p:grpSpPr>
        <p:sp>
          <p:nvSpPr>
            <p:cNvPr id="116743" name="Line 7"/>
            <p:cNvSpPr>
              <a:spLocks noChangeShapeType="1"/>
            </p:cNvSpPr>
            <p:nvPr userDrawn="1"/>
          </p:nvSpPr>
          <p:spPr bwMode="auto">
            <a:xfrm>
              <a:off x="192" y="3792"/>
              <a:ext cx="3120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744" name="Line 8"/>
            <p:cNvSpPr>
              <a:spLocks noChangeShapeType="1"/>
            </p:cNvSpPr>
            <p:nvPr userDrawn="1"/>
          </p:nvSpPr>
          <p:spPr bwMode="auto">
            <a:xfrm>
              <a:off x="288" y="3888"/>
              <a:ext cx="3120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76200" y="1447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1400" i="1" dirty="0"/>
              <a:t>Assistance Part </a:t>
            </a:r>
            <a:r>
              <a:rPr lang="en-US" sz="1400" i="1" dirty="0" smtClean="0"/>
              <a:t>Three</a:t>
            </a:r>
            <a:endParaRPr lang="en-US" sz="14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</p:sldLayoutIdLst>
  <p:transition>
    <p:sndAc>
      <p:endSnd/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pol.army.mil/library/permis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://www.dodig.mil/hotline/index.htm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The IG Assistance Function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9175" y="5048250"/>
            <a:ext cx="7239000" cy="762000"/>
          </a:xfrm>
        </p:spPr>
        <p:txBody>
          <a:bodyPr/>
          <a:lstStyle/>
          <a:p>
            <a:pPr eaLnBrk="1" hangingPunct="1"/>
            <a:r>
              <a:rPr lang="en-US" smtClean="0"/>
              <a:t>Special Cases &amp; Considerations</a:t>
            </a:r>
          </a:p>
        </p:txBody>
      </p:sp>
      <p:sp>
        <p:nvSpPr>
          <p:cNvPr id="3077" name="Text Box 1041"/>
          <p:cNvSpPr txBox="1">
            <a:spLocks noChangeArrowheads="1"/>
          </p:cNvSpPr>
          <p:nvPr/>
        </p:nvSpPr>
        <p:spPr bwMode="auto">
          <a:xfrm>
            <a:off x="912591" y="5715000"/>
            <a:ext cx="7260048" cy="83099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336600"/>
                </a:solidFill>
              </a:rPr>
              <a:t>AR 20-1, Chapter 6, &amp;</a:t>
            </a:r>
          </a:p>
          <a:p>
            <a:pPr algn="l"/>
            <a:r>
              <a:rPr lang="en-US" b="1" dirty="0">
                <a:solidFill>
                  <a:srgbClr val="336600"/>
                </a:solidFill>
              </a:rPr>
              <a:t>A&amp;I </a:t>
            </a:r>
            <a:r>
              <a:rPr lang="en-US" b="1" dirty="0" smtClean="0">
                <a:solidFill>
                  <a:srgbClr val="336600"/>
                </a:solidFill>
              </a:rPr>
              <a:t>Guide, Part One, </a:t>
            </a:r>
            <a:r>
              <a:rPr lang="en-US" b="1" dirty="0">
                <a:solidFill>
                  <a:srgbClr val="336600"/>
                </a:solidFill>
              </a:rPr>
              <a:t>Chapters 3 through </a:t>
            </a:r>
            <a:r>
              <a:rPr lang="en-US" b="1" dirty="0" smtClean="0">
                <a:solidFill>
                  <a:srgbClr val="336600"/>
                </a:solidFill>
              </a:rPr>
              <a:t>10</a:t>
            </a:r>
            <a:endParaRPr lang="en-US" b="1" dirty="0">
              <a:solidFill>
                <a:srgbClr val="3366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686" y="1295400"/>
            <a:ext cx="506185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DA64F45A-B4D4-42F6-981A-47D1F1ADCDF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08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  Private Indebtedness</a:t>
            </a:r>
            <a:br>
              <a:rPr lang="en-US" sz="4000" dirty="0" smtClean="0"/>
            </a:br>
            <a:r>
              <a:rPr lang="en-US" sz="3600" dirty="0" smtClean="0"/>
              <a:t> NOT IG Appropriate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449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A50021"/>
                </a:solidFill>
              </a:rPr>
              <a:t>Command</a:t>
            </a:r>
            <a:r>
              <a:rPr lang="en-US" sz="2800" dirty="0" smtClean="0"/>
              <a:t> issue </a:t>
            </a:r>
            <a:r>
              <a:rPr lang="en-US" sz="2800" dirty="0" smtClean="0">
                <a:solidFill>
                  <a:srgbClr val="336600"/>
                </a:solidFill>
              </a:rPr>
              <a:t>(DODI 1344.09)</a:t>
            </a:r>
          </a:p>
          <a:p>
            <a:pPr eaLnBrk="1" hangingPunct="1"/>
            <a:endParaRPr lang="en-US" sz="2400" dirty="0" smtClean="0">
              <a:solidFill>
                <a:srgbClr val="336600"/>
              </a:solidFill>
            </a:endParaRPr>
          </a:p>
          <a:p>
            <a:pPr eaLnBrk="1" hangingPunct="1"/>
            <a:r>
              <a:rPr lang="en-US" sz="2800" dirty="0"/>
              <a:t>Know and adhere to state laws</a:t>
            </a:r>
          </a:p>
          <a:p>
            <a:pPr eaLnBrk="1" hangingPunct="1"/>
            <a:endParaRPr lang="en-US" sz="2400" dirty="0" smtClean="0">
              <a:solidFill>
                <a:srgbClr val="336600"/>
              </a:solidFill>
            </a:endParaRPr>
          </a:p>
          <a:p>
            <a:pPr eaLnBrk="1" hangingPunct="1"/>
            <a:r>
              <a:rPr lang="en-US" sz="2800" dirty="0" smtClean="0"/>
              <a:t>IG’s role</a:t>
            </a:r>
            <a:r>
              <a:rPr lang="en-US" sz="2800" dirty="0"/>
              <a:t> </a:t>
            </a:r>
            <a:r>
              <a:rPr lang="en-US" sz="2800" dirty="0" smtClean="0"/>
              <a:t>is to assist in properly routing the complaint</a:t>
            </a: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6172200" y="6034088"/>
            <a:ext cx="2646363" cy="36988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336600"/>
                </a:solidFill>
              </a:rPr>
              <a:t>AR 20-1, para. 6-3b </a:t>
            </a:r>
            <a:endParaRPr lang="en-US" sz="2000">
              <a:solidFill>
                <a:srgbClr val="336600"/>
              </a:solidFill>
            </a:endParaRPr>
          </a:p>
        </p:txBody>
      </p:sp>
      <p:pic>
        <p:nvPicPr>
          <p:cNvPr id="12294" name="Picture 3" descr="MCj038892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76400"/>
            <a:ext cx="23622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Army Inspector General School   </a:t>
            </a:r>
            <a:fld id="{AAFE78F3-E996-4960-91F3-52855AE8B7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5008" y="2286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kern="0" dirty="0" smtClean="0"/>
              <a:t>  Due Process Review</a:t>
            </a:r>
            <a:endParaRPr lang="en-US" sz="3600" kern="0" dirty="0" smtClean="0"/>
          </a:p>
        </p:txBody>
      </p:sp>
      <p:sp>
        <p:nvSpPr>
          <p:cNvPr id="6" name="Text Box 1035"/>
          <p:cNvSpPr txBox="1">
            <a:spLocks noGrp="1" noChangeArrowheads="1"/>
          </p:cNvSpPr>
          <p:nvPr>
            <p:ph idx="1"/>
          </p:nvPr>
        </p:nvSpPr>
        <p:spPr bwMode="auto">
          <a:xfrm>
            <a:off x="5016000" y="5816025"/>
            <a:ext cx="4876800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336600"/>
                </a:solidFill>
              </a:rPr>
              <a:t>AR 20-1, para. </a:t>
            </a:r>
            <a:r>
              <a:rPr lang="en-US" sz="1600" b="1" dirty="0" smtClean="0">
                <a:solidFill>
                  <a:srgbClr val="336600"/>
                </a:solidFill>
              </a:rPr>
              <a:t>6-1b. </a:t>
            </a:r>
            <a:r>
              <a:rPr lang="en-US" sz="1600" dirty="0">
                <a:solidFill>
                  <a:srgbClr val="336600"/>
                </a:solidFill>
              </a:rPr>
              <a:t>a</a:t>
            </a:r>
            <a:r>
              <a:rPr lang="en-US" sz="1600" b="1" dirty="0" smtClean="0">
                <a:solidFill>
                  <a:srgbClr val="336600"/>
                </a:solidFill>
              </a:rPr>
              <a:t>nd 6-3g.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336600"/>
                </a:solidFill>
              </a:rPr>
              <a:t>A&amp;I Guide, Part One, Section 4-1</a:t>
            </a:r>
            <a:endParaRPr lang="en-US" sz="1600" dirty="0">
              <a:solidFill>
                <a:srgbClr val="3366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8288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2200" kern="0" dirty="0" smtClean="0">
                <a:solidFill>
                  <a:srgbClr val="0033CC"/>
                </a:solidFill>
              </a:rPr>
              <a:t>Due-Process </a:t>
            </a:r>
            <a:r>
              <a:rPr lang="en-US" sz="2200" kern="0" dirty="0" smtClean="0">
                <a:solidFill>
                  <a:srgbClr val="0033CC"/>
                </a:solidFill>
              </a:rPr>
              <a:t>review is IG appropriate </a:t>
            </a:r>
            <a:r>
              <a:rPr lang="en-US" sz="2200" kern="0" dirty="0" smtClean="0"/>
              <a:t>… even if issue may not be IG appropriate or has another avenue of </a:t>
            </a:r>
            <a:r>
              <a:rPr lang="en-US" sz="2200" kern="0" dirty="0" smtClean="0"/>
              <a:t>redress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200" kern="0" dirty="0" smtClean="0"/>
              <a:t>Complainant must </a:t>
            </a:r>
            <a:r>
              <a:rPr lang="en-US" sz="2200" u="sng" kern="0" dirty="0" smtClean="0">
                <a:solidFill>
                  <a:srgbClr val="0033CC"/>
                </a:solidFill>
              </a:rPr>
              <a:t>first </a:t>
            </a:r>
            <a:r>
              <a:rPr lang="en-US" sz="2200" kern="0" dirty="0" smtClean="0"/>
              <a:t>comply with prescribed redress process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2200" i="1" kern="0" dirty="0" smtClean="0"/>
              <a:t>Redress Available through other means</a:t>
            </a:r>
            <a:r>
              <a:rPr lang="en-US" sz="2200" kern="0" dirty="0" smtClean="0"/>
              <a:t>: AR 20-1, Section 6-3g </a:t>
            </a:r>
            <a:endParaRPr lang="en-US" sz="2200" kern="0" dirty="0" smtClean="0"/>
          </a:p>
          <a:p>
            <a:pPr eaLnBrk="1" hangingPunct="1">
              <a:spcBef>
                <a:spcPts val="1200"/>
              </a:spcBef>
            </a:pPr>
            <a:r>
              <a:rPr lang="en-US" sz="2200" kern="0" dirty="0" smtClean="0">
                <a:solidFill>
                  <a:srgbClr val="0000FF"/>
                </a:solidFill>
              </a:rPr>
              <a:t>IG is limited </a:t>
            </a:r>
            <a:r>
              <a:rPr lang="en-US" sz="2200" kern="0" dirty="0">
                <a:solidFill>
                  <a:srgbClr val="0000FF"/>
                </a:solidFill>
              </a:rPr>
              <a:t>to a review of the redress process </a:t>
            </a:r>
            <a:r>
              <a:rPr lang="en-US" sz="2200" kern="0" dirty="0"/>
              <a:t>to determine if the Solder was afforded the due process provided by law or </a:t>
            </a:r>
            <a:r>
              <a:rPr lang="en-US" sz="2200" kern="0" dirty="0" smtClean="0"/>
              <a:t>regulation</a:t>
            </a:r>
            <a:endParaRPr lang="en-US" sz="2200" kern="0" dirty="0"/>
          </a:p>
          <a:p>
            <a:pPr eaLnBrk="1" hangingPunct="1">
              <a:spcBef>
                <a:spcPts val="0"/>
              </a:spcBef>
            </a:pPr>
            <a:endParaRPr lang="en-US" sz="1400" kern="0" dirty="0" smtClean="0">
              <a:solidFill>
                <a:srgbClr val="336600"/>
              </a:solidFill>
            </a:endParaRP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endParaRPr lang="en-US" sz="1400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5800" y="5410200"/>
            <a:ext cx="356616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US" sz="1400" b="1" u="sng" kern="0" dirty="0" smtClean="0"/>
              <a:t>Outcomes: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400" b="1" kern="0" dirty="0"/>
              <a:t>-</a:t>
            </a:r>
            <a:r>
              <a:rPr lang="en-US" sz="1400" b="1" kern="0" dirty="0" smtClean="0"/>
              <a:t>There </a:t>
            </a:r>
            <a:r>
              <a:rPr lang="en-US" sz="1400" b="1" kern="0" dirty="0"/>
              <a:t>was no </a:t>
            </a:r>
            <a:r>
              <a:rPr lang="en-US" sz="1400" b="1" kern="0" dirty="0" smtClean="0"/>
              <a:t>fault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400" b="1" kern="0" dirty="0" smtClean="0"/>
              <a:t>- Complainant </a:t>
            </a:r>
            <a:r>
              <a:rPr lang="en-US" sz="1400" b="1" kern="0" dirty="0"/>
              <a:t>failed to </a:t>
            </a:r>
            <a:r>
              <a:rPr lang="en-US" sz="1400" b="1" kern="0" dirty="0" smtClean="0"/>
              <a:t>comply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400" b="1" kern="0" dirty="0" smtClean="0"/>
              <a:t>- Responsible </a:t>
            </a:r>
            <a:r>
              <a:rPr lang="en-US" sz="1400" b="1" kern="0" dirty="0"/>
              <a:t>official failed to comply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8091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0036DB54-0159-48CC-A9CC-7168DC4C91A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1" y="245536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Processing IGARs Not Appropriate for IGs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04800" y="1752600"/>
            <a:ext cx="8382000" cy="5302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3200" b="1"/>
              <a:t> </a:t>
            </a:r>
            <a:endParaRPr lang="en-US" sz="2300" b="1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52400" y="1990725"/>
            <a:ext cx="8839200" cy="38084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/>
              <a:t>Thoroughly </a:t>
            </a:r>
            <a:r>
              <a:rPr lang="en-US" sz="2800" b="1">
                <a:solidFill>
                  <a:srgbClr val="000099"/>
                </a:solidFill>
              </a:rPr>
              <a:t>analyze</a:t>
            </a:r>
            <a:r>
              <a:rPr lang="en-US" sz="2800" b="1"/>
              <a:t> the complaint to </a:t>
            </a:r>
            <a:r>
              <a:rPr lang="en-US" sz="2800" b="1">
                <a:solidFill>
                  <a:srgbClr val="000099"/>
                </a:solidFill>
              </a:rPr>
              <a:t>identify</a:t>
            </a:r>
            <a:r>
              <a:rPr lang="en-US" sz="2800" b="1"/>
              <a:t> </a:t>
            </a:r>
            <a:r>
              <a:rPr lang="en-US" sz="2800" b="1" u="sng"/>
              <a:t>all</a:t>
            </a:r>
            <a:r>
              <a:rPr lang="en-US" sz="2800" b="1"/>
              <a:t> issues</a:t>
            </a:r>
          </a:p>
          <a:p>
            <a:pPr marL="800100" lvl="1" indent="-3429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>
                <a:solidFill>
                  <a:srgbClr val="000099"/>
                </a:solidFill>
              </a:rPr>
              <a:t>Determine</a:t>
            </a:r>
            <a:r>
              <a:rPr lang="en-US" sz="2800" b="1"/>
              <a:t> if the complainant has attempted to use the appropriate appeal process or agency -- if not, advise him / her to do so</a:t>
            </a:r>
          </a:p>
          <a:p>
            <a:pPr marL="800100" lvl="1" indent="-3429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>
                <a:solidFill>
                  <a:srgbClr val="000099"/>
                </a:solidFill>
              </a:rPr>
              <a:t>Complete</a:t>
            </a:r>
            <a:r>
              <a:rPr lang="en-US" sz="2800" b="1"/>
              <a:t> DA Form 1559 -- open &amp; close case in IGARS database (unless classified)</a:t>
            </a:r>
          </a:p>
          <a:p>
            <a:pPr marL="800100" lvl="1" indent="-3429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>
                <a:solidFill>
                  <a:srgbClr val="000099"/>
                </a:solidFill>
              </a:rPr>
              <a:t>Look</a:t>
            </a:r>
            <a:r>
              <a:rPr lang="en-US" sz="2800" b="1"/>
              <a:t> for possible </a:t>
            </a:r>
            <a:r>
              <a:rPr lang="en-US" sz="2800" b="1">
                <a:solidFill>
                  <a:srgbClr val="A50021"/>
                </a:solidFill>
              </a:rPr>
              <a:t>systemic issues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5867400" y="6034088"/>
            <a:ext cx="3200400" cy="36988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6-3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772400" y="334435"/>
            <a:ext cx="1052513" cy="903288"/>
            <a:chOff x="7543799" y="925512"/>
            <a:chExt cx="1052513" cy="903288"/>
          </a:xfrm>
        </p:grpSpPr>
        <p:sp>
          <p:nvSpPr>
            <p:cNvPr id="12" name="AutoShape 1029"/>
            <p:cNvSpPr>
              <a:spLocks noChangeArrowheads="1"/>
            </p:cNvSpPr>
            <p:nvPr/>
          </p:nvSpPr>
          <p:spPr bwMode="auto">
            <a:xfrm>
              <a:off x="7543799" y="925512"/>
              <a:ext cx="1052513" cy="903288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Text Box 1030"/>
            <p:cNvSpPr txBox="1">
              <a:spLocks noChangeArrowheads="1"/>
            </p:cNvSpPr>
            <p:nvPr/>
          </p:nvSpPr>
          <p:spPr bwMode="auto">
            <a:xfrm>
              <a:off x="7620000" y="1253980"/>
              <a:ext cx="88108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cs typeface="Arial" panose="020B0604020202020204" pitchFamily="34" charset="0"/>
                </a:rPr>
                <a:t>ELO</a:t>
              </a:r>
              <a:endParaRPr lang="en-US" altLang="en-US" sz="1100" dirty="0"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cs typeface="Arial" panose="020B0604020202020204" pitchFamily="34" charset="0"/>
                </a:rPr>
                <a:t>5</a:t>
              </a:r>
              <a:endParaRPr lang="en-US" altLang="en-US" sz="1100" dirty="0" smtClean="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Civilian IGARs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884" y="1600200"/>
            <a:ext cx="506185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795762E2-D63E-43A2-97DB-0E3A78C7166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00937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Civilian IGARs which are </a:t>
            </a:r>
            <a:r>
              <a:rPr lang="en-US" sz="4000" dirty="0" smtClean="0">
                <a:solidFill>
                  <a:srgbClr val="000099"/>
                </a:solidFill>
              </a:rPr>
              <a:t>Usually NOT</a:t>
            </a:r>
            <a:r>
              <a:rPr lang="en-US" sz="4000" dirty="0" smtClean="0"/>
              <a:t> IG Appropriate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534400" cy="441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99"/>
                </a:solidFill>
              </a:rPr>
              <a:t>Grievances</a:t>
            </a:r>
            <a:r>
              <a:rPr lang="en-US" sz="2800" dirty="0" smtClean="0"/>
              <a:t>: Refer to Civilian Personnel Advisory Center (CPAC)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</a:rPr>
              <a:t>Appeals of Adverse Action</a:t>
            </a:r>
            <a:r>
              <a:rPr lang="en-US" sz="2800" dirty="0" smtClean="0"/>
              <a:t>: Refer to CPAC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Discrimination or Harassment </a:t>
            </a:r>
            <a:r>
              <a:rPr lang="en-US" sz="2800" dirty="0" smtClean="0"/>
              <a:t>Complaints: Refer to Equal Employment Opportunity (EEO)</a:t>
            </a:r>
          </a:p>
          <a:p>
            <a:pPr eaLnBrk="1" hangingPunct="1"/>
            <a:r>
              <a:rPr lang="en-US" sz="2800" dirty="0" smtClean="0">
                <a:solidFill>
                  <a:srgbClr val="000099"/>
                </a:solidFill>
              </a:rPr>
              <a:t>Whistleblower Reprisal</a:t>
            </a:r>
            <a:r>
              <a:rPr lang="en-US" sz="2800" dirty="0" smtClean="0"/>
              <a:t>: Referral depends on status (more during investigations)</a:t>
            </a:r>
          </a:p>
        </p:txBody>
      </p:sp>
      <p:sp>
        <p:nvSpPr>
          <p:cNvPr id="17413" name="Text Box 1028"/>
          <p:cNvSpPr txBox="1">
            <a:spLocks noChangeArrowheads="1"/>
          </p:cNvSpPr>
          <p:nvPr/>
        </p:nvSpPr>
        <p:spPr bwMode="auto">
          <a:xfrm>
            <a:off x="4876800" y="5775325"/>
            <a:ext cx="4114800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AR 20-1, para. </a:t>
            </a:r>
            <a:r>
              <a:rPr lang="en-US" sz="1800" b="1" dirty="0" smtClean="0">
                <a:solidFill>
                  <a:srgbClr val="336600"/>
                </a:solidFill>
              </a:rPr>
              <a:t>6-3h.</a:t>
            </a:r>
            <a:endParaRPr lang="en-US" sz="1800" b="1" dirty="0">
              <a:solidFill>
                <a:srgbClr val="336600"/>
              </a:solidFill>
            </a:endParaRPr>
          </a:p>
          <a:p>
            <a:pPr algn="l"/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Sections 6 &amp; 7</a:t>
            </a:r>
            <a:endParaRPr lang="en-US" sz="1800" b="1" dirty="0">
              <a:solidFill>
                <a:srgbClr val="3366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34287" y="1371600"/>
            <a:ext cx="1052513" cy="903288"/>
            <a:chOff x="7543799" y="925512"/>
            <a:chExt cx="1052513" cy="903288"/>
          </a:xfrm>
        </p:grpSpPr>
        <p:sp>
          <p:nvSpPr>
            <p:cNvPr id="14" name="AutoShape 1029"/>
            <p:cNvSpPr>
              <a:spLocks noChangeArrowheads="1"/>
            </p:cNvSpPr>
            <p:nvPr/>
          </p:nvSpPr>
          <p:spPr bwMode="auto">
            <a:xfrm>
              <a:off x="7543799" y="925512"/>
              <a:ext cx="1052513" cy="903288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Text Box 1030"/>
            <p:cNvSpPr txBox="1">
              <a:spLocks noChangeArrowheads="1"/>
            </p:cNvSpPr>
            <p:nvPr/>
          </p:nvSpPr>
          <p:spPr bwMode="auto">
            <a:xfrm>
              <a:off x="7620000" y="1253980"/>
              <a:ext cx="881081" cy="4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cs typeface="Arial" panose="020B0604020202020204" pitchFamily="34" charset="0"/>
                </a:rPr>
                <a:t>ELO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cs typeface="Arial" panose="020B0604020202020204" pitchFamily="34" charset="0"/>
                </a:rPr>
                <a:t>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11ABEEDC-1C60-4104-88DA-400E8E3F291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033" y="359232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Civilian IGARs which </a:t>
            </a:r>
            <a:r>
              <a:rPr lang="en-US" sz="4000" dirty="0" smtClean="0">
                <a:solidFill>
                  <a:srgbClr val="000099"/>
                </a:solidFill>
              </a:rPr>
              <a:t>May Be</a:t>
            </a:r>
            <a:r>
              <a:rPr lang="en-US" sz="4000" dirty="0" smtClean="0"/>
              <a:t> IG Appropriate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534400" cy="3581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Matters not directly affecting the employment situation or well-being of the individual:</a:t>
            </a:r>
          </a:p>
          <a:p>
            <a:pPr lvl="1" eaLnBrk="1" hangingPunct="1"/>
            <a:r>
              <a:rPr lang="en-US" dirty="0" smtClean="0"/>
              <a:t>Third-party complaints</a:t>
            </a:r>
          </a:p>
          <a:p>
            <a:pPr lvl="1" eaLnBrk="1" hangingPunct="1"/>
            <a:r>
              <a:rPr lang="en-US" dirty="0" smtClean="0"/>
              <a:t>Misconduct</a:t>
            </a:r>
          </a:p>
          <a:p>
            <a:pPr lvl="1" eaLnBrk="1" hangingPunct="1"/>
            <a:r>
              <a:rPr lang="en-US" dirty="0" smtClean="0"/>
              <a:t>Mismanagement</a:t>
            </a:r>
            <a:endParaRPr lang="en-US" sz="1800" dirty="0" smtClean="0"/>
          </a:p>
        </p:txBody>
      </p:sp>
      <p:sp>
        <p:nvSpPr>
          <p:cNvPr id="18437" name="Text Box 1033"/>
          <p:cNvSpPr txBox="1">
            <a:spLocks noChangeArrowheads="1"/>
          </p:cNvSpPr>
          <p:nvPr/>
        </p:nvSpPr>
        <p:spPr bwMode="auto">
          <a:xfrm>
            <a:off x="5283304" y="5602069"/>
            <a:ext cx="3467616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6-3h</a:t>
            </a:r>
          </a:p>
          <a:p>
            <a:pPr algn="l"/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6-1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570D6A1D-163E-4051-BF00-5FEFC6B5645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258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Civilian Cases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Always </a:t>
            </a:r>
            <a:r>
              <a:rPr lang="en-US" sz="2800" dirty="0" smtClean="0">
                <a:solidFill>
                  <a:srgbClr val="000099"/>
                </a:solidFill>
              </a:rPr>
              <a:t>analyze</a:t>
            </a:r>
            <a:r>
              <a:rPr lang="en-US" sz="2800" dirty="0" smtClean="0"/>
              <a:t> </a:t>
            </a:r>
            <a:r>
              <a:rPr lang="en-US" sz="2800" u="sng" dirty="0" smtClean="0"/>
              <a:t>entire</a:t>
            </a:r>
            <a:r>
              <a:rPr lang="en-US" sz="2800" dirty="0" smtClean="0"/>
              <a:t> IGAR to determine if IG action is necessary to correct </a:t>
            </a:r>
            <a:r>
              <a:rPr lang="en-US" sz="2800" dirty="0" smtClean="0">
                <a:solidFill>
                  <a:srgbClr val="A50021"/>
                </a:solidFill>
              </a:rPr>
              <a:t>regulatory violation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A50021"/>
                </a:solidFill>
              </a:rPr>
              <a:t>systemic problem</a:t>
            </a:r>
          </a:p>
          <a:p>
            <a:pPr eaLnBrk="1" hangingPunct="1"/>
            <a:endParaRPr lang="en-US" sz="700" dirty="0" smtClean="0"/>
          </a:p>
          <a:p>
            <a:pPr eaLnBrk="1" hangingPunct="1"/>
            <a:r>
              <a:rPr lang="en-US" sz="2800" dirty="0" smtClean="0"/>
              <a:t>Where does the IG go for advice?	</a:t>
            </a:r>
          </a:p>
          <a:p>
            <a:pPr lvl="1" eaLnBrk="1" hangingPunct="1"/>
            <a:r>
              <a:rPr lang="en-US" sz="2400" dirty="0" smtClean="0"/>
              <a:t>Local Civilian Personnel Advisory Center / Civilian Personnel Operations Center </a:t>
            </a:r>
            <a:r>
              <a:rPr lang="en-US" sz="2400" dirty="0" smtClean="0">
                <a:hlinkClick r:id="rId3"/>
              </a:rPr>
              <a:t>http://cpol.army.mil/library/permiss/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Staff Judge Advocate</a:t>
            </a:r>
          </a:p>
          <a:p>
            <a:pPr lvl="1" eaLnBrk="1" hangingPunct="1"/>
            <a:r>
              <a:rPr lang="en-US" sz="2400" dirty="0" smtClean="0"/>
              <a:t>Equal Employment Opportunity</a:t>
            </a:r>
          </a:p>
        </p:txBody>
      </p:sp>
      <p:sp>
        <p:nvSpPr>
          <p:cNvPr id="20485" name="Text Box 1028"/>
          <p:cNvSpPr txBox="1">
            <a:spLocks noChangeArrowheads="1"/>
          </p:cNvSpPr>
          <p:nvPr/>
        </p:nvSpPr>
        <p:spPr bwMode="auto">
          <a:xfrm>
            <a:off x="5410200" y="6003925"/>
            <a:ext cx="36576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6-1</a:t>
            </a:r>
            <a:endParaRPr lang="en-US" sz="1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D01872BB-6E95-422A-A779-179D77104BF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AutoShape 82"/>
          <p:cNvSpPr>
            <a:spLocks noChangeAspect="1" noChangeArrowheads="1"/>
          </p:cNvSpPr>
          <p:nvPr/>
        </p:nvSpPr>
        <p:spPr bwMode="auto">
          <a:xfrm>
            <a:off x="990600" y="1600200"/>
            <a:ext cx="7310438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146955"/>
            <a:ext cx="7620000" cy="1447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IG Decision Matrix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for </a:t>
            </a:r>
            <a:r>
              <a:rPr lang="en-US" sz="4000" dirty="0" err="1" smtClean="0">
                <a:solidFill>
                  <a:schemeClr val="tx1"/>
                </a:solidFill>
              </a:rPr>
              <a:t>DoD</a:t>
            </a:r>
            <a:r>
              <a:rPr lang="en-US" sz="4000" dirty="0" smtClean="0">
                <a:solidFill>
                  <a:schemeClr val="tx1"/>
                </a:solidFill>
              </a:rPr>
              <a:t> Civilian Complaints</a:t>
            </a:r>
            <a:endParaRPr lang="en-US" sz="4000" b="0" dirty="0" smtClean="0">
              <a:solidFill>
                <a:schemeClr val="tx1"/>
              </a:solidFill>
            </a:endParaRPr>
          </a:p>
        </p:txBody>
      </p:sp>
      <p:sp>
        <p:nvSpPr>
          <p:cNvPr id="19461" name="Text Box 80"/>
          <p:cNvSpPr txBox="1">
            <a:spLocks noChangeArrowheads="1"/>
          </p:cNvSpPr>
          <p:nvPr/>
        </p:nvSpPr>
        <p:spPr bwMode="auto">
          <a:xfrm>
            <a:off x="5334000" y="6019800"/>
            <a:ext cx="35814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7-2</a:t>
            </a:r>
            <a:endParaRPr lang="en-US" sz="1800" b="1" dirty="0">
              <a:solidFill>
                <a:srgbClr val="336600"/>
              </a:solidFill>
            </a:endParaRPr>
          </a:p>
        </p:txBody>
      </p:sp>
      <p:sp>
        <p:nvSpPr>
          <p:cNvPr id="19462" name="Rectangle 83"/>
          <p:cNvSpPr>
            <a:spLocks noChangeArrowheads="1"/>
          </p:cNvSpPr>
          <p:nvPr/>
        </p:nvSpPr>
        <p:spPr bwMode="auto">
          <a:xfrm>
            <a:off x="1147763" y="1676400"/>
            <a:ext cx="2327275" cy="51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63" name="Text Box 84"/>
          <p:cNvSpPr txBox="1">
            <a:spLocks noChangeArrowheads="1"/>
          </p:cNvSpPr>
          <p:nvPr/>
        </p:nvSpPr>
        <p:spPr bwMode="auto">
          <a:xfrm>
            <a:off x="1219200" y="1676400"/>
            <a:ext cx="28575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Receive IGAR and determine appropriateness *</a:t>
            </a:r>
            <a:endParaRPr lang="en-US" sz="3200" b="1"/>
          </a:p>
        </p:txBody>
      </p:sp>
      <p:sp>
        <p:nvSpPr>
          <p:cNvPr id="19464" name="Rectangle 85"/>
          <p:cNvSpPr>
            <a:spLocks noChangeArrowheads="1"/>
          </p:cNvSpPr>
          <p:nvPr/>
        </p:nvSpPr>
        <p:spPr bwMode="auto">
          <a:xfrm>
            <a:off x="3843338" y="1676400"/>
            <a:ext cx="3062287" cy="83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65" name="Text Box 86"/>
          <p:cNvSpPr txBox="1">
            <a:spLocks noChangeArrowheads="1"/>
          </p:cNvSpPr>
          <p:nvPr/>
        </p:nvSpPr>
        <p:spPr bwMode="auto">
          <a:xfrm>
            <a:off x="3903663" y="1676400"/>
            <a:ext cx="29416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Process complaints or allegations against a third party, reports of misconduct, mismanagement, or matters requiring command attention</a:t>
            </a:r>
            <a:endParaRPr lang="en-US" sz="3200" b="1"/>
          </a:p>
        </p:txBody>
      </p:sp>
      <p:sp>
        <p:nvSpPr>
          <p:cNvPr id="19466" name="Rectangle 87"/>
          <p:cNvSpPr>
            <a:spLocks noChangeArrowheads="1"/>
          </p:cNvSpPr>
          <p:nvPr/>
        </p:nvSpPr>
        <p:spPr bwMode="auto">
          <a:xfrm>
            <a:off x="1446213" y="2630488"/>
            <a:ext cx="1081087" cy="36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67" name="Text Box 88"/>
          <p:cNvSpPr txBox="1">
            <a:spLocks noChangeArrowheads="1"/>
          </p:cNvSpPr>
          <p:nvPr/>
        </p:nvSpPr>
        <p:spPr bwMode="auto">
          <a:xfrm>
            <a:off x="1552575" y="2676525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Grievance</a:t>
            </a:r>
            <a:endParaRPr lang="en-US" sz="3200" b="1"/>
          </a:p>
        </p:txBody>
      </p:sp>
      <p:sp>
        <p:nvSpPr>
          <p:cNvPr id="19468" name="Rectangle 89"/>
          <p:cNvSpPr>
            <a:spLocks noChangeArrowheads="1"/>
          </p:cNvSpPr>
          <p:nvPr/>
        </p:nvSpPr>
        <p:spPr bwMode="auto">
          <a:xfrm>
            <a:off x="4040188" y="2901950"/>
            <a:ext cx="1960562" cy="631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69" name="Text Box 90"/>
          <p:cNvSpPr txBox="1">
            <a:spLocks noChangeArrowheads="1"/>
          </p:cNvSpPr>
          <p:nvPr/>
        </p:nvSpPr>
        <p:spPr bwMode="auto">
          <a:xfrm>
            <a:off x="4005263" y="2925763"/>
            <a:ext cx="21431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Refer complainant to local CPAC for information and assistance</a:t>
            </a:r>
            <a:endParaRPr lang="en-US" sz="3200" b="1"/>
          </a:p>
        </p:txBody>
      </p:sp>
      <p:sp>
        <p:nvSpPr>
          <p:cNvPr id="19470" name="Rectangle 91"/>
          <p:cNvSpPr>
            <a:spLocks noChangeArrowheads="1"/>
          </p:cNvSpPr>
          <p:nvPr/>
        </p:nvSpPr>
        <p:spPr bwMode="auto">
          <a:xfrm>
            <a:off x="1290638" y="3635375"/>
            <a:ext cx="1143000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71" name="Text Box 92"/>
          <p:cNvSpPr txBox="1">
            <a:spLocks noChangeArrowheads="1"/>
          </p:cNvSpPr>
          <p:nvPr/>
        </p:nvSpPr>
        <p:spPr bwMode="auto">
          <a:xfrm>
            <a:off x="1265238" y="3657600"/>
            <a:ext cx="1339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Appeal an adverse action </a:t>
            </a:r>
            <a:endParaRPr lang="en-US" sz="3200" b="1"/>
          </a:p>
        </p:txBody>
      </p:sp>
      <p:sp>
        <p:nvSpPr>
          <p:cNvPr id="19472" name="Rectangle 93"/>
          <p:cNvSpPr>
            <a:spLocks noChangeArrowheads="1"/>
          </p:cNvSpPr>
          <p:nvPr/>
        </p:nvSpPr>
        <p:spPr bwMode="auto">
          <a:xfrm>
            <a:off x="1576388" y="4556125"/>
            <a:ext cx="735012" cy="244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73" name="Text Box 94"/>
          <p:cNvSpPr txBox="1">
            <a:spLocks noChangeArrowheads="1"/>
          </p:cNvSpPr>
          <p:nvPr/>
        </p:nvSpPr>
        <p:spPr bwMode="auto">
          <a:xfrm>
            <a:off x="1727200" y="4556125"/>
            <a:ext cx="6111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EEO</a:t>
            </a:r>
            <a:endParaRPr lang="en-US" sz="3200" b="1"/>
          </a:p>
        </p:txBody>
      </p:sp>
      <p:sp>
        <p:nvSpPr>
          <p:cNvPr id="19474" name="Rectangle 95"/>
          <p:cNvSpPr>
            <a:spLocks noChangeArrowheads="1"/>
          </p:cNvSpPr>
          <p:nvPr/>
        </p:nvSpPr>
        <p:spPr bwMode="auto">
          <a:xfrm>
            <a:off x="1454150" y="5167313"/>
            <a:ext cx="1531938" cy="490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75" name="Text Box 96"/>
          <p:cNvSpPr txBox="1">
            <a:spLocks noChangeArrowheads="1"/>
          </p:cNvSpPr>
          <p:nvPr/>
        </p:nvSpPr>
        <p:spPr bwMode="auto">
          <a:xfrm>
            <a:off x="1550988" y="5224463"/>
            <a:ext cx="15732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Retaliation or Reprisal</a:t>
            </a:r>
            <a:endParaRPr lang="en-US" sz="3200" b="1"/>
          </a:p>
        </p:txBody>
      </p:sp>
      <p:sp>
        <p:nvSpPr>
          <p:cNvPr id="19476" name="Rectangle 97"/>
          <p:cNvSpPr>
            <a:spLocks noChangeArrowheads="1"/>
          </p:cNvSpPr>
          <p:nvPr/>
        </p:nvSpPr>
        <p:spPr bwMode="auto">
          <a:xfrm>
            <a:off x="1516063" y="5964238"/>
            <a:ext cx="1608137" cy="428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77" name="Text Box 98"/>
          <p:cNvSpPr txBox="1">
            <a:spLocks noChangeArrowheads="1"/>
          </p:cNvSpPr>
          <p:nvPr/>
        </p:nvSpPr>
        <p:spPr bwMode="auto">
          <a:xfrm>
            <a:off x="1524000" y="5989638"/>
            <a:ext cx="155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Enter in IGARS take no further action</a:t>
            </a:r>
            <a:endParaRPr lang="en-US" sz="3200" b="1"/>
          </a:p>
        </p:txBody>
      </p:sp>
      <p:sp>
        <p:nvSpPr>
          <p:cNvPr id="19478" name="Rectangle 99"/>
          <p:cNvSpPr>
            <a:spLocks noChangeArrowheads="1"/>
          </p:cNvSpPr>
          <p:nvPr/>
        </p:nvSpPr>
        <p:spPr bwMode="auto">
          <a:xfrm>
            <a:off x="3965575" y="4310063"/>
            <a:ext cx="1755775" cy="490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79" name="Text Box 100"/>
          <p:cNvSpPr txBox="1">
            <a:spLocks noChangeArrowheads="1"/>
          </p:cNvSpPr>
          <p:nvPr/>
        </p:nvSpPr>
        <p:spPr bwMode="auto">
          <a:xfrm>
            <a:off x="3951288" y="4360863"/>
            <a:ext cx="20256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Advise to contact EEO- do not work this action</a:t>
            </a:r>
            <a:endParaRPr lang="en-US" sz="3200" b="1"/>
          </a:p>
        </p:txBody>
      </p:sp>
      <p:sp>
        <p:nvSpPr>
          <p:cNvPr id="19480" name="Rectangle 101"/>
          <p:cNvSpPr>
            <a:spLocks noChangeArrowheads="1"/>
          </p:cNvSpPr>
          <p:nvPr/>
        </p:nvSpPr>
        <p:spPr bwMode="auto">
          <a:xfrm>
            <a:off x="4221163" y="5130800"/>
            <a:ext cx="1189037" cy="428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81" name="Text Box 102"/>
          <p:cNvSpPr txBox="1">
            <a:spLocks noChangeArrowheads="1"/>
          </p:cNvSpPr>
          <p:nvPr/>
        </p:nvSpPr>
        <p:spPr bwMode="auto">
          <a:xfrm>
            <a:off x="4221163" y="5238750"/>
            <a:ext cx="11636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Whistleblower</a:t>
            </a:r>
            <a:endParaRPr lang="en-US" sz="3200" b="1"/>
          </a:p>
        </p:txBody>
      </p:sp>
      <p:sp>
        <p:nvSpPr>
          <p:cNvPr id="19482" name="Rectangle 103"/>
          <p:cNvSpPr>
            <a:spLocks noChangeArrowheads="1"/>
          </p:cNvSpPr>
          <p:nvPr/>
        </p:nvSpPr>
        <p:spPr bwMode="auto">
          <a:xfrm>
            <a:off x="6172200" y="5119688"/>
            <a:ext cx="1384300" cy="595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83" name="Text Box 104"/>
          <p:cNvSpPr txBox="1">
            <a:spLocks noChangeArrowheads="1"/>
          </p:cNvSpPr>
          <p:nvPr/>
        </p:nvSpPr>
        <p:spPr bwMode="auto">
          <a:xfrm>
            <a:off x="6172200" y="519588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Advise to contact OSC or DoD IG </a:t>
            </a:r>
            <a:endParaRPr lang="en-US" sz="3200" b="1"/>
          </a:p>
        </p:txBody>
      </p:sp>
      <p:sp>
        <p:nvSpPr>
          <p:cNvPr id="19484" name="Text Box 105"/>
          <p:cNvSpPr txBox="1">
            <a:spLocks noChangeArrowheads="1"/>
          </p:cNvSpPr>
          <p:nvPr/>
        </p:nvSpPr>
        <p:spPr bwMode="auto">
          <a:xfrm>
            <a:off x="3475038" y="1762125"/>
            <a:ext cx="4286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Yes</a:t>
            </a:r>
            <a:endParaRPr lang="en-US" sz="3200" b="1"/>
          </a:p>
        </p:txBody>
      </p:sp>
      <p:sp>
        <p:nvSpPr>
          <p:cNvPr id="19485" name="Line 106"/>
          <p:cNvSpPr>
            <a:spLocks noChangeShapeType="1"/>
          </p:cNvSpPr>
          <p:nvPr/>
        </p:nvSpPr>
        <p:spPr bwMode="auto">
          <a:xfrm>
            <a:off x="3475038" y="1982788"/>
            <a:ext cx="368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Line 107"/>
          <p:cNvSpPr>
            <a:spLocks noChangeShapeType="1"/>
          </p:cNvSpPr>
          <p:nvPr/>
        </p:nvSpPr>
        <p:spPr bwMode="auto">
          <a:xfrm>
            <a:off x="6905625" y="1962150"/>
            <a:ext cx="817563" cy="142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Line 108"/>
          <p:cNvSpPr>
            <a:spLocks noChangeShapeType="1"/>
          </p:cNvSpPr>
          <p:nvPr/>
        </p:nvSpPr>
        <p:spPr bwMode="auto">
          <a:xfrm>
            <a:off x="2005013" y="2190750"/>
            <a:ext cx="158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Line 109"/>
          <p:cNvSpPr>
            <a:spLocks noChangeShapeType="1"/>
          </p:cNvSpPr>
          <p:nvPr/>
        </p:nvSpPr>
        <p:spPr bwMode="auto">
          <a:xfrm>
            <a:off x="2005013" y="2962275"/>
            <a:ext cx="1587" cy="679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Text Box 110"/>
          <p:cNvSpPr txBox="1">
            <a:spLocks noChangeArrowheads="1"/>
          </p:cNvSpPr>
          <p:nvPr/>
        </p:nvSpPr>
        <p:spPr bwMode="auto">
          <a:xfrm>
            <a:off x="1638300" y="3268663"/>
            <a:ext cx="428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No</a:t>
            </a:r>
            <a:endParaRPr lang="en-US" sz="3200" b="1"/>
          </a:p>
        </p:txBody>
      </p:sp>
      <p:sp>
        <p:nvSpPr>
          <p:cNvPr id="19490" name="Line 111"/>
          <p:cNvSpPr>
            <a:spLocks noChangeShapeType="1"/>
          </p:cNvSpPr>
          <p:nvPr/>
        </p:nvSpPr>
        <p:spPr bwMode="auto">
          <a:xfrm flipV="1">
            <a:off x="2552700" y="2808288"/>
            <a:ext cx="430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Line 112"/>
          <p:cNvSpPr>
            <a:spLocks noChangeShapeType="1"/>
          </p:cNvSpPr>
          <p:nvPr/>
        </p:nvSpPr>
        <p:spPr bwMode="auto">
          <a:xfrm flipH="1">
            <a:off x="2994025" y="2795588"/>
            <a:ext cx="1588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Line 113"/>
          <p:cNvSpPr>
            <a:spLocks noChangeShapeType="1"/>
          </p:cNvSpPr>
          <p:nvPr/>
        </p:nvSpPr>
        <p:spPr bwMode="auto">
          <a:xfrm flipH="1">
            <a:off x="2433638" y="3916363"/>
            <a:ext cx="5524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Line 114"/>
          <p:cNvSpPr>
            <a:spLocks noChangeShapeType="1"/>
          </p:cNvSpPr>
          <p:nvPr/>
        </p:nvSpPr>
        <p:spPr bwMode="auto">
          <a:xfrm>
            <a:off x="2986088" y="3206750"/>
            <a:ext cx="1041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Text Box 115"/>
          <p:cNvSpPr txBox="1">
            <a:spLocks noChangeArrowheads="1"/>
          </p:cNvSpPr>
          <p:nvPr/>
        </p:nvSpPr>
        <p:spPr bwMode="auto">
          <a:xfrm>
            <a:off x="2611438" y="2819400"/>
            <a:ext cx="4905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Yes</a:t>
            </a:r>
            <a:endParaRPr lang="en-US" sz="3200" b="1"/>
          </a:p>
        </p:txBody>
      </p:sp>
      <p:sp>
        <p:nvSpPr>
          <p:cNvPr id="19495" name="Text Box 116"/>
          <p:cNvSpPr txBox="1">
            <a:spLocks noChangeArrowheads="1"/>
          </p:cNvSpPr>
          <p:nvPr/>
        </p:nvSpPr>
        <p:spPr bwMode="auto">
          <a:xfrm>
            <a:off x="2576513" y="3676650"/>
            <a:ext cx="6746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Yes</a:t>
            </a:r>
            <a:endParaRPr lang="en-US" sz="3200" b="1"/>
          </a:p>
        </p:txBody>
      </p:sp>
      <p:sp>
        <p:nvSpPr>
          <p:cNvPr id="19496" name="Line 117"/>
          <p:cNvSpPr>
            <a:spLocks noChangeShapeType="1"/>
          </p:cNvSpPr>
          <p:nvPr/>
        </p:nvSpPr>
        <p:spPr bwMode="auto">
          <a:xfrm>
            <a:off x="2005013" y="4127500"/>
            <a:ext cx="0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Line 118"/>
          <p:cNvSpPr>
            <a:spLocks noChangeShapeType="1"/>
          </p:cNvSpPr>
          <p:nvPr/>
        </p:nvSpPr>
        <p:spPr bwMode="auto">
          <a:xfrm>
            <a:off x="2311400" y="4678363"/>
            <a:ext cx="1654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Text Box 119"/>
          <p:cNvSpPr txBox="1">
            <a:spLocks noChangeArrowheads="1"/>
          </p:cNvSpPr>
          <p:nvPr/>
        </p:nvSpPr>
        <p:spPr bwMode="auto">
          <a:xfrm>
            <a:off x="2986088" y="4433888"/>
            <a:ext cx="5508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Yes</a:t>
            </a:r>
            <a:endParaRPr lang="en-US" sz="3200" b="1"/>
          </a:p>
        </p:txBody>
      </p:sp>
      <p:sp>
        <p:nvSpPr>
          <p:cNvPr id="19499" name="Line 120"/>
          <p:cNvSpPr>
            <a:spLocks noChangeShapeType="1"/>
          </p:cNvSpPr>
          <p:nvPr/>
        </p:nvSpPr>
        <p:spPr bwMode="auto">
          <a:xfrm>
            <a:off x="2005013" y="4800600"/>
            <a:ext cx="0" cy="366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Text Box 121"/>
          <p:cNvSpPr txBox="1">
            <a:spLocks noChangeArrowheads="1"/>
          </p:cNvSpPr>
          <p:nvPr/>
        </p:nvSpPr>
        <p:spPr bwMode="auto">
          <a:xfrm>
            <a:off x="1638300" y="4249738"/>
            <a:ext cx="428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No</a:t>
            </a:r>
            <a:endParaRPr lang="en-US" sz="3200" b="1"/>
          </a:p>
        </p:txBody>
      </p:sp>
      <p:sp>
        <p:nvSpPr>
          <p:cNvPr id="19501" name="Text Box 122"/>
          <p:cNvSpPr txBox="1">
            <a:spLocks noChangeArrowheads="1"/>
          </p:cNvSpPr>
          <p:nvPr/>
        </p:nvSpPr>
        <p:spPr bwMode="auto">
          <a:xfrm>
            <a:off x="1600200" y="4867275"/>
            <a:ext cx="5111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No</a:t>
            </a:r>
            <a:endParaRPr lang="en-US" sz="3200" b="1"/>
          </a:p>
        </p:txBody>
      </p:sp>
      <p:sp>
        <p:nvSpPr>
          <p:cNvPr id="19502" name="Line 123"/>
          <p:cNvSpPr>
            <a:spLocks noChangeShapeType="1"/>
          </p:cNvSpPr>
          <p:nvPr/>
        </p:nvSpPr>
        <p:spPr bwMode="auto">
          <a:xfrm>
            <a:off x="2005013" y="5657850"/>
            <a:ext cx="0" cy="30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Text Box 124"/>
          <p:cNvSpPr txBox="1">
            <a:spLocks noChangeArrowheads="1"/>
          </p:cNvSpPr>
          <p:nvPr/>
        </p:nvSpPr>
        <p:spPr bwMode="auto">
          <a:xfrm>
            <a:off x="1589088" y="5695950"/>
            <a:ext cx="571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No</a:t>
            </a:r>
            <a:endParaRPr lang="en-US" sz="3200" b="1"/>
          </a:p>
        </p:txBody>
      </p:sp>
      <p:sp>
        <p:nvSpPr>
          <p:cNvPr id="19504" name="Line 125"/>
          <p:cNvSpPr>
            <a:spLocks noChangeShapeType="1"/>
          </p:cNvSpPr>
          <p:nvPr/>
        </p:nvSpPr>
        <p:spPr bwMode="auto">
          <a:xfrm>
            <a:off x="2986088" y="5351463"/>
            <a:ext cx="12239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Line 126"/>
          <p:cNvSpPr>
            <a:spLocks noChangeShapeType="1"/>
          </p:cNvSpPr>
          <p:nvPr/>
        </p:nvSpPr>
        <p:spPr bwMode="auto">
          <a:xfrm>
            <a:off x="5410200" y="53340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Text Box 127"/>
          <p:cNvSpPr txBox="1">
            <a:spLocks noChangeArrowheads="1"/>
          </p:cNvSpPr>
          <p:nvPr/>
        </p:nvSpPr>
        <p:spPr bwMode="auto">
          <a:xfrm>
            <a:off x="3292475" y="5106988"/>
            <a:ext cx="4889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Yes</a:t>
            </a:r>
            <a:endParaRPr lang="en-US" sz="3200" b="1"/>
          </a:p>
        </p:txBody>
      </p:sp>
      <p:sp>
        <p:nvSpPr>
          <p:cNvPr id="19507" name="Text Box 128"/>
          <p:cNvSpPr txBox="1">
            <a:spLocks noChangeArrowheads="1"/>
          </p:cNvSpPr>
          <p:nvPr/>
        </p:nvSpPr>
        <p:spPr bwMode="auto">
          <a:xfrm>
            <a:off x="5497513" y="5045075"/>
            <a:ext cx="4889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Yes</a:t>
            </a:r>
            <a:endParaRPr lang="en-US" sz="3200" b="1"/>
          </a:p>
        </p:txBody>
      </p:sp>
      <p:sp>
        <p:nvSpPr>
          <p:cNvPr id="19508" name="Rectangle 129"/>
          <p:cNvSpPr>
            <a:spLocks noChangeArrowheads="1"/>
          </p:cNvSpPr>
          <p:nvPr/>
        </p:nvSpPr>
        <p:spPr bwMode="auto">
          <a:xfrm>
            <a:off x="7580313" y="3533775"/>
            <a:ext cx="711200" cy="788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509" name="Text Box 130"/>
          <p:cNvSpPr txBox="1">
            <a:spLocks noChangeArrowheads="1"/>
          </p:cNvSpPr>
          <p:nvPr/>
        </p:nvSpPr>
        <p:spPr bwMode="auto">
          <a:xfrm>
            <a:off x="7604125" y="3557588"/>
            <a:ext cx="9302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/>
              <a:t>Enter in</a:t>
            </a:r>
          </a:p>
          <a:p>
            <a:pPr algn="l"/>
            <a:r>
              <a:rPr lang="en-US" sz="1200" b="1"/>
              <a:t>IGARS</a:t>
            </a:r>
          </a:p>
          <a:p>
            <a:pPr algn="l"/>
            <a:r>
              <a:rPr lang="en-US" sz="1200" b="1"/>
              <a:t>&amp; Close Case</a:t>
            </a:r>
            <a:endParaRPr lang="en-US" sz="3200" b="1"/>
          </a:p>
        </p:txBody>
      </p:sp>
      <p:sp>
        <p:nvSpPr>
          <p:cNvPr id="19510" name="Line 131"/>
          <p:cNvSpPr>
            <a:spLocks noChangeShapeType="1"/>
          </p:cNvSpPr>
          <p:nvPr/>
        </p:nvSpPr>
        <p:spPr bwMode="auto">
          <a:xfrm>
            <a:off x="6007100" y="3248025"/>
            <a:ext cx="1430338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Line 132"/>
          <p:cNvSpPr>
            <a:spLocks noChangeShapeType="1"/>
          </p:cNvSpPr>
          <p:nvPr/>
        </p:nvSpPr>
        <p:spPr bwMode="auto">
          <a:xfrm flipV="1">
            <a:off x="5721350" y="4106863"/>
            <a:ext cx="1716088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12" name="Line 133"/>
          <p:cNvSpPr>
            <a:spLocks noChangeShapeType="1"/>
          </p:cNvSpPr>
          <p:nvPr/>
        </p:nvSpPr>
        <p:spPr bwMode="auto">
          <a:xfrm flipV="1">
            <a:off x="7567613" y="4392613"/>
            <a:ext cx="298450" cy="952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Box 110"/>
          <p:cNvSpPr txBox="1">
            <a:spLocks noChangeArrowheads="1"/>
          </p:cNvSpPr>
          <p:nvPr/>
        </p:nvSpPr>
        <p:spPr bwMode="auto">
          <a:xfrm>
            <a:off x="1667412" y="2362200"/>
            <a:ext cx="428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No</a:t>
            </a:r>
            <a:endParaRPr lang="en-US" sz="3200" b="1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70007097-EDC5-446D-AE6A-4DFBE894372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258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Summary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90500" y="1752600"/>
            <a:ext cx="8801100" cy="13849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/>
              <a:t>ELO 5. Identify issues and allegations that are not appropriate for the IG, and describe how the IG must process those IGARs.  </a:t>
            </a:r>
            <a:endParaRPr lang="en-US" sz="2800" b="1" dirty="0"/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190500" y="4903590"/>
            <a:ext cx="8801100" cy="13849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/>
              <a:t>ELO 7. Describe the IG’s role in receiving and resolving non-support cases in accordance with AR 20-1.</a:t>
            </a:r>
            <a:endParaRPr lang="en-US" sz="2800" b="1" dirty="0"/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190500" y="3339405"/>
            <a:ext cx="8801100" cy="13849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/>
              <a:t>ELO 6. Describe the commander’s role in receiving and resolving non-support cases in accordance with AR 608-99.</a:t>
            </a:r>
            <a:endParaRPr lang="en-US" sz="2800" b="1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45" grpId="1"/>
      <p:bldP spid="21504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Issues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990" y="1524000"/>
            <a:ext cx="506185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Miscellaneous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3737172" cy="4648200"/>
          </a:xfrm>
          <a:prstGeom prst="rect">
            <a:avLst/>
          </a:prstGeom>
        </p:spPr>
      </p:pic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077E1566-34EF-4B30-868C-096BD5CDC8E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3207" name="Text Box 279"/>
          <p:cNvSpPr txBox="1">
            <a:spLocks noChangeArrowheads="1"/>
          </p:cNvSpPr>
          <p:nvPr/>
        </p:nvSpPr>
        <p:spPr bwMode="auto">
          <a:xfrm>
            <a:off x="4800600" y="4800600"/>
            <a:ext cx="3657600" cy="1244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Bottom Line:  </a:t>
            </a:r>
          </a:p>
          <a:p>
            <a:r>
              <a:rPr lang="en-US" b="1" dirty="0">
                <a:solidFill>
                  <a:srgbClr val="FF0000"/>
                </a:solidFill>
              </a:rPr>
              <a:t>Some complaints are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IG appropriate!</a:t>
            </a:r>
          </a:p>
        </p:txBody>
      </p:sp>
      <p:sp>
        <p:nvSpPr>
          <p:cNvPr id="5129" name="Rectangle 288"/>
          <p:cNvSpPr>
            <a:spLocks noGrp="1" noChangeArrowheads="1"/>
          </p:cNvSpPr>
          <p:nvPr>
            <p:ph type="title"/>
          </p:nvPr>
        </p:nvSpPr>
        <p:spPr>
          <a:xfrm>
            <a:off x="1023258" y="228600"/>
            <a:ext cx="70866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STEP 2  Determine IG Appropriateness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124200" y="2050964"/>
            <a:ext cx="1447800" cy="2667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124200" y="2851064"/>
            <a:ext cx="1371600" cy="1416136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371601" y="2050964"/>
            <a:ext cx="1752600" cy="8001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495800" y="2317664"/>
            <a:ext cx="4343400" cy="1949536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 dirty="0"/>
              <a:t>Step 2  Preliminary Analysis</a:t>
            </a:r>
            <a:endParaRPr lang="en-US" sz="2000" b="1" dirty="0"/>
          </a:p>
          <a:p>
            <a:pPr algn="ctr" defTabSz="1019175" eaLnBrk="0" hangingPunct="0"/>
            <a:r>
              <a:rPr lang="en-US" sz="1600" dirty="0"/>
              <a:t>Identify Issues / Allegations</a:t>
            </a:r>
          </a:p>
          <a:p>
            <a:pPr algn="ctr" defTabSz="1019175" eaLnBrk="0" hangingPunct="0"/>
            <a:r>
              <a:rPr lang="en-US" sz="1600" dirty="0"/>
              <a:t>Determine IG Appropriateness</a:t>
            </a:r>
          </a:p>
          <a:p>
            <a:pPr algn="ctr" defTabSz="1019175" eaLnBrk="0" hangingPunct="0"/>
            <a:r>
              <a:rPr lang="en-US" sz="1600" dirty="0"/>
              <a:t>Open Case in IGARS</a:t>
            </a:r>
          </a:p>
          <a:p>
            <a:pPr algn="ctr" defTabSz="1019175" eaLnBrk="0" hangingPunct="0"/>
            <a:r>
              <a:rPr lang="en-US" sz="1600" dirty="0"/>
              <a:t>Acknowledge Receipt</a:t>
            </a:r>
          </a:p>
          <a:p>
            <a:pPr algn="ctr" defTabSz="1019175" eaLnBrk="0" hangingPunct="0"/>
            <a:r>
              <a:rPr lang="en-US" sz="1600" dirty="0"/>
              <a:t>Select a Course of Action</a:t>
            </a:r>
          </a:p>
          <a:p>
            <a:pPr algn="ctr" defTabSz="1019175" eaLnBrk="0" hangingPunct="0"/>
            <a:r>
              <a:rPr lang="en-US" sz="1600" dirty="0"/>
              <a:t>(Obtain Authority)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029200" y="2851064"/>
            <a:ext cx="3276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20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B2FC7AC3-3220-428C-9ED1-E67675196D4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95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Request to Withdraw a Complaint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6248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99"/>
                </a:solidFill>
              </a:rPr>
              <a:t>Ask: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Why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Punishment or reprisal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Someone else working the issue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Issue is resolved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99"/>
                </a:solidFill>
              </a:rPr>
              <a:t>Obtain</a:t>
            </a: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A50021"/>
                </a:solidFill>
              </a:rPr>
              <a:t>written</a:t>
            </a:r>
            <a:r>
              <a:rPr lang="en-US" sz="2800" dirty="0" smtClean="0"/>
              <a:t> or verbal withdrawal request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/>
              <a:t>IG </a:t>
            </a:r>
            <a:r>
              <a:rPr lang="en-US" sz="2800" dirty="0" smtClean="0">
                <a:solidFill>
                  <a:srgbClr val="000099"/>
                </a:solidFill>
              </a:rPr>
              <a:t>decides</a:t>
            </a:r>
            <a:r>
              <a:rPr lang="en-US" sz="2800" dirty="0" smtClean="0"/>
              <a:t> whether or not to continue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486400" y="5754469"/>
            <a:ext cx="3467616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6-2e</a:t>
            </a:r>
          </a:p>
          <a:p>
            <a:pPr algn="l"/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4-2</a:t>
            </a:r>
            <a:endParaRPr lang="en-US" sz="1800" b="1" dirty="0">
              <a:solidFill>
                <a:srgbClr val="3366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51127" y="404703"/>
            <a:ext cx="1052513" cy="903288"/>
            <a:chOff x="7543799" y="925512"/>
            <a:chExt cx="1052513" cy="903288"/>
          </a:xfrm>
        </p:grpSpPr>
        <p:sp>
          <p:nvSpPr>
            <p:cNvPr id="12" name="AutoShape 1029"/>
            <p:cNvSpPr>
              <a:spLocks noChangeArrowheads="1"/>
            </p:cNvSpPr>
            <p:nvPr/>
          </p:nvSpPr>
          <p:spPr bwMode="auto">
            <a:xfrm>
              <a:off x="7543799" y="925512"/>
              <a:ext cx="1052513" cy="903288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Text Box 1030"/>
            <p:cNvSpPr txBox="1">
              <a:spLocks noChangeArrowheads="1"/>
            </p:cNvSpPr>
            <p:nvPr/>
          </p:nvSpPr>
          <p:spPr bwMode="auto">
            <a:xfrm>
              <a:off x="7620000" y="1253980"/>
              <a:ext cx="881081" cy="4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cs typeface="Arial" panose="020B0604020202020204" pitchFamily="34" charset="0"/>
                </a:rPr>
                <a:t>ELO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cs typeface="Arial" panose="020B0604020202020204" pitchFamily="34" charset="0"/>
                </a:rPr>
                <a:t>8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831" y="2024858"/>
            <a:ext cx="2860040" cy="23193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CDBAF1CF-9888-4612-B6E6-F7F9682ADFE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874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Untimely IGARs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329962" y="5867400"/>
            <a:ext cx="3737838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6-1e</a:t>
            </a:r>
          </a:p>
          <a:p>
            <a:pPr algn="l"/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Sect</a:t>
            </a:r>
            <a:r>
              <a:rPr lang="en-US" sz="1800" b="1" dirty="0">
                <a:solidFill>
                  <a:srgbClr val="336600"/>
                </a:solidFill>
              </a:rPr>
              <a:t>. </a:t>
            </a:r>
            <a:r>
              <a:rPr lang="en-US" sz="1800" b="1" dirty="0" smtClean="0">
                <a:solidFill>
                  <a:srgbClr val="336600"/>
                </a:solidFill>
              </a:rPr>
              <a:t>4-3</a:t>
            </a:r>
            <a:endParaRPr lang="en-US" sz="1800" b="1" dirty="0">
              <a:solidFill>
                <a:srgbClr val="336600"/>
              </a:solidFill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228600" y="2045357"/>
            <a:ext cx="8077200" cy="43550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Aft>
                <a:spcPct val="10000"/>
              </a:spcAft>
              <a:buFontTx/>
              <a:buChar char="•"/>
            </a:pPr>
            <a:r>
              <a:rPr lang="en-US" b="1" dirty="0" smtClean="0"/>
              <a:t> Timely Manner ~ Effective Resolution	</a:t>
            </a:r>
          </a:p>
          <a:p>
            <a:pPr lvl="1" algn="l">
              <a:spcAft>
                <a:spcPct val="10000"/>
              </a:spcAft>
            </a:pPr>
            <a:endParaRPr lang="en-US" sz="1400" b="1" dirty="0" smtClean="0">
              <a:solidFill>
                <a:srgbClr val="A50021"/>
              </a:solidFill>
            </a:endParaRPr>
          </a:p>
          <a:p>
            <a:pPr algn="l">
              <a:spcAft>
                <a:spcPct val="10000"/>
              </a:spcAft>
              <a:buFontTx/>
              <a:buChar char="•"/>
            </a:pPr>
            <a:r>
              <a:rPr lang="en-US" b="1" dirty="0" smtClean="0"/>
              <a:t> A IGAR is “untimely</a:t>
            </a:r>
            <a:r>
              <a:rPr lang="en-US" b="1" dirty="0"/>
              <a:t>" </a:t>
            </a:r>
            <a:r>
              <a:rPr lang="en-US" b="1" dirty="0" smtClean="0"/>
              <a:t>if</a:t>
            </a:r>
            <a:r>
              <a:rPr lang="en-US" b="1" dirty="0" smtClean="0"/>
              <a:t>:</a:t>
            </a:r>
          </a:p>
          <a:p>
            <a:pPr algn="l">
              <a:spcAft>
                <a:spcPct val="10000"/>
              </a:spcAft>
              <a:buFontTx/>
              <a:buChar char="•"/>
            </a:pPr>
            <a:endParaRPr lang="en-US" b="1" dirty="0"/>
          </a:p>
          <a:p>
            <a:pPr algn="l">
              <a:spcAft>
                <a:spcPct val="10000"/>
              </a:spcAft>
            </a:pPr>
            <a:endParaRPr lang="en-US" b="1" dirty="0" smtClean="0"/>
          </a:p>
          <a:p>
            <a:pPr lvl="1" algn="l">
              <a:spcAft>
                <a:spcPct val="10000"/>
              </a:spcAft>
              <a:buFontTx/>
              <a:buChar char="•"/>
            </a:pPr>
            <a:r>
              <a:rPr lang="en-US" b="1" dirty="0" smtClean="0">
                <a:solidFill>
                  <a:srgbClr val="A50021"/>
                </a:solidFill>
              </a:rPr>
              <a:t> Date of </a:t>
            </a:r>
            <a:r>
              <a:rPr lang="en-US" b="1" u="sng" dirty="0" smtClean="0">
                <a:solidFill>
                  <a:srgbClr val="A50021"/>
                </a:solidFill>
              </a:rPr>
              <a:t>awareness</a:t>
            </a:r>
            <a:r>
              <a:rPr lang="en-US" b="1" dirty="0" smtClean="0">
                <a:solidFill>
                  <a:srgbClr val="A50021"/>
                </a:solidFill>
              </a:rPr>
              <a:t> is </a:t>
            </a:r>
            <a:r>
              <a:rPr lang="en-US" b="1" dirty="0" smtClean="0">
                <a:solidFill>
                  <a:srgbClr val="0033CC"/>
                </a:solidFill>
              </a:rPr>
              <a:t>more </a:t>
            </a:r>
            <a:r>
              <a:rPr lang="en-US" b="1" dirty="0" smtClean="0">
                <a:solidFill>
                  <a:srgbClr val="A50021"/>
                </a:solidFill>
              </a:rPr>
              <a:t>than </a:t>
            </a:r>
            <a:r>
              <a:rPr lang="en-US" b="1" dirty="0" smtClean="0">
                <a:solidFill>
                  <a:srgbClr val="0033CC"/>
                </a:solidFill>
              </a:rPr>
              <a:t>one</a:t>
            </a:r>
            <a:r>
              <a:rPr lang="en-US" b="1" dirty="0" smtClean="0">
                <a:solidFill>
                  <a:srgbClr val="A50021"/>
                </a:solidFill>
              </a:rPr>
              <a:t> year ago</a:t>
            </a:r>
          </a:p>
          <a:p>
            <a:pPr lvl="1" algn="l">
              <a:spcAft>
                <a:spcPct val="10000"/>
              </a:spcAft>
            </a:pPr>
            <a:r>
              <a:rPr lang="en-US" b="1" dirty="0" smtClean="0">
                <a:solidFill>
                  <a:srgbClr val="A50021"/>
                </a:solidFill>
              </a:rPr>
              <a:t>				</a:t>
            </a:r>
            <a:r>
              <a:rPr lang="en-US" b="1" u="sng" dirty="0" smtClean="0"/>
              <a:t>“OR”</a:t>
            </a:r>
            <a:r>
              <a:rPr lang="en-US" b="1" dirty="0" smtClean="0">
                <a:solidFill>
                  <a:srgbClr val="A50021"/>
                </a:solidFill>
              </a:rPr>
              <a:t>			</a:t>
            </a:r>
          </a:p>
          <a:p>
            <a:pPr lvl="1" algn="l">
              <a:spcAft>
                <a:spcPct val="10000"/>
              </a:spcAft>
              <a:buFontTx/>
              <a:buChar char="•"/>
            </a:pPr>
            <a:r>
              <a:rPr lang="en-US" b="1" dirty="0" smtClean="0">
                <a:solidFill>
                  <a:srgbClr val="A50021"/>
                </a:solidFill>
              </a:rPr>
              <a:t> The </a:t>
            </a:r>
            <a:r>
              <a:rPr lang="en-US" b="1" u="sng" dirty="0" smtClean="0">
                <a:solidFill>
                  <a:srgbClr val="A50021"/>
                </a:solidFill>
              </a:rPr>
              <a:t>event</a:t>
            </a:r>
            <a:r>
              <a:rPr lang="en-US" b="1" dirty="0" smtClean="0">
                <a:solidFill>
                  <a:srgbClr val="A50021"/>
                </a:solidFill>
              </a:rPr>
              <a:t> occurred </a:t>
            </a:r>
            <a:r>
              <a:rPr lang="en-US" b="1" dirty="0" smtClean="0">
                <a:solidFill>
                  <a:srgbClr val="0033CC"/>
                </a:solidFill>
              </a:rPr>
              <a:t>more</a:t>
            </a:r>
            <a:r>
              <a:rPr lang="en-US" b="1" dirty="0" smtClean="0">
                <a:solidFill>
                  <a:srgbClr val="A50021"/>
                </a:solidFill>
              </a:rPr>
              <a:t> than </a:t>
            </a:r>
            <a:r>
              <a:rPr lang="en-US" b="1" dirty="0" smtClean="0">
                <a:solidFill>
                  <a:srgbClr val="0033CC"/>
                </a:solidFill>
              </a:rPr>
              <a:t>three</a:t>
            </a:r>
            <a:r>
              <a:rPr lang="en-US" b="1" dirty="0" smtClean="0">
                <a:solidFill>
                  <a:srgbClr val="A50021"/>
                </a:solidFill>
              </a:rPr>
              <a:t> years ago</a:t>
            </a:r>
          </a:p>
          <a:p>
            <a:pPr algn="l">
              <a:spcAft>
                <a:spcPct val="10000"/>
              </a:spcAft>
              <a:buFontTx/>
              <a:buChar char="•"/>
            </a:pPr>
            <a:endParaRPr lang="en-US" b="1" dirty="0" smtClean="0"/>
          </a:p>
          <a:p>
            <a:pPr algn="l">
              <a:spcAft>
                <a:spcPct val="10000"/>
              </a:spcAft>
              <a:buFontTx/>
              <a:buChar char="•"/>
            </a:pPr>
            <a:endParaRPr lang="en-US" b="1" dirty="0" smtClean="0"/>
          </a:p>
          <a:p>
            <a:pPr algn="l">
              <a:spcAft>
                <a:spcPct val="10000"/>
              </a:spcAft>
            </a:pPr>
            <a:endParaRPr lang="en-US" b="1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583217" y="451180"/>
            <a:ext cx="1052513" cy="903288"/>
            <a:chOff x="7543799" y="925512"/>
            <a:chExt cx="1052513" cy="903288"/>
          </a:xfrm>
        </p:grpSpPr>
        <p:sp>
          <p:nvSpPr>
            <p:cNvPr id="12" name="AutoShape 1029"/>
            <p:cNvSpPr>
              <a:spLocks noChangeArrowheads="1"/>
            </p:cNvSpPr>
            <p:nvPr/>
          </p:nvSpPr>
          <p:spPr bwMode="auto">
            <a:xfrm>
              <a:off x="7543799" y="925512"/>
              <a:ext cx="1052513" cy="903288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Text Box 1030"/>
            <p:cNvSpPr txBox="1">
              <a:spLocks noChangeArrowheads="1"/>
            </p:cNvSpPr>
            <p:nvPr/>
          </p:nvSpPr>
          <p:spPr bwMode="auto">
            <a:xfrm>
              <a:off x="7620000" y="1253980"/>
              <a:ext cx="881081" cy="4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cs typeface="Arial" panose="020B0604020202020204" pitchFamily="34" charset="0"/>
                </a:rPr>
                <a:t>ELO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cs typeface="Arial" panose="020B0604020202020204" pitchFamily="34" charset="0"/>
                </a:rPr>
                <a:t>9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362200"/>
            <a:ext cx="2074310" cy="1367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4988C082-E82A-4A23-8718-1A046BAE106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945780" y="304800"/>
            <a:ext cx="7239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Timeliness</a:t>
            </a:r>
            <a:endParaRPr lang="en-US" sz="4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216223" y="1066800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Complaint</a:t>
            </a:r>
            <a:endParaRPr lang="en-US" sz="4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38"/>
          <p:cNvGrpSpPr/>
          <p:nvPr/>
        </p:nvGrpSpPr>
        <p:grpSpPr>
          <a:xfrm>
            <a:off x="5165698" y="2406596"/>
            <a:ext cx="1949510" cy="523220"/>
            <a:chOff x="5518090" y="2715224"/>
            <a:chExt cx="1949510" cy="558101"/>
          </a:xfrm>
        </p:grpSpPr>
        <p:sp>
          <p:nvSpPr>
            <p:cNvPr id="234" name="Rectangle 233"/>
            <p:cNvSpPr/>
            <p:nvPr/>
          </p:nvSpPr>
          <p:spPr bwMode="auto">
            <a:xfrm>
              <a:off x="6019800" y="2768644"/>
              <a:ext cx="144780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5518090" y="2715224"/>
              <a:ext cx="1912639" cy="558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     Timely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4865539" y="3600413"/>
            <a:ext cx="2514600" cy="461665"/>
            <a:chOff x="5029200" y="3600413"/>
            <a:chExt cx="2514600" cy="461665"/>
          </a:xfrm>
        </p:grpSpPr>
        <p:sp>
          <p:nvSpPr>
            <p:cNvPr id="231" name="Rectangle 230"/>
            <p:cNvSpPr/>
            <p:nvPr/>
          </p:nvSpPr>
          <p:spPr bwMode="auto">
            <a:xfrm>
              <a:off x="5639501" y="3600414"/>
              <a:ext cx="1828100" cy="42862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5029200" y="3600413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       Work Case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152400" y="2465332"/>
            <a:ext cx="4419600" cy="1219200"/>
            <a:chOff x="152400" y="2057401"/>
            <a:chExt cx="4419600" cy="1219200"/>
          </a:xfrm>
        </p:grpSpPr>
        <p:sp>
          <p:nvSpPr>
            <p:cNvPr id="226" name="Rectangle 225"/>
            <p:cNvSpPr/>
            <p:nvPr/>
          </p:nvSpPr>
          <p:spPr bwMode="auto">
            <a:xfrm>
              <a:off x="1066800" y="2057401"/>
              <a:ext cx="3352801" cy="1219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152400" y="2362200"/>
              <a:ext cx="4419600" cy="831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0"/>
                </a:lnSpc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         UNTIMELY</a:t>
              </a:r>
            </a:p>
            <a:p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Knowledge &gt; 1 year</a:t>
              </a:r>
            </a:p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         Event &gt; 3 years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8" name="Rectangle 227"/>
          <p:cNvSpPr/>
          <p:nvPr/>
        </p:nvSpPr>
        <p:spPr bwMode="auto">
          <a:xfrm>
            <a:off x="370116" y="4495800"/>
            <a:ext cx="2048603" cy="76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-84277" y="4531901"/>
            <a:ext cx="2935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Don't Work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(IG decision)</a:t>
            </a:r>
          </a:p>
        </p:txBody>
      </p:sp>
      <p:cxnSp>
        <p:nvCxnSpPr>
          <p:cNvPr id="250" name="Straight Arrow Connector 249"/>
          <p:cNvCxnSpPr/>
          <p:nvPr/>
        </p:nvCxnSpPr>
        <p:spPr bwMode="auto">
          <a:xfrm flipH="1">
            <a:off x="2819401" y="1752600"/>
            <a:ext cx="1600199" cy="60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1" name="Straight Arrow Connector 250"/>
          <p:cNvCxnSpPr/>
          <p:nvPr/>
        </p:nvCxnSpPr>
        <p:spPr bwMode="auto">
          <a:xfrm>
            <a:off x="4648200" y="1752600"/>
            <a:ext cx="1676400" cy="60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9" name="Straight Arrow Connector 258"/>
          <p:cNvCxnSpPr/>
          <p:nvPr/>
        </p:nvCxnSpPr>
        <p:spPr bwMode="auto">
          <a:xfrm rot="5400000">
            <a:off x="6114256" y="3250738"/>
            <a:ext cx="5715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endCxn id="228" idx="0"/>
          </p:cNvCxnSpPr>
          <p:nvPr/>
        </p:nvCxnSpPr>
        <p:spPr bwMode="auto">
          <a:xfrm flipH="1">
            <a:off x="1394418" y="3733800"/>
            <a:ext cx="739182" cy="762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1086644" y="5657056"/>
            <a:ext cx="5715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530750" y="5943600"/>
            <a:ext cx="1755249" cy="42862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58" y="6015335"/>
            <a:ext cx="230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Close Case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514600" y="3733800"/>
            <a:ext cx="914400" cy="990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2667000" y="4800600"/>
            <a:ext cx="1958050" cy="1524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4724400" y="5024559"/>
            <a:ext cx="685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4724400" y="5542057"/>
            <a:ext cx="70475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724400" y="6078767"/>
            <a:ext cx="729939" cy="92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240"/>
          <p:cNvGrpSpPr/>
          <p:nvPr/>
        </p:nvGrpSpPr>
        <p:grpSpPr>
          <a:xfrm>
            <a:off x="5181600" y="4776827"/>
            <a:ext cx="2457724" cy="452477"/>
            <a:chOff x="5793849" y="3708360"/>
            <a:chExt cx="2457724" cy="482643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096000" y="3733803"/>
              <a:ext cx="2136250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93849" y="3708360"/>
              <a:ext cx="2457724" cy="42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Event &lt; 3 yrs = Local IG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40"/>
          <p:cNvGrpSpPr/>
          <p:nvPr/>
        </p:nvGrpSpPr>
        <p:grpSpPr>
          <a:xfrm>
            <a:off x="5154437" y="5310145"/>
            <a:ext cx="3691523" cy="452472"/>
            <a:chOff x="5744223" y="3708364"/>
            <a:chExt cx="3839985" cy="482638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096000" y="3733802"/>
              <a:ext cx="3401913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44223" y="3708364"/>
              <a:ext cx="3839985" cy="42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Event 3-5 yrs = ACOM,  ASCC, DRU IG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40"/>
          <p:cNvGrpSpPr/>
          <p:nvPr/>
        </p:nvGrpSpPr>
        <p:grpSpPr>
          <a:xfrm>
            <a:off x="5197502" y="5851498"/>
            <a:ext cx="2085764" cy="444520"/>
            <a:chOff x="5793849" y="3716847"/>
            <a:chExt cx="2085764" cy="474156"/>
          </a:xfrm>
        </p:grpSpPr>
        <p:sp>
          <p:nvSpPr>
            <p:cNvPr id="64" name="Rectangle 63"/>
            <p:cNvSpPr/>
            <p:nvPr/>
          </p:nvSpPr>
          <p:spPr bwMode="auto">
            <a:xfrm>
              <a:off x="6096000" y="3733803"/>
              <a:ext cx="1739347" cy="45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3849" y="3716847"/>
              <a:ext cx="2085764" cy="42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Event &gt; 5 yrs = TIG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895600" y="5045102"/>
            <a:ext cx="1556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IG thinks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matter 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warrants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addressing?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flipV="1">
            <a:off x="6405441" y="4114800"/>
            <a:ext cx="0" cy="60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9" name="Picture 4" descr="MCj02366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9650">
            <a:off x="7190737" y="1428380"/>
            <a:ext cx="136048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BA537762-D6FD-4349-A0A1-C6E4D9FCA45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903642" y="2286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Habitual Complainants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042" y="1711867"/>
            <a:ext cx="85344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“Pen / Phone Pals</a:t>
            </a:r>
            <a:r>
              <a:rPr lang="en-US" sz="2800" smtClean="0"/>
              <a:t>” “Super Email-</a:t>
            </a:r>
            <a:r>
              <a:rPr lang="en-US" sz="2800" dirty="0" err="1" smtClean="0"/>
              <a:t>er</a:t>
            </a:r>
            <a:r>
              <a:rPr lang="en-US" sz="2800" dirty="0" smtClean="0"/>
              <a:t>”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Analyze – </a:t>
            </a:r>
            <a:r>
              <a:rPr lang="en-US" sz="2800" dirty="0" smtClean="0">
                <a:solidFill>
                  <a:srgbClr val="000099"/>
                </a:solidFill>
              </a:rPr>
              <a:t>Impartial, Unbiased, &amp; Independent</a:t>
            </a:r>
          </a:p>
          <a:p>
            <a:pPr marL="800100" lvl="1" indent="-342900" eaLnBrk="1" hangingPunct="1"/>
            <a:r>
              <a:rPr lang="en-US" dirty="0" smtClean="0"/>
              <a:t>New, same information, or same case with new information</a:t>
            </a:r>
          </a:p>
          <a:p>
            <a:pPr marL="800100" lvl="1" indent="-342900" eaLnBrk="1" hangingPunct="1"/>
            <a:endParaRPr lang="en-US" sz="1200" dirty="0" smtClean="0"/>
          </a:p>
          <a:p>
            <a:pPr marL="400050" eaLnBrk="1" hangingPunct="1"/>
            <a:r>
              <a:rPr lang="en-US" sz="3200" dirty="0" smtClean="0"/>
              <a:t>Always document in IGARS</a:t>
            </a:r>
          </a:p>
          <a:p>
            <a:pPr marL="400050" eaLnBrk="1" hangingPunct="1"/>
            <a:endParaRPr lang="en-US" sz="1200" dirty="0" smtClean="0"/>
          </a:p>
          <a:p>
            <a:pPr marL="400050" eaLnBrk="1" hangingPunct="1"/>
            <a:r>
              <a:rPr lang="en-US" sz="3200" dirty="0" smtClean="0">
                <a:solidFill>
                  <a:srgbClr val="A50021"/>
                </a:solidFill>
              </a:rPr>
              <a:t>Don’t ignore!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5349081" y="6023001"/>
            <a:ext cx="35814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AR 20-1, para. </a:t>
            </a:r>
            <a:r>
              <a:rPr lang="en-US" sz="1800" b="1" dirty="0" smtClean="0">
                <a:solidFill>
                  <a:srgbClr val="336600"/>
                </a:solidFill>
              </a:rPr>
              <a:t>6-2b</a:t>
            </a:r>
            <a:endParaRPr lang="en-US" sz="1800" b="1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476" y="3682230"/>
            <a:ext cx="1880924" cy="2357704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ABCA6BC1-0417-434E-BDA8-98EF6F9EB0A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325" y="240423"/>
            <a:ext cx="7620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Misusers of the IG System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040" y="1669611"/>
            <a:ext cx="853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A50021"/>
                </a:solidFill>
              </a:rPr>
              <a:t>Complainant’s responsibility to present truthful information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BUT if </a:t>
            </a:r>
            <a:r>
              <a:rPr lang="en-US" sz="2400" dirty="0" smtClean="0">
                <a:solidFill>
                  <a:srgbClr val="0033CC"/>
                </a:solidFill>
              </a:rPr>
              <a:t>documented</a:t>
            </a:r>
            <a:r>
              <a:rPr lang="en-US" sz="2400" dirty="0" smtClean="0"/>
              <a:t> history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33CC"/>
                </a:solidFill>
              </a:rPr>
              <a:t>Submitting baseless, unfounded complaints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Pattern of presenting false, malicious, deceptive, or defamatory complaints</a:t>
            </a:r>
          </a:p>
          <a:p>
            <a:pPr lvl="1" eaLnBrk="1" hangingPunct="1">
              <a:lnSpc>
                <a:spcPct val="90000"/>
              </a:lnSpc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33CC"/>
                </a:solidFill>
              </a:rPr>
              <a:t>THEN</a:t>
            </a:r>
            <a:r>
              <a:rPr lang="en-US" sz="2400" dirty="0" smtClean="0"/>
              <a:t> the Command IG -- with </a:t>
            </a:r>
            <a:r>
              <a:rPr lang="en-US" sz="2400" dirty="0" smtClean="0">
                <a:solidFill>
                  <a:srgbClr val="0033CC"/>
                </a:solidFill>
              </a:rPr>
              <a:t>Directing Authority’s approval </a:t>
            </a:r>
            <a:r>
              <a:rPr lang="en-US" sz="2400" dirty="0" smtClean="0"/>
              <a:t>-- may request that all future correspondence be in </a:t>
            </a:r>
            <a:r>
              <a:rPr lang="en-US" sz="2400" u="sng" dirty="0" smtClean="0">
                <a:solidFill>
                  <a:srgbClr val="0033CC"/>
                </a:solidFill>
              </a:rPr>
              <a:t>writing 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Approval Authority is TIG (through DAIG Assistance Division)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5410200" y="5807242"/>
            <a:ext cx="3581400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6-2f</a:t>
            </a:r>
          </a:p>
          <a:p>
            <a:pPr algn="l"/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4-5</a:t>
            </a:r>
            <a:endParaRPr lang="en-US" sz="1800" b="1" dirty="0">
              <a:solidFill>
                <a:srgbClr val="336600"/>
              </a:solidFill>
            </a:endParaRPr>
          </a:p>
        </p:txBody>
      </p:sp>
      <p:sp>
        <p:nvSpPr>
          <p:cNvPr id="30726" name="AutoShape 8"/>
          <p:cNvSpPr>
            <a:spLocks noChangeAspect="1" noChangeArrowheads="1" noTextEdit="1"/>
          </p:cNvSpPr>
          <p:nvPr/>
        </p:nvSpPr>
        <p:spPr bwMode="auto">
          <a:xfrm>
            <a:off x="6705600" y="2514600"/>
            <a:ext cx="17113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27" name="Group 33"/>
          <p:cNvGrpSpPr>
            <a:grpSpLocks/>
          </p:cNvGrpSpPr>
          <p:nvPr/>
        </p:nvGrpSpPr>
        <p:grpSpPr bwMode="auto">
          <a:xfrm>
            <a:off x="7239000" y="2012950"/>
            <a:ext cx="1711325" cy="1492250"/>
            <a:chOff x="4224" y="1584"/>
            <a:chExt cx="1078" cy="940"/>
          </a:xfrm>
        </p:grpSpPr>
        <p:sp>
          <p:nvSpPr>
            <p:cNvPr id="30728" name="Freeform 10"/>
            <p:cNvSpPr>
              <a:spLocks/>
            </p:cNvSpPr>
            <p:nvPr/>
          </p:nvSpPr>
          <p:spPr bwMode="auto">
            <a:xfrm>
              <a:off x="5072" y="1895"/>
              <a:ext cx="230" cy="562"/>
            </a:xfrm>
            <a:custGeom>
              <a:avLst/>
              <a:gdLst>
                <a:gd name="T0" fmla="*/ 0 w 461"/>
                <a:gd name="T1" fmla="*/ 1 h 1124"/>
                <a:gd name="T2" fmla="*/ 0 w 461"/>
                <a:gd name="T3" fmla="*/ 1 h 1124"/>
                <a:gd name="T4" fmla="*/ 0 w 461"/>
                <a:gd name="T5" fmla="*/ 1 h 1124"/>
                <a:gd name="T6" fmla="*/ 0 w 461"/>
                <a:gd name="T7" fmla="*/ 1 h 1124"/>
                <a:gd name="T8" fmla="*/ 0 w 461"/>
                <a:gd name="T9" fmla="*/ 1 h 1124"/>
                <a:gd name="T10" fmla="*/ 0 w 461"/>
                <a:gd name="T11" fmla="*/ 1 h 1124"/>
                <a:gd name="T12" fmla="*/ 0 w 461"/>
                <a:gd name="T13" fmla="*/ 1 h 1124"/>
                <a:gd name="T14" fmla="*/ 0 w 461"/>
                <a:gd name="T15" fmla="*/ 1 h 1124"/>
                <a:gd name="T16" fmla="*/ 0 w 461"/>
                <a:gd name="T17" fmla="*/ 1 h 1124"/>
                <a:gd name="T18" fmla="*/ 0 w 461"/>
                <a:gd name="T19" fmla="*/ 1 h 1124"/>
                <a:gd name="T20" fmla="*/ 0 w 461"/>
                <a:gd name="T21" fmla="*/ 1 h 1124"/>
                <a:gd name="T22" fmla="*/ 0 w 461"/>
                <a:gd name="T23" fmla="*/ 1 h 1124"/>
                <a:gd name="T24" fmla="*/ 0 w 461"/>
                <a:gd name="T25" fmla="*/ 1 h 1124"/>
                <a:gd name="T26" fmla="*/ 0 w 461"/>
                <a:gd name="T27" fmla="*/ 1 h 1124"/>
                <a:gd name="T28" fmla="*/ 0 w 461"/>
                <a:gd name="T29" fmla="*/ 1 h 1124"/>
                <a:gd name="T30" fmla="*/ 0 w 461"/>
                <a:gd name="T31" fmla="*/ 1 h 1124"/>
                <a:gd name="T32" fmla="*/ 0 w 461"/>
                <a:gd name="T33" fmla="*/ 1 h 1124"/>
                <a:gd name="T34" fmla="*/ 0 w 461"/>
                <a:gd name="T35" fmla="*/ 1 h 1124"/>
                <a:gd name="T36" fmla="*/ 0 w 461"/>
                <a:gd name="T37" fmla="*/ 1 h 1124"/>
                <a:gd name="T38" fmla="*/ 0 w 461"/>
                <a:gd name="T39" fmla="*/ 1 h 1124"/>
                <a:gd name="T40" fmla="*/ 0 w 461"/>
                <a:gd name="T41" fmla="*/ 1 h 1124"/>
                <a:gd name="T42" fmla="*/ 0 w 461"/>
                <a:gd name="T43" fmla="*/ 1 h 1124"/>
                <a:gd name="T44" fmla="*/ 0 w 461"/>
                <a:gd name="T45" fmla="*/ 1 h 1124"/>
                <a:gd name="T46" fmla="*/ 0 w 461"/>
                <a:gd name="T47" fmla="*/ 1 h 1124"/>
                <a:gd name="T48" fmla="*/ 0 w 461"/>
                <a:gd name="T49" fmla="*/ 1 h 1124"/>
                <a:gd name="T50" fmla="*/ 0 w 461"/>
                <a:gd name="T51" fmla="*/ 1 h 1124"/>
                <a:gd name="T52" fmla="*/ 0 w 461"/>
                <a:gd name="T53" fmla="*/ 1 h 1124"/>
                <a:gd name="T54" fmla="*/ 0 w 461"/>
                <a:gd name="T55" fmla="*/ 1 h 1124"/>
                <a:gd name="T56" fmla="*/ 0 w 461"/>
                <a:gd name="T57" fmla="*/ 1 h 1124"/>
                <a:gd name="T58" fmla="*/ 0 w 461"/>
                <a:gd name="T59" fmla="*/ 1 h 1124"/>
                <a:gd name="T60" fmla="*/ 0 w 461"/>
                <a:gd name="T61" fmla="*/ 1 h 1124"/>
                <a:gd name="T62" fmla="*/ 0 w 461"/>
                <a:gd name="T63" fmla="*/ 1 h 1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1"/>
                <a:gd name="T97" fmla="*/ 0 h 1124"/>
                <a:gd name="T98" fmla="*/ 461 w 461"/>
                <a:gd name="T99" fmla="*/ 1124 h 1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1" h="1124">
                  <a:moveTo>
                    <a:pt x="461" y="770"/>
                  </a:moveTo>
                  <a:lnTo>
                    <a:pt x="423" y="707"/>
                  </a:lnTo>
                  <a:lnTo>
                    <a:pt x="390" y="643"/>
                  </a:lnTo>
                  <a:lnTo>
                    <a:pt x="361" y="578"/>
                  </a:lnTo>
                  <a:lnTo>
                    <a:pt x="338" y="513"/>
                  </a:lnTo>
                  <a:lnTo>
                    <a:pt x="317" y="447"/>
                  </a:lnTo>
                  <a:lnTo>
                    <a:pt x="301" y="384"/>
                  </a:lnTo>
                  <a:lnTo>
                    <a:pt x="288" y="321"/>
                  </a:lnTo>
                  <a:lnTo>
                    <a:pt x="278" y="263"/>
                  </a:lnTo>
                  <a:lnTo>
                    <a:pt x="271" y="209"/>
                  </a:lnTo>
                  <a:lnTo>
                    <a:pt x="265" y="158"/>
                  </a:lnTo>
                  <a:lnTo>
                    <a:pt x="262" y="113"/>
                  </a:lnTo>
                  <a:lnTo>
                    <a:pt x="261" y="75"/>
                  </a:lnTo>
                  <a:lnTo>
                    <a:pt x="259" y="43"/>
                  </a:lnTo>
                  <a:lnTo>
                    <a:pt x="259" y="20"/>
                  </a:lnTo>
                  <a:lnTo>
                    <a:pt x="259" y="5"/>
                  </a:lnTo>
                  <a:lnTo>
                    <a:pt x="259" y="0"/>
                  </a:lnTo>
                  <a:lnTo>
                    <a:pt x="247" y="10"/>
                  </a:lnTo>
                  <a:lnTo>
                    <a:pt x="234" y="22"/>
                  </a:lnTo>
                  <a:lnTo>
                    <a:pt x="221" y="32"/>
                  </a:lnTo>
                  <a:lnTo>
                    <a:pt x="208" y="43"/>
                  </a:lnTo>
                  <a:lnTo>
                    <a:pt x="194" y="53"/>
                  </a:lnTo>
                  <a:lnTo>
                    <a:pt x="180" y="63"/>
                  </a:lnTo>
                  <a:lnTo>
                    <a:pt x="166" y="73"/>
                  </a:lnTo>
                  <a:lnTo>
                    <a:pt x="152" y="83"/>
                  </a:lnTo>
                  <a:lnTo>
                    <a:pt x="137" y="92"/>
                  </a:lnTo>
                  <a:lnTo>
                    <a:pt x="122" y="103"/>
                  </a:lnTo>
                  <a:lnTo>
                    <a:pt x="107" y="112"/>
                  </a:lnTo>
                  <a:lnTo>
                    <a:pt x="92" y="121"/>
                  </a:lnTo>
                  <a:lnTo>
                    <a:pt x="76" y="129"/>
                  </a:lnTo>
                  <a:lnTo>
                    <a:pt x="61" y="138"/>
                  </a:lnTo>
                  <a:lnTo>
                    <a:pt x="45" y="147"/>
                  </a:lnTo>
                  <a:lnTo>
                    <a:pt x="29" y="156"/>
                  </a:lnTo>
                  <a:lnTo>
                    <a:pt x="56" y="207"/>
                  </a:lnTo>
                  <a:lnTo>
                    <a:pt x="79" y="262"/>
                  </a:lnTo>
                  <a:lnTo>
                    <a:pt x="99" y="318"/>
                  </a:lnTo>
                  <a:lnTo>
                    <a:pt x="115" y="374"/>
                  </a:lnTo>
                  <a:lnTo>
                    <a:pt x="129" y="433"/>
                  </a:lnTo>
                  <a:lnTo>
                    <a:pt x="139" y="493"/>
                  </a:lnTo>
                  <a:lnTo>
                    <a:pt x="144" y="554"/>
                  </a:lnTo>
                  <a:lnTo>
                    <a:pt x="147" y="616"/>
                  </a:lnTo>
                  <a:lnTo>
                    <a:pt x="144" y="685"/>
                  </a:lnTo>
                  <a:lnTo>
                    <a:pt x="136" y="753"/>
                  </a:lnTo>
                  <a:lnTo>
                    <a:pt x="125" y="820"/>
                  </a:lnTo>
                  <a:lnTo>
                    <a:pt x="109" y="885"/>
                  </a:lnTo>
                  <a:lnTo>
                    <a:pt x="87" y="948"/>
                  </a:lnTo>
                  <a:lnTo>
                    <a:pt x="63" y="1009"/>
                  </a:lnTo>
                  <a:lnTo>
                    <a:pt x="33" y="1068"/>
                  </a:lnTo>
                  <a:lnTo>
                    <a:pt x="0" y="1124"/>
                  </a:lnTo>
                  <a:lnTo>
                    <a:pt x="64" y="1097"/>
                  </a:lnTo>
                  <a:lnTo>
                    <a:pt x="120" y="1068"/>
                  </a:lnTo>
                  <a:lnTo>
                    <a:pt x="173" y="1038"/>
                  </a:lnTo>
                  <a:lnTo>
                    <a:pt x="220" y="1008"/>
                  </a:lnTo>
                  <a:lnTo>
                    <a:pt x="262" y="978"/>
                  </a:lnTo>
                  <a:lnTo>
                    <a:pt x="300" y="948"/>
                  </a:lnTo>
                  <a:lnTo>
                    <a:pt x="333" y="919"/>
                  </a:lnTo>
                  <a:lnTo>
                    <a:pt x="362" y="893"/>
                  </a:lnTo>
                  <a:lnTo>
                    <a:pt x="386" y="867"/>
                  </a:lnTo>
                  <a:lnTo>
                    <a:pt x="408" y="843"/>
                  </a:lnTo>
                  <a:lnTo>
                    <a:pt x="424" y="822"/>
                  </a:lnTo>
                  <a:lnTo>
                    <a:pt x="438" y="804"/>
                  </a:lnTo>
                  <a:lnTo>
                    <a:pt x="448" y="790"/>
                  </a:lnTo>
                  <a:lnTo>
                    <a:pt x="455" y="779"/>
                  </a:lnTo>
                  <a:lnTo>
                    <a:pt x="460" y="772"/>
                  </a:lnTo>
                  <a:lnTo>
                    <a:pt x="461" y="7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Freeform 11"/>
            <p:cNvSpPr>
              <a:spLocks/>
            </p:cNvSpPr>
            <p:nvPr/>
          </p:nvSpPr>
          <p:spPr bwMode="auto">
            <a:xfrm>
              <a:off x="4586" y="1973"/>
              <a:ext cx="559" cy="551"/>
            </a:xfrm>
            <a:custGeom>
              <a:avLst/>
              <a:gdLst>
                <a:gd name="T0" fmla="*/ 1 w 1118"/>
                <a:gd name="T1" fmla="*/ 1 h 1102"/>
                <a:gd name="T2" fmla="*/ 1 w 1118"/>
                <a:gd name="T3" fmla="*/ 1 h 1102"/>
                <a:gd name="T4" fmla="*/ 1 w 1118"/>
                <a:gd name="T5" fmla="*/ 1 h 1102"/>
                <a:gd name="T6" fmla="*/ 1 w 1118"/>
                <a:gd name="T7" fmla="*/ 1 h 1102"/>
                <a:gd name="T8" fmla="*/ 1 w 1118"/>
                <a:gd name="T9" fmla="*/ 1 h 1102"/>
                <a:gd name="T10" fmla="*/ 1 w 1118"/>
                <a:gd name="T11" fmla="*/ 1 h 1102"/>
                <a:gd name="T12" fmla="*/ 1 w 1118"/>
                <a:gd name="T13" fmla="*/ 1 h 1102"/>
                <a:gd name="T14" fmla="*/ 1 w 1118"/>
                <a:gd name="T15" fmla="*/ 1 h 1102"/>
                <a:gd name="T16" fmla="*/ 1 w 1118"/>
                <a:gd name="T17" fmla="*/ 1 h 1102"/>
                <a:gd name="T18" fmla="*/ 1 w 1118"/>
                <a:gd name="T19" fmla="*/ 1 h 1102"/>
                <a:gd name="T20" fmla="*/ 1 w 1118"/>
                <a:gd name="T21" fmla="*/ 1 h 1102"/>
                <a:gd name="T22" fmla="*/ 1 w 1118"/>
                <a:gd name="T23" fmla="*/ 1 h 1102"/>
                <a:gd name="T24" fmla="*/ 1 w 1118"/>
                <a:gd name="T25" fmla="*/ 1 h 1102"/>
                <a:gd name="T26" fmla="*/ 1 w 1118"/>
                <a:gd name="T27" fmla="*/ 1 h 1102"/>
                <a:gd name="T28" fmla="*/ 1 w 1118"/>
                <a:gd name="T29" fmla="*/ 1 h 1102"/>
                <a:gd name="T30" fmla="*/ 1 w 1118"/>
                <a:gd name="T31" fmla="*/ 1 h 1102"/>
                <a:gd name="T32" fmla="*/ 1 w 1118"/>
                <a:gd name="T33" fmla="*/ 1 h 1102"/>
                <a:gd name="T34" fmla="*/ 1 w 1118"/>
                <a:gd name="T35" fmla="*/ 1 h 1102"/>
                <a:gd name="T36" fmla="*/ 1 w 1118"/>
                <a:gd name="T37" fmla="*/ 1 h 1102"/>
                <a:gd name="T38" fmla="*/ 1 w 1118"/>
                <a:gd name="T39" fmla="*/ 1 h 1102"/>
                <a:gd name="T40" fmla="*/ 1 w 1118"/>
                <a:gd name="T41" fmla="*/ 1 h 1102"/>
                <a:gd name="T42" fmla="*/ 1 w 1118"/>
                <a:gd name="T43" fmla="*/ 1 h 1102"/>
                <a:gd name="T44" fmla="*/ 1 w 1118"/>
                <a:gd name="T45" fmla="*/ 1 h 1102"/>
                <a:gd name="T46" fmla="*/ 1 w 1118"/>
                <a:gd name="T47" fmla="*/ 1 h 1102"/>
                <a:gd name="T48" fmla="*/ 1 w 1118"/>
                <a:gd name="T49" fmla="*/ 1 h 1102"/>
                <a:gd name="T50" fmla="*/ 1 w 1118"/>
                <a:gd name="T51" fmla="*/ 1 h 1102"/>
                <a:gd name="T52" fmla="*/ 1 w 1118"/>
                <a:gd name="T53" fmla="*/ 1 h 1102"/>
                <a:gd name="T54" fmla="*/ 1 w 1118"/>
                <a:gd name="T55" fmla="*/ 1 h 1102"/>
                <a:gd name="T56" fmla="*/ 1 w 1118"/>
                <a:gd name="T57" fmla="*/ 1 h 1102"/>
                <a:gd name="T58" fmla="*/ 1 w 1118"/>
                <a:gd name="T59" fmla="*/ 1 h 1102"/>
                <a:gd name="T60" fmla="*/ 1 w 1118"/>
                <a:gd name="T61" fmla="*/ 1 h 1102"/>
                <a:gd name="T62" fmla="*/ 1 w 1118"/>
                <a:gd name="T63" fmla="*/ 1 h 1102"/>
                <a:gd name="T64" fmla="*/ 1 w 1118"/>
                <a:gd name="T65" fmla="*/ 1 h 1102"/>
                <a:gd name="T66" fmla="*/ 1 w 1118"/>
                <a:gd name="T67" fmla="*/ 1 h 1102"/>
                <a:gd name="T68" fmla="*/ 1 w 1118"/>
                <a:gd name="T69" fmla="*/ 1 h 1102"/>
                <a:gd name="T70" fmla="*/ 1 w 1118"/>
                <a:gd name="T71" fmla="*/ 1 h 1102"/>
                <a:gd name="T72" fmla="*/ 1 w 1118"/>
                <a:gd name="T73" fmla="*/ 1 h 1102"/>
                <a:gd name="T74" fmla="*/ 1 w 1118"/>
                <a:gd name="T75" fmla="*/ 1 h 1102"/>
                <a:gd name="T76" fmla="*/ 1 w 1118"/>
                <a:gd name="T77" fmla="*/ 1 h 1102"/>
                <a:gd name="T78" fmla="*/ 1 w 1118"/>
                <a:gd name="T79" fmla="*/ 1 h 1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18"/>
                <a:gd name="T121" fmla="*/ 0 h 1102"/>
                <a:gd name="T122" fmla="*/ 1118 w 1118"/>
                <a:gd name="T123" fmla="*/ 1102 h 11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18" h="1102">
                  <a:moveTo>
                    <a:pt x="1000" y="0"/>
                  </a:moveTo>
                  <a:lnTo>
                    <a:pt x="976" y="12"/>
                  </a:lnTo>
                  <a:lnTo>
                    <a:pt x="952" y="24"/>
                  </a:lnTo>
                  <a:lnTo>
                    <a:pt x="928" y="35"/>
                  </a:lnTo>
                  <a:lnTo>
                    <a:pt x="902" y="47"/>
                  </a:lnTo>
                  <a:lnTo>
                    <a:pt x="877" y="58"/>
                  </a:lnTo>
                  <a:lnTo>
                    <a:pt x="852" y="70"/>
                  </a:lnTo>
                  <a:lnTo>
                    <a:pt x="826" y="80"/>
                  </a:lnTo>
                  <a:lnTo>
                    <a:pt x="801" y="91"/>
                  </a:lnTo>
                  <a:lnTo>
                    <a:pt x="776" y="101"/>
                  </a:lnTo>
                  <a:lnTo>
                    <a:pt x="749" y="110"/>
                  </a:lnTo>
                  <a:lnTo>
                    <a:pt x="724" y="119"/>
                  </a:lnTo>
                  <a:lnTo>
                    <a:pt x="697" y="129"/>
                  </a:lnTo>
                  <a:lnTo>
                    <a:pt x="672" y="138"/>
                  </a:lnTo>
                  <a:lnTo>
                    <a:pt x="645" y="147"/>
                  </a:lnTo>
                  <a:lnTo>
                    <a:pt x="620" y="155"/>
                  </a:lnTo>
                  <a:lnTo>
                    <a:pt x="595" y="163"/>
                  </a:lnTo>
                  <a:lnTo>
                    <a:pt x="537" y="180"/>
                  </a:lnTo>
                  <a:lnTo>
                    <a:pt x="480" y="198"/>
                  </a:lnTo>
                  <a:lnTo>
                    <a:pt x="424" y="213"/>
                  </a:lnTo>
                  <a:lnTo>
                    <a:pt x="370" y="225"/>
                  </a:lnTo>
                  <a:lnTo>
                    <a:pt x="319" y="238"/>
                  </a:lnTo>
                  <a:lnTo>
                    <a:pt x="270" y="250"/>
                  </a:lnTo>
                  <a:lnTo>
                    <a:pt x="224" y="260"/>
                  </a:lnTo>
                  <a:lnTo>
                    <a:pt x="181" y="268"/>
                  </a:lnTo>
                  <a:lnTo>
                    <a:pt x="142" y="276"/>
                  </a:lnTo>
                  <a:lnTo>
                    <a:pt x="106" y="283"/>
                  </a:lnTo>
                  <a:lnTo>
                    <a:pt x="75" y="289"/>
                  </a:lnTo>
                  <a:lnTo>
                    <a:pt x="50" y="292"/>
                  </a:lnTo>
                  <a:lnTo>
                    <a:pt x="28" y="296"/>
                  </a:lnTo>
                  <a:lnTo>
                    <a:pt x="13" y="298"/>
                  </a:lnTo>
                  <a:lnTo>
                    <a:pt x="4" y="300"/>
                  </a:lnTo>
                  <a:lnTo>
                    <a:pt x="0" y="300"/>
                  </a:lnTo>
                  <a:lnTo>
                    <a:pt x="30" y="341"/>
                  </a:lnTo>
                  <a:lnTo>
                    <a:pt x="58" y="382"/>
                  </a:lnTo>
                  <a:lnTo>
                    <a:pt x="83" y="423"/>
                  </a:lnTo>
                  <a:lnTo>
                    <a:pt x="106" y="465"/>
                  </a:lnTo>
                  <a:lnTo>
                    <a:pt x="127" y="506"/>
                  </a:lnTo>
                  <a:lnTo>
                    <a:pt x="144" y="548"/>
                  </a:lnTo>
                  <a:lnTo>
                    <a:pt x="162" y="589"/>
                  </a:lnTo>
                  <a:lnTo>
                    <a:pt x="175" y="630"/>
                  </a:lnTo>
                  <a:lnTo>
                    <a:pt x="202" y="723"/>
                  </a:lnTo>
                  <a:lnTo>
                    <a:pt x="220" y="810"/>
                  </a:lnTo>
                  <a:lnTo>
                    <a:pt x="231" y="891"/>
                  </a:lnTo>
                  <a:lnTo>
                    <a:pt x="238" y="961"/>
                  </a:lnTo>
                  <a:lnTo>
                    <a:pt x="239" y="1020"/>
                  </a:lnTo>
                  <a:lnTo>
                    <a:pt x="239" y="1064"/>
                  </a:lnTo>
                  <a:lnTo>
                    <a:pt x="238" y="1092"/>
                  </a:lnTo>
                  <a:lnTo>
                    <a:pt x="237" y="1102"/>
                  </a:lnTo>
                  <a:lnTo>
                    <a:pt x="295" y="1101"/>
                  </a:lnTo>
                  <a:lnTo>
                    <a:pt x="352" y="1098"/>
                  </a:lnTo>
                  <a:lnTo>
                    <a:pt x="407" y="1095"/>
                  </a:lnTo>
                  <a:lnTo>
                    <a:pt x="460" y="1090"/>
                  </a:lnTo>
                  <a:lnTo>
                    <a:pt x="512" y="1085"/>
                  </a:lnTo>
                  <a:lnTo>
                    <a:pt x="561" y="1078"/>
                  </a:lnTo>
                  <a:lnTo>
                    <a:pt x="610" y="1070"/>
                  </a:lnTo>
                  <a:lnTo>
                    <a:pt x="656" y="1062"/>
                  </a:lnTo>
                  <a:lnTo>
                    <a:pt x="701" y="1052"/>
                  </a:lnTo>
                  <a:lnTo>
                    <a:pt x="744" y="1042"/>
                  </a:lnTo>
                  <a:lnTo>
                    <a:pt x="786" y="1032"/>
                  </a:lnTo>
                  <a:lnTo>
                    <a:pt x="826" y="1020"/>
                  </a:lnTo>
                  <a:lnTo>
                    <a:pt x="864" y="1007"/>
                  </a:lnTo>
                  <a:lnTo>
                    <a:pt x="901" y="995"/>
                  </a:lnTo>
                  <a:lnTo>
                    <a:pt x="937" y="982"/>
                  </a:lnTo>
                  <a:lnTo>
                    <a:pt x="971" y="968"/>
                  </a:lnTo>
                  <a:lnTo>
                    <a:pt x="1004" y="912"/>
                  </a:lnTo>
                  <a:lnTo>
                    <a:pt x="1034" y="853"/>
                  </a:lnTo>
                  <a:lnTo>
                    <a:pt x="1058" y="792"/>
                  </a:lnTo>
                  <a:lnTo>
                    <a:pt x="1080" y="729"/>
                  </a:lnTo>
                  <a:lnTo>
                    <a:pt x="1096" y="664"/>
                  </a:lnTo>
                  <a:lnTo>
                    <a:pt x="1107" y="597"/>
                  </a:lnTo>
                  <a:lnTo>
                    <a:pt x="1115" y="529"/>
                  </a:lnTo>
                  <a:lnTo>
                    <a:pt x="1118" y="460"/>
                  </a:lnTo>
                  <a:lnTo>
                    <a:pt x="1115" y="398"/>
                  </a:lnTo>
                  <a:lnTo>
                    <a:pt x="1110" y="337"/>
                  </a:lnTo>
                  <a:lnTo>
                    <a:pt x="1100" y="277"/>
                  </a:lnTo>
                  <a:lnTo>
                    <a:pt x="1086" y="218"/>
                  </a:lnTo>
                  <a:lnTo>
                    <a:pt x="1070" y="162"/>
                  </a:lnTo>
                  <a:lnTo>
                    <a:pt x="1050" y="106"/>
                  </a:lnTo>
                  <a:lnTo>
                    <a:pt x="1027" y="5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Freeform 13"/>
            <p:cNvSpPr>
              <a:spLocks/>
            </p:cNvSpPr>
            <p:nvPr/>
          </p:nvSpPr>
          <p:spPr bwMode="auto">
            <a:xfrm>
              <a:off x="5099" y="1950"/>
              <a:ext cx="153" cy="450"/>
            </a:xfrm>
            <a:custGeom>
              <a:avLst/>
              <a:gdLst>
                <a:gd name="T0" fmla="*/ 0 w 308"/>
                <a:gd name="T1" fmla="*/ 0 h 901"/>
                <a:gd name="T2" fmla="*/ 0 w 308"/>
                <a:gd name="T3" fmla="*/ 0 h 901"/>
                <a:gd name="T4" fmla="*/ 0 w 308"/>
                <a:gd name="T5" fmla="*/ 0 h 901"/>
                <a:gd name="T6" fmla="*/ 0 w 308"/>
                <a:gd name="T7" fmla="*/ 0 h 901"/>
                <a:gd name="T8" fmla="*/ 0 w 308"/>
                <a:gd name="T9" fmla="*/ 0 h 901"/>
                <a:gd name="T10" fmla="*/ 0 w 308"/>
                <a:gd name="T11" fmla="*/ 0 h 901"/>
                <a:gd name="T12" fmla="*/ 0 w 308"/>
                <a:gd name="T13" fmla="*/ 0 h 901"/>
                <a:gd name="T14" fmla="*/ 0 w 308"/>
                <a:gd name="T15" fmla="*/ 0 h 901"/>
                <a:gd name="T16" fmla="*/ 0 w 308"/>
                <a:gd name="T17" fmla="*/ 0 h 901"/>
                <a:gd name="T18" fmla="*/ 0 w 308"/>
                <a:gd name="T19" fmla="*/ 0 h 901"/>
                <a:gd name="T20" fmla="*/ 0 w 308"/>
                <a:gd name="T21" fmla="*/ 0 h 901"/>
                <a:gd name="T22" fmla="*/ 0 w 308"/>
                <a:gd name="T23" fmla="*/ 0 h 901"/>
                <a:gd name="T24" fmla="*/ 0 w 308"/>
                <a:gd name="T25" fmla="*/ 0 h 901"/>
                <a:gd name="T26" fmla="*/ 0 w 308"/>
                <a:gd name="T27" fmla="*/ 0 h 901"/>
                <a:gd name="T28" fmla="*/ 0 w 308"/>
                <a:gd name="T29" fmla="*/ 0 h 901"/>
                <a:gd name="T30" fmla="*/ 0 w 308"/>
                <a:gd name="T31" fmla="*/ 0 h 901"/>
                <a:gd name="T32" fmla="*/ 0 w 308"/>
                <a:gd name="T33" fmla="*/ 0 h 901"/>
                <a:gd name="T34" fmla="*/ 0 w 308"/>
                <a:gd name="T35" fmla="*/ 0 h 901"/>
                <a:gd name="T36" fmla="*/ 0 w 308"/>
                <a:gd name="T37" fmla="*/ 0 h 901"/>
                <a:gd name="T38" fmla="*/ 0 w 308"/>
                <a:gd name="T39" fmla="*/ 0 h 901"/>
                <a:gd name="T40" fmla="*/ 0 w 308"/>
                <a:gd name="T41" fmla="*/ 0 h 901"/>
                <a:gd name="T42" fmla="*/ 0 w 308"/>
                <a:gd name="T43" fmla="*/ 0 h 901"/>
                <a:gd name="T44" fmla="*/ 0 w 308"/>
                <a:gd name="T45" fmla="*/ 0 h 901"/>
                <a:gd name="T46" fmla="*/ 0 w 308"/>
                <a:gd name="T47" fmla="*/ 0 h 901"/>
                <a:gd name="T48" fmla="*/ 0 w 308"/>
                <a:gd name="T49" fmla="*/ 0 h 901"/>
                <a:gd name="T50" fmla="*/ 0 w 308"/>
                <a:gd name="T51" fmla="*/ 0 h 901"/>
                <a:gd name="T52" fmla="*/ 0 w 308"/>
                <a:gd name="T53" fmla="*/ 0 h 901"/>
                <a:gd name="T54" fmla="*/ 0 w 308"/>
                <a:gd name="T55" fmla="*/ 0 h 901"/>
                <a:gd name="T56" fmla="*/ 0 w 308"/>
                <a:gd name="T57" fmla="*/ 0 h 901"/>
                <a:gd name="T58" fmla="*/ 0 w 308"/>
                <a:gd name="T59" fmla="*/ 0 h 901"/>
                <a:gd name="T60" fmla="*/ 0 w 308"/>
                <a:gd name="T61" fmla="*/ 0 h 901"/>
                <a:gd name="T62" fmla="*/ 0 w 308"/>
                <a:gd name="T63" fmla="*/ 0 h 901"/>
                <a:gd name="T64" fmla="*/ 0 w 308"/>
                <a:gd name="T65" fmla="*/ 0 h 901"/>
                <a:gd name="T66" fmla="*/ 0 w 308"/>
                <a:gd name="T67" fmla="*/ 0 h 901"/>
                <a:gd name="T68" fmla="*/ 0 w 308"/>
                <a:gd name="T69" fmla="*/ 0 h 901"/>
                <a:gd name="T70" fmla="*/ 0 w 308"/>
                <a:gd name="T71" fmla="*/ 0 h 901"/>
                <a:gd name="T72" fmla="*/ 0 w 308"/>
                <a:gd name="T73" fmla="*/ 0 h 901"/>
                <a:gd name="T74" fmla="*/ 0 w 308"/>
                <a:gd name="T75" fmla="*/ 0 h 901"/>
                <a:gd name="T76" fmla="*/ 0 w 308"/>
                <a:gd name="T77" fmla="*/ 0 h 901"/>
                <a:gd name="T78" fmla="*/ 0 w 308"/>
                <a:gd name="T79" fmla="*/ 0 h 901"/>
                <a:gd name="T80" fmla="*/ 0 w 308"/>
                <a:gd name="T81" fmla="*/ 0 h 901"/>
                <a:gd name="T82" fmla="*/ 0 w 308"/>
                <a:gd name="T83" fmla="*/ 0 h 901"/>
                <a:gd name="T84" fmla="*/ 0 w 308"/>
                <a:gd name="T85" fmla="*/ 0 h 901"/>
                <a:gd name="T86" fmla="*/ 0 w 308"/>
                <a:gd name="T87" fmla="*/ 0 h 901"/>
                <a:gd name="T88" fmla="*/ 0 w 308"/>
                <a:gd name="T89" fmla="*/ 0 h 901"/>
                <a:gd name="T90" fmla="*/ 0 w 308"/>
                <a:gd name="T91" fmla="*/ 0 h 901"/>
                <a:gd name="T92" fmla="*/ 0 w 308"/>
                <a:gd name="T93" fmla="*/ 0 h 901"/>
                <a:gd name="T94" fmla="*/ 0 w 308"/>
                <a:gd name="T95" fmla="*/ 0 h 901"/>
                <a:gd name="T96" fmla="*/ 0 w 308"/>
                <a:gd name="T97" fmla="*/ 0 h 901"/>
                <a:gd name="T98" fmla="*/ 0 w 308"/>
                <a:gd name="T99" fmla="*/ 0 h 901"/>
                <a:gd name="T100" fmla="*/ 0 w 308"/>
                <a:gd name="T101" fmla="*/ 0 h 901"/>
                <a:gd name="T102" fmla="*/ 0 w 308"/>
                <a:gd name="T103" fmla="*/ 0 h 901"/>
                <a:gd name="T104" fmla="*/ 0 w 308"/>
                <a:gd name="T105" fmla="*/ 0 h 901"/>
                <a:gd name="T106" fmla="*/ 0 w 308"/>
                <a:gd name="T107" fmla="*/ 0 h 901"/>
                <a:gd name="T108" fmla="*/ 0 w 308"/>
                <a:gd name="T109" fmla="*/ 0 h 901"/>
                <a:gd name="T110" fmla="*/ 0 w 308"/>
                <a:gd name="T111" fmla="*/ 0 h 901"/>
                <a:gd name="T112" fmla="*/ 0 w 308"/>
                <a:gd name="T113" fmla="*/ 0 h 9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8"/>
                <a:gd name="T172" fmla="*/ 0 h 901"/>
                <a:gd name="T173" fmla="*/ 308 w 308"/>
                <a:gd name="T174" fmla="*/ 901 h 9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8" h="901">
                  <a:moveTo>
                    <a:pt x="308" y="656"/>
                  </a:moveTo>
                  <a:lnTo>
                    <a:pt x="276" y="603"/>
                  </a:lnTo>
                  <a:lnTo>
                    <a:pt x="247" y="549"/>
                  </a:lnTo>
                  <a:lnTo>
                    <a:pt x="223" y="492"/>
                  </a:lnTo>
                  <a:lnTo>
                    <a:pt x="202" y="437"/>
                  </a:lnTo>
                  <a:lnTo>
                    <a:pt x="185" y="382"/>
                  </a:lnTo>
                  <a:lnTo>
                    <a:pt x="171" y="326"/>
                  </a:lnTo>
                  <a:lnTo>
                    <a:pt x="161" y="275"/>
                  </a:lnTo>
                  <a:lnTo>
                    <a:pt x="151" y="224"/>
                  </a:lnTo>
                  <a:lnTo>
                    <a:pt x="146" y="178"/>
                  </a:lnTo>
                  <a:lnTo>
                    <a:pt x="141" y="135"/>
                  </a:lnTo>
                  <a:lnTo>
                    <a:pt x="138" y="97"/>
                  </a:lnTo>
                  <a:lnTo>
                    <a:pt x="136" y="64"/>
                  </a:lnTo>
                  <a:lnTo>
                    <a:pt x="135" y="37"/>
                  </a:lnTo>
                  <a:lnTo>
                    <a:pt x="135" y="18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20" y="13"/>
                  </a:lnTo>
                  <a:lnTo>
                    <a:pt x="104" y="27"/>
                  </a:lnTo>
                  <a:lnTo>
                    <a:pt x="88" y="40"/>
                  </a:lnTo>
                  <a:lnTo>
                    <a:pt x="72" y="51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7"/>
                  </a:lnTo>
                  <a:lnTo>
                    <a:pt x="0" y="98"/>
                  </a:lnTo>
                  <a:lnTo>
                    <a:pt x="21" y="146"/>
                  </a:lnTo>
                  <a:lnTo>
                    <a:pt x="40" y="194"/>
                  </a:lnTo>
                  <a:lnTo>
                    <a:pt x="56" y="244"/>
                  </a:lnTo>
                  <a:lnTo>
                    <a:pt x="68" y="294"/>
                  </a:lnTo>
                  <a:lnTo>
                    <a:pt x="79" y="346"/>
                  </a:lnTo>
                  <a:lnTo>
                    <a:pt x="87" y="399"/>
                  </a:lnTo>
                  <a:lnTo>
                    <a:pt x="91" y="453"/>
                  </a:lnTo>
                  <a:lnTo>
                    <a:pt x="93" y="507"/>
                  </a:lnTo>
                  <a:lnTo>
                    <a:pt x="91" y="559"/>
                  </a:lnTo>
                  <a:lnTo>
                    <a:pt x="87" y="611"/>
                  </a:lnTo>
                  <a:lnTo>
                    <a:pt x="80" y="662"/>
                  </a:lnTo>
                  <a:lnTo>
                    <a:pt x="71" y="711"/>
                  </a:lnTo>
                  <a:lnTo>
                    <a:pt x="58" y="761"/>
                  </a:lnTo>
                  <a:lnTo>
                    <a:pt x="43" y="808"/>
                  </a:lnTo>
                  <a:lnTo>
                    <a:pt x="27" y="855"/>
                  </a:lnTo>
                  <a:lnTo>
                    <a:pt x="7" y="901"/>
                  </a:lnTo>
                  <a:lnTo>
                    <a:pt x="47" y="879"/>
                  </a:lnTo>
                  <a:lnTo>
                    <a:pt x="82" y="857"/>
                  </a:lnTo>
                  <a:lnTo>
                    <a:pt x="116" y="836"/>
                  </a:lnTo>
                  <a:lnTo>
                    <a:pt x="146" y="815"/>
                  </a:lnTo>
                  <a:lnTo>
                    <a:pt x="173" y="793"/>
                  </a:lnTo>
                  <a:lnTo>
                    <a:pt x="197" y="773"/>
                  </a:lnTo>
                  <a:lnTo>
                    <a:pt x="219" y="754"/>
                  </a:lnTo>
                  <a:lnTo>
                    <a:pt x="239" y="735"/>
                  </a:lnTo>
                  <a:lnTo>
                    <a:pt x="256" y="718"/>
                  </a:lnTo>
                  <a:lnTo>
                    <a:pt x="270" y="703"/>
                  </a:lnTo>
                  <a:lnTo>
                    <a:pt x="281" y="689"/>
                  </a:lnTo>
                  <a:lnTo>
                    <a:pt x="292" y="678"/>
                  </a:lnTo>
                  <a:lnTo>
                    <a:pt x="299" y="669"/>
                  </a:lnTo>
                  <a:lnTo>
                    <a:pt x="303" y="662"/>
                  </a:lnTo>
                  <a:lnTo>
                    <a:pt x="307" y="657"/>
                  </a:lnTo>
                  <a:lnTo>
                    <a:pt x="308" y="656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Freeform 14"/>
            <p:cNvSpPr>
              <a:spLocks/>
            </p:cNvSpPr>
            <p:nvPr/>
          </p:nvSpPr>
          <p:spPr bwMode="auto">
            <a:xfrm>
              <a:off x="4641" y="1999"/>
              <a:ext cx="504" cy="488"/>
            </a:xfrm>
            <a:custGeom>
              <a:avLst/>
              <a:gdLst>
                <a:gd name="T0" fmla="*/ 1 w 1007"/>
                <a:gd name="T1" fmla="*/ 1 h 976"/>
                <a:gd name="T2" fmla="*/ 1 w 1007"/>
                <a:gd name="T3" fmla="*/ 1 h 976"/>
                <a:gd name="T4" fmla="*/ 1 w 1007"/>
                <a:gd name="T5" fmla="*/ 1 h 976"/>
                <a:gd name="T6" fmla="*/ 1 w 1007"/>
                <a:gd name="T7" fmla="*/ 1 h 976"/>
                <a:gd name="T8" fmla="*/ 1 w 1007"/>
                <a:gd name="T9" fmla="*/ 1 h 976"/>
                <a:gd name="T10" fmla="*/ 1 w 1007"/>
                <a:gd name="T11" fmla="*/ 1 h 976"/>
                <a:gd name="T12" fmla="*/ 1 w 1007"/>
                <a:gd name="T13" fmla="*/ 1 h 976"/>
                <a:gd name="T14" fmla="*/ 1 w 1007"/>
                <a:gd name="T15" fmla="*/ 1 h 976"/>
                <a:gd name="T16" fmla="*/ 1 w 1007"/>
                <a:gd name="T17" fmla="*/ 1 h 976"/>
                <a:gd name="T18" fmla="*/ 1 w 1007"/>
                <a:gd name="T19" fmla="*/ 1 h 976"/>
                <a:gd name="T20" fmla="*/ 1 w 1007"/>
                <a:gd name="T21" fmla="*/ 1 h 976"/>
                <a:gd name="T22" fmla="*/ 1 w 1007"/>
                <a:gd name="T23" fmla="*/ 1 h 976"/>
                <a:gd name="T24" fmla="*/ 1 w 1007"/>
                <a:gd name="T25" fmla="*/ 1 h 976"/>
                <a:gd name="T26" fmla="*/ 1 w 1007"/>
                <a:gd name="T27" fmla="*/ 1 h 976"/>
                <a:gd name="T28" fmla="*/ 1 w 1007"/>
                <a:gd name="T29" fmla="*/ 1 h 976"/>
                <a:gd name="T30" fmla="*/ 1 w 1007"/>
                <a:gd name="T31" fmla="*/ 1 h 976"/>
                <a:gd name="T32" fmla="*/ 1 w 1007"/>
                <a:gd name="T33" fmla="*/ 1 h 976"/>
                <a:gd name="T34" fmla="*/ 1 w 1007"/>
                <a:gd name="T35" fmla="*/ 1 h 976"/>
                <a:gd name="T36" fmla="*/ 1 w 1007"/>
                <a:gd name="T37" fmla="*/ 1 h 976"/>
                <a:gd name="T38" fmla="*/ 1 w 1007"/>
                <a:gd name="T39" fmla="*/ 1 h 976"/>
                <a:gd name="T40" fmla="*/ 1 w 1007"/>
                <a:gd name="T41" fmla="*/ 1 h 976"/>
                <a:gd name="T42" fmla="*/ 1 w 1007"/>
                <a:gd name="T43" fmla="*/ 1 h 976"/>
                <a:gd name="T44" fmla="*/ 1 w 1007"/>
                <a:gd name="T45" fmla="*/ 1 h 976"/>
                <a:gd name="T46" fmla="*/ 1 w 1007"/>
                <a:gd name="T47" fmla="*/ 1 h 976"/>
                <a:gd name="T48" fmla="*/ 1 w 1007"/>
                <a:gd name="T49" fmla="*/ 1 h 976"/>
                <a:gd name="T50" fmla="*/ 1 w 1007"/>
                <a:gd name="T51" fmla="*/ 1 h 976"/>
                <a:gd name="T52" fmla="*/ 1 w 1007"/>
                <a:gd name="T53" fmla="*/ 1 h 976"/>
                <a:gd name="T54" fmla="*/ 1 w 1007"/>
                <a:gd name="T55" fmla="*/ 1 h 976"/>
                <a:gd name="T56" fmla="*/ 1 w 1007"/>
                <a:gd name="T57" fmla="*/ 1 h 976"/>
                <a:gd name="T58" fmla="*/ 1 w 1007"/>
                <a:gd name="T59" fmla="*/ 1 h 976"/>
                <a:gd name="T60" fmla="*/ 1 w 1007"/>
                <a:gd name="T61" fmla="*/ 1 h 976"/>
                <a:gd name="T62" fmla="*/ 1 w 1007"/>
                <a:gd name="T63" fmla="*/ 1 h 976"/>
                <a:gd name="T64" fmla="*/ 1 w 1007"/>
                <a:gd name="T65" fmla="*/ 1 h 976"/>
                <a:gd name="T66" fmla="*/ 1 w 1007"/>
                <a:gd name="T67" fmla="*/ 1 h 976"/>
                <a:gd name="T68" fmla="*/ 1 w 1007"/>
                <a:gd name="T69" fmla="*/ 1 h 976"/>
                <a:gd name="T70" fmla="*/ 1 w 1007"/>
                <a:gd name="T71" fmla="*/ 1 h 976"/>
                <a:gd name="T72" fmla="*/ 1 w 1007"/>
                <a:gd name="T73" fmla="*/ 1 h 976"/>
                <a:gd name="T74" fmla="*/ 1 w 1007"/>
                <a:gd name="T75" fmla="*/ 1 h 976"/>
                <a:gd name="T76" fmla="*/ 1 w 1007"/>
                <a:gd name="T77" fmla="*/ 1 h 976"/>
                <a:gd name="T78" fmla="*/ 1 w 1007"/>
                <a:gd name="T79" fmla="*/ 1 h 9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7"/>
                <a:gd name="T121" fmla="*/ 0 h 976"/>
                <a:gd name="T122" fmla="*/ 1007 w 1007"/>
                <a:gd name="T123" fmla="*/ 976 h 9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7" h="976">
                  <a:moveTo>
                    <a:pt x="914" y="0"/>
                  </a:moveTo>
                  <a:lnTo>
                    <a:pt x="881" y="20"/>
                  </a:lnTo>
                  <a:lnTo>
                    <a:pt x="845" y="38"/>
                  </a:lnTo>
                  <a:lnTo>
                    <a:pt x="810" y="57"/>
                  </a:lnTo>
                  <a:lnTo>
                    <a:pt x="773" y="74"/>
                  </a:lnTo>
                  <a:lnTo>
                    <a:pt x="736" y="90"/>
                  </a:lnTo>
                  <a:lnTo>
                    <a:pt x="698" y="106"/>
                  </a:lnTo>
                  <a:lnTo>
                    <a:pt x="660" y="121"/>
                  </a:lnTo>
                  <a:lnTo>
                    <a:pt x="622" y="135"/>
                  </a:lnTo>
                  <a:lnTo>
                    <a:pt x="584" y="149"/>
                  </a:lnTo>
                  <a:lnTo>
                    <a:pt x="545" y="162"/>
                  </a:lnTo>
                  <a:lnTo>
                    <a:pt x="507" y="174"/>
                  </a:lnTo>
                  <a:lnTo>
                    <a:pt x="469" y="186"/>
                  </a:lnTo>
                  <a:lnTo>
                    <a:pt x="432" y="196"/>
                  </a:lnTo>
                  <a:lnTo>
                    <a:pt x="395" y="207"/>
                  </a:lnTo>
                  <a:lnTo>
                    <a:pt x="359" y="217"/>
                  </a:lnTo>
                  <a:lnTo>
                    <a:pt x="325" y="225"/>
                  </a:lnTo>
                  <a:lnTo>
                    <a:pt x="290" y="234"/>
                  </a:lnTo>
                  <a:lnTo>
                    <a:pt x="257" y="241"/>
                  </a:lnTo>
                  <a:lnTo>
                    <a:pt x="226" y="248"/>
                  </a:lnTo>
                  <a:lnTo>
                    <a:pt x="196" y="255"/>
                  </a:lnTo>
                  <a:lnTo>
                    <a:pt x="167" y="261"/>
                  </a:lnTo>
                  <a:lnTo>
                    <a:pt x="140" y="266"/>
                  </a:lnTo>
                  <a:lnTo>
                    <a:pt x="116" y="271"/>
                  </a:lnTo>
                  <a:lnTo>
                    <a:pt x="93" y="276"/>
                  </a:lnTo>
                  <a:lnTo>
                    <a:pt x="73" y="279"/>
                  </a:lnTo>
                  <a:lnTo>
                    <a:pt x="54" y="283"/>
                  </a:lnTo>
                  <a:lnTo>
                    <a:pt x="38" y="285"/>
                  </a:lnTo>
                  <a:lnTo>
                    <a:pt x="24" y="287"/>
                  </a:lnTo>
                  <a:lnTo>
                    <a:pt x="14" y="288"/>
                  </a:lnTo>
                  <a:lnTo>
                    <a:pt x="7" y="290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41" y="349"/>
                  </a:lnTo>
                  <a:lnTo>
                    <a:pt x="77" y="408"/>
                  </a:lnTo>
                  <a:lnTo>
                    <a:pt x="107" y="468"/>
                  </a:lnTo>
                  <a:lnTo>
                    <a:pt x="132" y="527"/>
                  </a:lnTo>
                  <a:lnTo>
                    <a:pt x="153" y="586"/>
                  </a:lnTo>
                  <a:lnTo>
                    <a:pt x="169" y="642"/>
                  </a:lnTo>
                  <a:lnTo>
                    <a:pt x="182" y="696"/>
                  </a:lnTo>
                  <a:lnTo>
                    <a:pt x="191" y="748"/>
                  </a:lnTo>
                  <a:lnTo>
                    <a:pt x="197" y="796"/>
                  </a:lnTo>
                  <a:lnTo>
                    <a:pt x="200" y="840"/>
                  </a:lnTo>
                  <a:lnTo>
                    <a:pt x="203" y="879"/>
                  </a:lnTo>
                  <a:lnTo>
                    <a:pt x="204" y="912"/>
                  </a:lnTo>
                  <a:lnTo>
                    <a:pt x="204" y="939"/>
                  </a:lnTo>
                  <a:lnTo>
                    <a:pt x="203" y="959"/>
                  </a:lnTo>
                  <a:lnTo>
                    <a:pt x="202" y="971"/>
                  </a:lnTo>
                  <a:lnTo>
                    <a:pt x="202" y="976"/>
                  </a:lnTo>
                  <a:lnTo>
                    <a:pt x="261" y="974"/>
                  </a:lnTo>
                  <a:lnTo>
                    <a:pt x="319" y="969"/>
                  </a:lnTo>
                  <a:lnTo>
                    <a:pt x="374" y="963"/>
                  </a:lnTo>
                  <a:lnTo>
                    <a:pt x="428" y="956"/>
                  </a:lnTo>
                  <a:lnTo>
                    <a:pt x="480" y="948"/>
                  </a:lnTo>
                  <a:lnTo>
                    <a:pt x="530" y="939"/>
                  </a:lnTo>
                  <a:lnTo>
                    <a:pt x="577" y="929"/>
                  </a:lnTo>
                  <a:lnTo>
                    <a:pt x="623" y="917"/>
                  </a:lnTo>
                  <a:lnTo>
                    <a:pt x="667" y="906"/>
                  </a:lnTo>
                  <a:lnTo>
                    <a:pt x="708" y="893"/>
                  </a:lnTo>
                  <a:lnTo>
                    <a:pt x="749" y="879"/>
                  </a:lnTo>
                  <a:lnTo>
                    <a:pt x="787" y="864"/>
                  </a:lnTo>
                  <a:lnTo>
                    <a:pt x="823" y="850"/>
                  </a:lnTo>
                  <a:lnTo>
                    <a:pt x="858" y="834"/>
                  </a:lnTo>
                  <a:lnTo>
                    <a:pt x="890" y="819"/>
                  </a:lnTo>
                  <a:lnTo>
                    <a:pt x="921" y="803"/>
                  </a:lnTo>
                  <a:lnTo>
                    <a:pt x="941" y="757"/>
                  </a:lnTo>
                  <a:lnTo>
                    <a:pt x="957" y="710"/>
                  </a:lnTo>
                  <a:lnTo>
                    <a:pt x="972" y="663"/>
                  </a:lnTo>
                  <a:lnTo>
                    <a:pt x="985" y="613"/>
                  </a:lnTo>
                  <a:lnTo>
                    <a:pt x="994" y="564"/>
                  </a:lnTo>
                  <a:lnTo>
                    <a:pt x="1001" y="513"/>
                  </a:lnTo>
                  <a:lnTo>
                    <a:pt x="1005" y="461"/>
                  </a:lnTo>
                  <a:lnTo>
                    <a:pt x="1007" y="409"/>
                  </a:lnTo>
                  <a:lnTo>
                    <a:pt x="1005" y="355"/>
                  </a:lnTo>
                  <a:lnTo>
                    <a:pt x="1001" y="301"/>
                  </a:lnTo>
                  <a:lnTo>
                    <a:pt x="993" y="248"/>
                  </a:lnTo>
                  <a:lnTo>
                    <a:pt x="982" y="196"/>
                  </a:lnTo>
                  <a:lnTo>
                    <a:pt x="970" y="146"/>
                  </a:lnTo>
                  <a:lnTo>
                    <a:pt x="954" y="96"/>
                  </a:lnTo>
                  <a:lnTo>
                    <a:pt x="935" y="4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Freeform 15"/>
            <p:cNvSpPr>
              <a:spLocks/>
            </p:cNvSpPr>
            <p:nvPr/>
          </p:nvSpPr>
          <p:spPr bwMode="auto">
            <a:xfrm>
              <a:off x="4727" y="2299"/>
              <a:ext cx="187" cy="200"/>
            </a:xfrm>
            <a:custGeom>
              <a:avLst/>
              <a:gdLst>
                <a:gd name="T0" fmla="*/ 0 w 376"/>
                <a:gd name="T1" fmla="*/ 1 h 399"/>
                <a:gd name="T2" fmla="*/ 0 w 376"/>
                <a:gd name="T3" fmla="*/ 1 h 399"/>
                <a:gd name="T4" fmla="*/ 0 w 376"/>
                <a:gd name="T5" fmla="*/ 1 h 399"/>
                <a:gd name="T6" fmla="*/ 0 w 376"/>
                <a:gd name="T7" fmla="*/ 1 h 399"/>
                <a:gd name="T8" fmla="*/ 0 w 376"/>
                <a:gd name="T9" fmla="*/ 1 h 399"/>
                <a:gd name="T10" fmla="*/ 0 w 376"/>
                <a:gd name="T11" fmla="*/ 1 h 399"/>
                <a:gd name="T12" fmla="*/ 0 w 376"/>
                <a:gd name="T13" fmla="*/ 1 h 399"/>
                <a:gd name="T14" fmla="*/ 0 w 376"/>
                <a:gd name="T15" fmla="*/ 1 h 399"/>
                <a:gd name="T16" fmla="*/ 0 w 376"/>
                <a:gd name="T17" fmla="*/ 1 h 399"/>
                <a:gd name="T18" fmla="*/ 0 w 376"/>
                <a:gd name="T19" fmla="*/ 1 h 399"/>
                <a:gd name="T20" fmla="*/ 0 w 376"/>
                <a:gd name="T21" fmla="*/ 1 h 399"/>
                <a:gd name="T22" fmla="*/ 0 w 376"/>
                <a:gd name="T23" fmla="*/ 1 h 399"/>
                <a:gd name="T24" fmla="*/ 0 w 376"/>
                <a:gd name="T25" fmla="*/ 1 h 399"/>
                <a:gd name="T26" fmla="*/ 0 w 376"/>
                <a:gd name="T27" fmla="*/ 1 h 399"/>
                <a:gd name="T28" fmla="*/ 0 w 376"/>
                <a:gd name="T29" fmla="*/ 1 h 399"/>
                <a:gd name="T30" fmla="*/ 0 w 376"/>
                <a:gd name="T31" fmla="*/ 1 h 399"/>
                <a:gd name="T32" fmla="*/ 0 w 376"/>
                <a:gd name="T33" fmla="*/ 0 h 399"/>
                <a:gd name="T34" fmla="*/ 0 w 376"/>
                <a:gd name="T35" fmla="*/ 1 h 399"/>
                <a:gd name="T36" fmla="*/ 0 w 376"/>
                <a:gd name="T37" fmla="*/ 1 h 399"/>
                <a:gd name="T38" fmla="*/ 0 w 376"/>
                <a:gd name="T39" fmla="*/ 1 h 399"/>
                <a:gd name="T40" fmla="*/ 0 w 376"/>
                <a:gd name="T41" fmla="*/ 1 h 399"/>
                <a:gd name="T42" fmla="*/ 0 w 376"/>
                <a:gd name="T43" fmla="*/ 1 h 399"/>
                <a:gd name="T44" fmla="*/ 0 w 376"/>
                <a:gd name="T45" fmla="*/ 1 h 399"/>
                <a:gd name="T46" fmla="*/ 0 w 376"/>
                <a:gd name="T47" fmla="*/ 1 h 399"/>
                <a:gd name="T48" fmla="*/ 0 w 376"/>
                <a:gd name="T49" fmla="*/ 1 h 399"/>
                <a:gd name="T50" fmla="*/ 0 w 376"/>
                <a:gd name="T51" fmla="*/ 1 h 399"/>
                <a:gd name="T52" fmla="*/ 0 w 376"/>
                <a:gd name="T53" fmla="*/ 1 h 399"/>
                <a:gd name="T54" fmla="*/ 0 w 376"/>
                <a:gd name="T55" fmla="*/ 1 h 399"/>
                <a:gd name="T56" fmla="*/ 0 w 376"/>
                <a:gd name="T57" fmla="*/ 1 h 399"/>
                <a:gd name="T58" fmla="*/ 0 w 376"/>
                <a:gd name="T59" fmla="*/ 1 h 399"/>
                <a:gd name="T60" fmla="*/ 0 w 376"/>
                <a:gd name="T61" fmla="*/ 1 h 399"/>
                <a:gd name="T62" fmla="*/ 0 w 376"/>
                <a:gd name="T63" fmla="*/ 1 h 399"/>
                <a:gd name="T64" fmla="*/ 0 w 376"/>
                <a:gd name="T65" fmla="*/ 1 h 399"/>
                <a:gd name="T66" fmla="*/ 0 w 376"/>
                <a:gd name="T67" fmla="*/ 1 h 399"/>
                <a:gd name="T68" fmla="*/ 0 w 376"/>
                <a:gd name="T69" fmla="*/ 1 h 399"/>
                <a:gd name="T70" fmla="*/ 0 w 376"/>
                <a:gd name="T71" fmla="*/ 1 h 399"/>
                <a:gd name="T72" fmla="*/ 0 w 376"/>
                <a:gd name="T73" fmla="*/ 1 h 399"/>
                <a:gd name="T74" fmla="*/ 0 w 376"/>
                <a:gd name="T75" fmla="*/ 1 h 399"/>
                <a:gd name="T76" fmla="*/ 0 w 376"/>
                <a:gd name="T77" fmla="*/ 1 h 399"/>
                <a:gd name="T78" fmla="*/ 0 w 376"/>
                <a:gd name="T79" fmla="*/ 1 h 399"/>
                <a:gd name="T80" fmla="*/ 0 w 376"/>
                <a:gd name="T81" fmla="*/ 1 h 3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6"/>
                <a:gd name="T124" fmla="*/ 0 h 399"/>
                <a:gd name="T125" fmla="*/ 376 w 376"/>
                <a:gd name="T126" fmla="*/ 399 h 3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6" h="399">
                  <a:moveTo>
                    <a:pt x="0" y="382"/>
                  </a:moveTo>
                  <a:lnTo>
                    <a:pt x="3" y="380"/>
                  </a:lnTo>
                  <a:lnTo>
                    <a:pt x="7" y="373"/>
                  </a:lnTo>
                  <a:lnTo>
                    <a:pt x="17" y="360"/>
                  </a:lnTo>
                  <a:lnTo>
                    <a:pt x="29" y="345"/>
                  </a:lnTo>
                  <a:lnTo>
                    <a:pt x="44" y="326"/>
                  </a:lnTo>
                  <a:lnTo>
                    <a:pt x="63" y="304"/>
                  </a:lnTo>
                  <a:lnTo>
                    <a:pt x="85" y="280"/>
                  </a:lnTo>
                  <a:lnTo>
                    <a:pt x="109" y="252"/>
                  </a:lnTo>
                  <a:lnTo>
                    <a:pt x="135" y="223"/>
                  </a:lnTo>
                  <a:lnTo>
                    <a:pt x="164" y="192"/>
                  </a:lnTo>
                  <a:lnTo>
                    <a:pt x="194" y="160"/>
                  </a:lnTo>
                  <a:lnTo>
                    <a:pt x="227" y="128"/>
                  </a:lnTo>
                  <a:lnTo>
                    <a:pt x="262" y="95"/>
                  </a:lnTo>
                  <a:lnTo>
                    <a:pt x="299" y="63"/>
                  </a:lnTo>
                  <a:lnTo>
                    <a:pt x="337" y="31"/>
                  </a:lnTo>
                  <a:lnTo>
                    <a:pt x="376" y="0"/>
                  </a:lnTo>
                  <a:lnTo>
                    <a:pt x="374" y="3"/>
                  </a:lnTo>
                  <a:lnTo>
                    <a:pt x="369" y="12"/>
                  </a:lnTo>
                  <a:lnTo>
                    <a:pt x="360" y="27"/>
                  </a:lnTo>
                  <a:lnTo>
                    <a:pt x="348" y="47"/>
                  </a:lnTo>
                  <a:lnTo>
                    <a:pt x="333" y="71"/>
                  </a:lnTo>
                  <a:lnTo>
                    <a:pt x="316" y="98"/>
                  </a:lnTo>
                  <a:lnTo>
                    <a:pt x="295" y="128"/>
                  </a:lnTo>
                  <a:lnTo>
                    <a:pt x="273" y="159"/>
                  </a:lnTo>
                  <a:lnTo>
                    <a:pt x="249" y="192"/>
                  </a:lnTo>
                  <a:lnTo>
                    <a:pt x="224" y="225"/>
                  </a:lnTo>
                  <a:lnTo>
                    <a:pt x="196" y="259"/>
                  </a:lnTo>
                  <a:lnTo>
                    <a:pt x="167" y="291"/>
                  </a:lnTo>
                  <a:lnTo>
                    <a:pt x="139" y="322"/>
                  </a:lnTo>
                  <a:lnTo>
                    <a:pt x="108" y="351"/>
                  </a:lnTo>
                  <a:lnTo>
                    <a:pt x="76" y="376"/>
                  </a:lnTo>
                  <a:lnTo>
                    <a:pt x="45" y="398"/>
                  </a:lnTo>
                  <a:lnTo>
                    <a:pt x="44" y="398"/>
                  </a:lnTo>
                  <a:lnTo>
                    <a:pt x="41" y="398"/>
                  </a:lnTo>
                  <a:lnTo>
                    <a:pt x="36" y="399"/>
                  </a:lnTo>
                  <a:lnTo>
                    <a:pt x="29" y="398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89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Freeform 16"/>
            <p:cNvSpPr>
              <a:spLocks/>
            </p:cNvSpPr>
            <p:nvPr/>
          </p:nvSpPr>
          <p:spPr bwMode="auto">
            <a:xfrm>
              <a:off x="5139" y="2252"/>
              <a:ext cx="140" cy="42"/>
            </a:xfrm>
            <a:custGeom>
              <a:avLst/>
              <a:gdLst>
                <a:gd name="T0" fmla="*/ 1 w 280"/>
                <a:gd name="T1" fmla="*/ 0 h 85"/>
                <a:gd name="T2" fmla="*/ 1 w 280"/>
                <a:gd name="T3" fmla="*/ 0 h 85"/>
                <a:gd name="T4" fmla="*/ 1 w 280"/>
                <a:gd name="T5" fmla="*/ 0 h 85"/>
                <a:gd name="T6" fmla="*/ 1 w 280"/>
                <a:gd name="T7" fmla="*/ 0 h 85"/>
                <a:gd name="T8" fmla="*/ 0 w 280"/>
                <a:gd name="T9" fmla="*/ 0 h 85"/>
                <a:gd name="T10" fmla="*/ 1 w 280"/>
                <a:gd name="T11" fmla="*/ 0 h 85"/>
                <a:gd name="T12" fmla="*/ 1 w 280"/>
                <a:gd name="T13" fmla="*/ 0 h 85"/>
                <a:gd name="T14" fmla="*/ 1 w 280"/>
                <a:gd name="T15" fmla="*/ 0 h 85"/>
                <a:gd name="T16" fmla="*/ 1 w 280"/>
                <a:gd name="T17" fmla="*/ 0 h 85"/>
                <a:gd name="T18" fmla="*/ 1 w 280"/>
                <a:gd name="T19" fmla="*/ 0 h 85"/>
                <a:gd name="T20" fmla="*/ 1 w 280"/>
                <a:gd name="T21" fmla="*/ 0 h 85"/>
                <a:gd name="T22" fmla="*/ 1 w 280"/>
                <a:gd name="T23" fmla="*/ 0 h 85"/>
                <a:gd name="T24" fmla="*/ 1 w 280"/>
                <a:gd name="T25" fmla="*/ 0 h 85"/>
                <a:gd name="T26" fmla="*/ 1 w 280"/>
                <a:gd name="T27" fmla="*/ 0 h 85"/>
                <a:gd name="T28" fmla="*/ 1 w 280"/>
                <a:gd name="T29" fmla="*/ 0 h 85"/>
                <a:gd name="T30" fmla="*/ 1 w 280"/>
                <a:gd name="T31" fmla="*/ 0 h 85"/>
                <a:gd name="T32" fmla="*/ 1 w 280"/>
                <a:gd name="T33" fmla="*/ 0 h 85"/>
                <a:gd name="T34" fmla="*/ 1 w 280"/>
                <a:gd name="T35" fmla="*/ 0 h 85"/>
                <a:gd name="T36" fmla="*/ 1 w 280"/>
                <a:gd name="T37" fmla="*/ 0 h 85"/>
                <a:gd name="T38" fmla="*/ 1 w 280"/>
                <a:gd name="T39" fmla="*/ 0 h 85"/>
                <a:gd name="T40" fmla="*/ 1 w 280"/>
                <a:gd name="T41" fmla="*/ 0 h 85"/>
                <a:gd name="T42" fmla="*/ 1 w 280"/>
                <a:gd name="T43" fmla="*/ 0 h 85"/>
                <a:gd name="T44" fmla="*/ 1 w 280"/>
                <a:gd name="T45" fmla="*/ 0 h 85"/>
                <a:gd name="T46" fmla="*/ 1 w 280"/>
                <a:gd name="T47" fmla="*/ 0 h 85"/>
                <a:gd name="T48" fmla="*/ 1 w 280"/>
                <a:gd name="T49" fmla="*/ 0 h 85"/>
                <a:gd name="T50" fmla="*/ 1 w 280"/>
                <a:gd name="T51" fmla="*/ 0 h 85"/>
                <a:gd name="T52" fmla="*/ 1 w 280"/>
                <a:gd name="T53" fmla="*/ 0 h 85"/>
                <a:gd name="T54" fmla="*/ 1 w 280"/>
                <a:gd name="T55" fmla="*/ 0 h 85"/>
                <a:gd name="T56" fmla="*/ 1 w 280"/>
                <a:gd name="T57" fmla="*/ 0 h 85"/>
                <a:gd name="T58" fmla="*/ 1 w 280"/>
                <a:gd name="T59" fmla="*/ 0 h 85"/>
                <a:gd name="T60" fmla="*/ 1 w 280"/>
                <a:gd name="T61" fmla="*/ 0 h 85"/>
                <a:gd name="T62" fmla="*/ 1 w 280"/>
                <a:gd name="T63" fmla="*/ 0 h 85"/>
                <a:gd name="T64" fmla="*/ 1 w 280"/>
                <a:gd name="T65" fmla="*/ 0 h 85"/>
                <a:gd name="T66" fmla="*/ 1 w 280"/>
                <a:gd name="T67" fmla="*/ 0 h 85"/>
                <a:gd name="T68" fmla="*/ 1 w 280"/>
                <a:gd name="T69" fmla="*/ 0 h 85"/>
                <a:gd name="T70" fmla="*/ 1 w 280"/>
                <a:gd name="T71" fmla="*/ 0 h 85"/>
                <a:gd name="T72" fmla="*/ 1 w 280"/>
                <a:gd name="T73" fmla="*/ 0 h 85"/>
                <a:gd name="T74" fmla="*/ 1 w 280"/>
                <a:gd name="T75" fmla="*/ 0 h 85"/>
                <a:gd name="T76" fmla="*/ 1 w 280"/>
                <a:gd name="T77" fmla="*/ 0 h 85"/>
                <a:gd name="T78" fmla="*/ 1 w 280"/>
                <a:gd name="T79" fmla="*/ 0 h 85"/>
                <a:gd name="T80" fmla="*/ 1 w 280"/>
                <a:gd name="T81" fmla="*/ 0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85"/>
                <a:gd name="T125" fmla="*/ 280 w 280"/>
                <a:gd name="T126" fmla="*/ 85 h 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85">
                  <a:moveTo>
                    <a:pt x="7" y="0"/>
                  </a:moveTo>
                  <a:lnTo>
                    <a:pt x="6" y="13"/>
                  </a:lnTo>
                  <a:lnTo>
                    <a:pt x="4" y="24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14" y="54"/>
                  </a:lnTo>
                  <a:lnTo>
                    <a:pt x="28" y="58"/>
                  </a:lnTo>
                  <a:lnTo>
                    <a:pt x="42" y="61"/>
                  </a:lnTo>
                  <a:lnTo>
                    <a:pt x="57" y="66"/>
                  </a:lnTo>
                  <a:lnTo>
                    <a:pt x="71" y="69"/>
                  </a:lnTo>
                  <a:lnTo>
                    <a:pt x="86" y="71"/>
                  </a:lnTo>
                  <a:lnTo>
                    <a:pt x="103" y="75"/>
                  </a:lnTo>
                  <a:lnTo>
                    <a:pt x="119" y="77"/>
                  </a:lnTo>
                  <a:lnTo>
                    <a:pt x="135" y="80"/>
                  </a:lnTo>
                  <a:lnTo>
                    <a:pt x="151" y="82"/>
                  </a:lnTo>
                  <a:lnTo>
                    <a:pt x="168" y="84"/>
                  </a:lnTo>
                  <a:lnTo>
                    <a:pt x="184" y="85"/>
                  </a:lnTo>
                  <a:lnTo>
                    <a:pt x="202" y="85"/>
                  </a:lnTo>
                  <a:lnTo>
                    <a:pt x="219" y="85"/>
                  </a:lnTo>
                  <a:lnTo>
                    <a:pt x="236" y="85"/>
                  </a:lnTo>
                  <a:lnTo>
                    <a:pt x="253" y="84"/>
                  </a:lnTo>
                  <a:lnTo>
                    <a:pt x="258" y="82"/>
                  </a:lnTo>
                  <a:lnTo>
                    <a:pt x="267" y="75"/>
                  </a:lnTo>
                  <a:lnTo>
                    <a:pt x="275" y="62"/>
                  </a:lnTo>
                  <a:lnTo>
                    <a:pt x="280" y="45"/>
                  </a:lnTo>
                  <a:lnTo>
                    <a:pt x="279" y="45"/>
                  </a:lnTo>
                  <a:lnTo>
                    <a:pt x="275" y="44"/>
                  </a:lnTo>
                  <a:lnTo>
                    <a:pt x="270" y="42"/>
                  </a:lnTo>
                  <a:lnTo>
                    <a:pt x="262" y="40"/>
                  </a:lnTo>
                  <a:lnTo>
                    <a:pt x="252" y="37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10" y="28"/>
                  </a:lnTo>
                  <a:lnTo>
                    <a:pt x="191" y="24"/>
                  </a:lnTo>
                  <a:lnTo>
                    <a:pt x="171" y="21"/>
                  </a:lnTo>
                  <a:lnTo>
                    <a:pt x="149" y="16"/>
                  </a:lnTo>
                  <a:lnTo>
                    <a:pt x="124" y="13"/>
                  </a:lnTo>
                  <a:lnTo>
                    <a:pt x="98" y="9"/>
                  </a:lnTo>
                  <a:lnTo>
                    <a:pt x="69" y="6"/>
                  </a:lnTo>
                  <a:lnTo>
                    <a:pt x="3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Freeform 17"/>
            <p:cNvSpPr>
              <a:spLocks/>
            </p:cNvSpPr>
            <p:nvPr/>
          </p:nvSpPr>
          <p:spPr bwMode="auto">
            <a:xfrm>
              <a:off x="5071" y="2248"/>
              <a:ext cx="71" cy="28"/>
            </a:xfrm>
            <a:custGeom>
              <a:avLst/>
              <a:gdLst>
                <a:gd name="T0" fmla="*/ 0 w 144"/>
                <a:gd name="T1" fmla="*/ 0 h 58"/>
                <a:gd name="T2" fmla="*/ 0 w 144"/>
                <a:gd name="T3" fmla="*/ 0 h 58"/>
                <a:gd name="T4" fmla="*/ 0 w 144"/>
                <a:gd name="T5" fmla="*/ 0 h 58"/>
                <a:gd name="T6" fmla="*/ 0 w 144"/>
                <a:gd name="T7" fmla="*/ 0 h 58"/>
                <a:gd name="T8" fmla="*/ 0 w 144"/>
                <a:gd name="T9" fmla="*/ 0 h 58"/>
                <a:gd name="T10" fmla="*/ 0 w 144"/>
                <a:gd name="T11" fmla="*/ 0 h 58"/>
                <a:gd name="T12" fmla="*/ 0 w 144"/>
                <a:gd name="T13" fmla="*/ 0 h 58"/>
                <a:gd name="T14" fmla="*/ 0 w 144"/>
                <a:gd name="T15" fmla="*/ 0 h 58"/>
                <a:gd name="T16" fmla="*/ 0 w 144"/>
                <a:gd name="T17" fmla="*/ 0 h 58"/>
                <a:gd name="T18" fmla="*/ 0 w 144"/>
                <a:gd name="T19" fmla="*/ 0 h 58"/>
                <a:gd name="T20" fmla="*/ 0 w 144"/>
                <a:gd name="T21" fmla="*/ 0 h 58"/>
                <a:gd name="T22" fmla="*/ 0 w 144"/>
                <a:gd name="T23" fmla="*/ 0 h 58"/>
                <a:gd name="T24" fmla="*/ 0 w 144"/>
                <a:gd name="T25" fmla="*/ 0 h 58"/>
                <a:gd name="T26" fmla="*/ 0 w 144"/>
                <a:gd name="T27" fmla="*/ 0 h 58"/>
                <a:gd name="T28" fmla="*/ 0 w 144"/>
                <a:gd name="T29" fmla="*/ 0 h 58"/>
                <a:gd name="T30" fmla="*/ 0 w 144"/>
                <a:gd name="T31" fmla="*/ 0 h 58"/>
                <a:gd name="T32" fmla="*/ 0 w 144"/>
                <a:gd name="T33" fmla="*/ 0 h 58"/>
                <a:gd name="T34" fmla="*/ 0 w 144"/>
                <a:gd name="T35" fmla="*/ 0 h 58"/>
                <a:gd name="T36" fmla="*/ 0 w 144"/>
                <a:gd name="T37" fmla="*/ 0 h 58"/>
                <a:gd name="T38" fmla="*/ 0 w 144"/>
                <a:gd name="T39" fmla="*/ 0 h 58"/>
                <a:gd name="T40" fmla="*/ 0 w 14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58"/>
                <a:gd name="T65" fmla="*/ 144 w 14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58">
                  <a:moveTo>
                    <a:pt x="0" y="0"/>
                  </a:moveTo>
                  <a:lnTo>
                    <a:pt x="2" y="1"/>
                  </a:lnTo>
                  <a:lnTo>
                    <a:pt x="10" y="6"/>
                  </a:lnTo>
                  <a:lnTo>
                    <a:pt x="22" y="12"/>
                  </a:lnTo>
                  <a:lnTo>
                    <a:pt x="38" y="18"/>
                  </a:lnTo>
                  <a:lnTo>
                    <a:pt x="58" y="28"/>
                  </a:lnTo>
                  <a:lnTo>
                    <a:pt x="81" y="37"/>
                  </a:lnTo>
                  <a:lnTo>
                    <a:pt x="108" y="47"/>
                  </a:lnTo>
                  <a:lnTo>
                    <a:pt x="137" y="58"/>
                  </a:lnTo>
                  <a:lnTo>
                    <a:pt x="139" y="45"/>
                  </a:lnTo>
                  <a:lnTo>
                    <a:pt x="141" y="32"/>
                  </a:lnTo>
                  <a:lnTo>
                    <a:pt x="143" y="21"/>
                  </a:lnTo>
                  <a:lnTo>
                    <a:pt x="144" y="8"/>
                  </a:lnTo>
                  <a:lnTo>
                    <a:pt x="128" y="7"/>
                  </a:lnTo>
                  <a:lnTo>
                    <a:pt x="111" y="6"/>
                  </a:lnTo>
                  <a:lnTo>
                    <a:pt x="93" y="5"/>
                  </a:lnTo>
                  <a:lnTo>
                    <a:pt x="75" y="3"/>
                  </a:lnTo>
                  <a:lnTo>
                    <a:pt x="56" y="2"/>
                  </a:lnTo>
                  <a:lnTo>
                    <a:pt x="38" y="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8"/>
            <p:cNvSpPr>
              <a:spLocks/>
            </p:cNvSpPr>
            <p:nvPr/>
          </p:nvSpPr>
          <p:spPr bwMode="auto">
            <a:xfrm>
              <a:off x="5117" y="1940"/>
              <a:ext cx="62" cy="155"/>
            </a:xfrm>
            <a:custGeom>
              <a:avLst/>
              <a:gdLst>
                <a:gd name="T0" fmla="*/ 1 w 124"/>
                <a:gd name="T1" fmla="*/ 1 h 310"/>
                <a:gd name="T2" fmla="*/ 1 w 124"/>
                <a:gd name="T3" fmla="*/ 0 h 310"/>
                <a:gd name="T4" fmla="*/ 1 w 124"/>
                <a:gd name="T5" fmla="*/ 1 h 310"/>
                <a:gd name="T6" fmla="*/ 1 w 124"/>
                <a:gd name="T7" fmla="*/ 1 h 310"/>
                <a:gd name="T8" fmla="*/ 1 w 124"/>
                <a:gd name="T9" fmla="*/ 1 h 310"/>
                <a:gd name="T10" fmla="*/ 1 w 124"/>
                <a:gd name="T11" fmla="*/ 1 h 310"/>
                <a:gd name="T12" fmla="*/ 1 w 124"/>
                <a:gd name="T13" fmla="*/ 1 h 310"/>
                <a:gd name="T14" fmla="*/ 1 w 124"/>
                <a:gd name="T15" fmla="*/ 1 h 310"/>
                <a:gd name="T16" fmla="*/ 1 w 124"/>
                <a:gd name="T17" fmla="*/ 1 h 310"/>
                <a:gd name="T18" fmla="*/ 0 w 124"/>
                <a:gd name="T19" fmla="*/ 1 h 310"/>
                <a:gd name="T20" fmla="*/ 1 w 124"/>
                <a:gd name="T21" fmla="*/ 1 h 310"/>
                <a:gd name="T22" fmla="*/ 1 w 124"/>
                <a:gd name="T23" fmla="*/ 1 h 310"/>
                <a:gd name="T24" fmla="*/ 1 w 124"/>
                <a:gd name="T25" fmla="*/ 1 h 310"/>
                <a:gd name="T26" fmla="*/ 1 w 124"/>
                <a:gd name="T27" fmla="*/ 1 h 310"/>
                <a:gd name="T28" fmla="*/ 1 w 124"/>
                <a:gd name="T29" fmla="*/ 1 h 310"/>
                <a:gd name="T30" fmla="*/ 1 w 124"/>
                <a:gd name="T31" fmla="*/ 1 h 310"/>
                <a:gd name="T32" fmla="*/ 1 w 124"/>
                <a:gd name="T33" fmla="*/ 1 h 310"/>
                <a:gd name="T34" fmla="*/ 1 w 124"/>
                <a:gd name="T35" fmla="*/ 1 h 310"/>
                <a:gd name="T36" fmla="*/ 1 w 124"/>
                <a:gd name="T37" fmla="*/ 1 h 310"/>
                <a:gd name="T38" fmla="*/ 1 w 124"/>
                <a:gd name="T39" fmla="*/ 1 h 310"/>
                <a:gd name="T40" fmla="*/ 1 w 124"/>
                <a:gd name="T41" fmla="*/ 1 h 310"/>
                <a:gd name="T42" fmla="*/ 1 w 124"/>
                <a:gd name="T43" fmla="*/ 1 h 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"/>
                <a:gd name="T67" fmla="*/ 0 h 310"/>
                <a:gd name="T68" fmla="*/ 124 w 124"/>
                <a:gd name="T69" fmla="*/ 310 h 3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" h="310">
                  <a:moveTo>
                    <a:pt x="124" y="6"/>
                  </a:moveTo>
                  <a:lnTo>
                    <a:pt x="83" y="0"/>
                  </a:lnTo>
                  <a:lnTo>
                    <a:pt x="82" y="4"/>
                  </a:lnTo>
                  <a:lnTo>
                    <a:pt x="77" y="16"/>
                  </a:lnTo>
                  <a:lnTo>
                    <a:pt x="71" y="36"/>
                  </a:lnTo>
                  <a:lnTo>
                    <a:pt x="61" y="61"/>
                  </a:lnTo>
                  <a:lnTo>
                    <a:pt x="49" y="91"/>
                  </a:lnTo>
                  <a:lnTo>
                    <a:pt x="35" y="125"/>
                  </a:lnTo>
                  <a:lnTo>
                    <a:pt x="19" y="165"/>
                  </a:lnTo>
                  <a:lnTo>
                    <a:pt x="0" y="205"/>
                  </a:lnTo>
                  <a:lnTo>
                    <a:pt x="8" y="230"/>
                  </a:lnTo>
                  <a:lnTo>
                    <a:pt x="16" y="257"/>
                  </a:lnTo>
                  <a:lnTo>
                    <a:pt x="24" y="283"/>
                  </a:lnTo>
                  <a:lnTo>
                    <a:pt x="31" y="310"/>
                  </a:lnTo>
                  <a:lnTo>
                    <a:pt x="53" y="252"/>
                  </a:lnTo>
                  <a:lnTo>
                    <a:pt x="72" y="197"/>
                  </a:lnTo>
                  <a:lnTo>
                    <a:pt x="88" y="145"/>
                  </a:lnTo>
                  <a:lnTo>
                    <a:pt x="101" y="99"/>
                  </a:lnTo>
                  <a:lnTo>
                    <a:pt x="111" y="61"/>
                  </a:lnTo>
                  <a:lnTo>
                    <a:pt x="118" y="31"/>
                  </a:lnTo>
                  <a:lnTo>
                    <a:pt x="122" y="13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19"/>
            <p:cNvSpPr>
              <a:spLocks/>
            </p:cNvSpPr>
            <p:nvPr/>
          </p:nvSpPr>
          <p:spPr bwMode="auto">
            <a:xfrm>
              <a:off x="4626" y="2042"/>
              <a:ext cx="507" cy="231"/>
            </a:xfrm>
            <a:custGeom>
              <a:avLst/>
              <a:gdLst>
                <a:gd name="T0" fmla="*/ 1 w 1013"/>
                <a:gd name="T1" fmla="*/ 1 h 461"/>
                <a:gd name="T2" fmla="*/ 1 w 1013"/>
                <a:gd name="T3" fmla="*/ 1 h 461"/>
                <a:gd name="T4" fmla="*/ 1 w 1013"/>
                <a:gd name="T5" fmla="*/ 1 h 461"/>
                <a:gd name="T6" fmla="*/ 1 w 1013"/>
                <a:gd name="T7" fmla="*/ 1 h 461"/>
                <a:gd name="T8" fmla="*/ 1 w 1013"/>
                <a:gd name="T9" fmla="*/ 1 h 461"/>
                <a:gd name="T10" fmla="*/ 1 w 1013"/>
                <a:gd name="T11" fmla="*/ 1 h 461"/>
                <a:gd name="T12" fmla="*/ 1 w 1013"/>
                <a:gd name="T13" fmla="*/ 1 h 461"/>
                <a:gd name="T14" fmla="*/ 1 w 1013"/>
                <a:gd name="T15" fmla="*/ 1 h 461"/>
                <a:gd name="T16" fmla="*/ 1 w 1013"/>
                <a:gd name="T17" fmla="*/ 1 h 461"/>
                <a:gd name="T18" fmla="*/ 1 w 1013"/>
                <a:gd name="T19" fmla="*/ 1 h 461"/>
                <a:gd name="T20" fmla="*/ 1 w 1013"/>
                <a:gd name="T21" fmla="*/ 1 h 461"/>
                <a:gd name="T22" fmla="*/ 0 w 1013"/>
                <a:gd name="T23" fmla="*/ 1 h 461"/>
                <a:gd name="T24" fmla="*/ 1 w 1013"/>
                <a:gd name="T25" fmla="*/ 1 h 461"/>
                <a:gd name="T26" fmla="*/ 1 w 1013"/>
                <a:gd name="T27" fmla="*/ 1 h 461"/>
                <a:gd name="T28" fmla="*/ 1 w 1013"/>
                <a:gd name="T29" fmla="*/ 1 h 461"/>
                <a:gd name="T30" fmla="*/ 1 w 1013"/>
                <a:gd name="T31" fmla="*/ 1 h 461"/>
                <a:gd name="T32" fmla="*/ 1 w 1013"/>
                <a:gd name="T33" fmla="*/ 1 h 461"/>
                <a:gd name="T34" fmla="*/ 1 w 1013"/>
                <a:gd name="T35" fmla="*/ 1 h 461"/>
                <a:gd name="T36" fmla="*/ 1 w 1013"/>
                <a:gd name="T37" fmla="*/ 1 h 461"/>
                <a:gd name="T38" fmla="*/ 1 w 1013"/>
                <a:gd name="T39" fmla="*/ 1 h 461"/>
                <a:gd name="T40" fmla="*/ 1 w 1013"/>
                <a:gd name="T41" fmla="*/ 1 h 461"/>
                <a:gd name="T42" fmla="*/ 1 w 1013"/>
                <a:gd name="T43" fmla="*/ 1 h 461"/>
                <a:gd name="T44" fmla="*/ 1 w 1013"/>
                <a:gd name="T45" fmla="*/ 1 h 461"/>
                <a:gd name="T46" fmla="*/ 1 w 1013"/>
                <a:gd name="T47" fmla="*/ 1 h 461"/>
                <a:gd name="T48" fmla="*/ 1 w 1013"/>
                <a:gd name="T49" fmla="*/ 1 h 461"/>
                <a:gd name="T50" fmla="*/ 1 w 1013"/>
                <a:gd name="T51" fmla="*/ 1 h 461"/>
                <a:gd name="T52" fmla="*/ 1 w 1013"/>
                <a:gd name="T53" fmla="*/ 1 h 461"/>
                <a:gd name="T54" fmla="*/ 1 w 1013"/>
                <a:gd name="T55" fmla="*/ 1 h 461"/>
                <a:gd name="T56" fmla="*/ 1 w 1013"/>
                <a:gd name="T57" fmla="*/ 1 h 461"/>
                <a:gd name="T58" fmla="*/ 1 w 1013"/>
                <a:gd name="T59" fmla="*/ 1 h 461"/>
                <a:gd name="T60" fmla="*/ 1 w 1013"/>
                <a:gd name="T61" fmla="*/ 1 h 461"/>
                <a:gd name="T62" fmla="*/ 1 w 1013"/>
                <a:gd name="T63" fmla="*/ 1 h 461"/>
                <a:gd name="T64" fmla="*/ 1 w 1013"/>
                <a:gd name="T65" fmla="*/ 1 h 461"/>
                <a:gd name="T66" fmla="*/ 1 w 1013"/>
                <a:gd name="T67" fmla="*/ 1 h 461"/>
                <a:gd name="T68" fmla="*/ 1 w 1013"/>
                <a:gd name="T69" fmla="*/ 1 h 461"/>
                <a:gd name="T70" fmla="*/ 1 w 1013"/>
                <a:gd name="T71" fmla="*/ 1 h 461"/>
                <a:gd name="T72" fmla="*/ 1 w 1013"/>
                <a:gd name="T73" fmla="*/ 1 h 461"/>
                <a:gd name="T74" fmla="*/ 1 w 1013"/>
                <a:gd name="T75" fmla="*/ 1 h 4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13"/>
                <a:gd name="T115" fmla="*/ 0 h 461"/>
                <a:gd name="T116" fmla="*/ 1013 w 1013"/>
                <a:gd name="T117" fmla="*/ 461 h 4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13" h="461">
                  <a:moveTo>
                    <a:pt x="700" y="363"/>
                  </a:moveTo>
                  <a:lnTo>
                    <a:pt x="661" y="367"/>
                  </a:lnTo>
                  <a:lnTo>
                    <a:pt x="616" y="366"/>
                  </a:lnTo>
                  <a:lnTo>
                    <a:pt x="567" y="359"/>
                  </a:lnTo>
                  <a:lnTo>
                    <a:pt x="515" y="349"/>
                  </a:lnTo>
                  <a:lnTo>
                    <a:pt x="459" y="336"/>
                  </a:lnTo>
                  <a:lnTo>
                    <a:pt x="404" y="319"/>
                  </a:lnTo>
                  <a:lnTo>
                    <a:pt x="349" y="302"/>
                  </a:lnTo>
                  <a:lnTo>
                    <a:pt x="295" y="282"/>
                  </a:lnTo>
                  <a:lnTo>
                    <a:pt x="242" y="263"/>
                  </a:lnTo>
                  <a:lnTo>
                    <a:pt x="193" y="242"/>
                  </a:lnTo>
                  <a:lnTo>
                    <a:pt x="148" y="223"/>
                  </a:lnTo>
                  <a:lnTo>
                    <a:pt x="110" y="207"/>
                  </a:lnTo>
                  <a:lnTo>
                    <a:pt x="78" y="192"/>
                  </a:lnTo>
                  <a:lnTo>
                    <a:pt x="54" y="182"/>
                  </a:lnTo>
                  <a:lnTo>
                    <a:pt x="39" y="174"/>
                  </a:lnTo>
                  <a:lnTo>
                    <a:pt x="33" y="172"/>
                  </a:lnTo>
                  <a:lnTo>
                    <a:pt x="32" y="170"/>
                  </a:lnTo>
                  <a:lnTo>
                    <a:pt x="28" y="169"/>
                  </a:lnTo>
                  <a:lnTo>
                    <a:pt x="22" y="168"/>
                  </a:lnTo>
                  <a:lnTo>
                    <a:pt x="15" y="168"/>
                  </a:lnTo>
                  <a:lnTo>
                    <a:pt x="8" y="169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0" y="189"/>
                  </a:lnTo>
                  <a:lnTo>
                    <a:pt x="7" y="198"/>
                  </a:lnTo>
                  <a:lnTo>
                    <a:pt x="24" y="213"/>
                  </a:lnTo>
                  <a:lnTo>
                    <a:pt x="52" y="231"/>
                  </a:lnTo>
                  <a:lnTo>
                    <a:pt x="87" y="253"/>
                  </a:lnTo>
                  <a:lnTo>
                    <a:pt x="130" y="278"/>
                  </a:lnTo>
                  <a:lnTo>
                    <a:pt x="180" y="304"/>
                  </a:lnTo>
                  <a:lnTo>
                    <a:pt x="234" y="332"/>
                  </a:lnTo>
                  <a:lnTo>
                    <a:pt x="291" y="358"/>
                  </a:lnTo>
                  <a:lnTo>
                    <a:pt x="351" y="384"/>
                  </a:lnTo>
                  <a:lnTo>
                    <a:pt x="412" y="407"/>
                  </a:lnTo>
                  <a:lnTo>
                    <a:pt x="473" y="427"/>
                  </a:lnTo>
                  <a:lnTo>
                    <a:pt x="533" y="443"/>
                  </a:lnTo>
                  <a:lnTo>
                    <a:pt x="590" y="455"/>
                  </a:lnTo>
                  <a:lnTo>
                    <a:pt x="644" y="461"/>
                  </a:lnTo>
                  <a:lnTo>
                    <a:pt x="692" y="460"/>
                  </a:lnTo>
                  <a:lnTo>
                    <a:pt x="735" y="451"/>
                  </a:lnTo>
                  <a:lnTo>
                    <a:pt x="758" y="442"/>
                  </a:lnTo>
                  <a:lnTo>
                    <a:pt x="781" y="431"/>
                  </a:lnTo>
                  <a:lnTo>
                    <a:pt x="801" y="417"/>
                  </a:lnTo>
                  <a:lnTo>
                    <a:pt x="822" y="401"/>
                  </a:lnTo>
                  <a:lnTo>
                    <a:pt x="843" y="384"/>
                  </a:lnTo>
                  <a:lnTo>
                    <a:pt x="861" y="364"/>
                  </a:lnTo>
                  <a:lnTo>
                    <a:pt x="881" y="342"/>
                  </a:lnTo>
                  <a:lnTo>
                    <a:pt x="898" y="319"/>
                  </a:lnTo>
                  <a:lnTo>
                    <a:pt x="916" y="295"/>
                  </a:lnTo>
                  <a:lnTo>
                    <a:pt x="932" y="269"/>
                  </a:lnTo>
                  <a:lnTo>
                    <a:pt x="947" y="243"/>
                  </a:lnTo>
                  <a:lnTo>
                    <a:pt x="962" y="216"/>
                  </a:lnTo>
                  <a:lnTo>
                    <a:pt x="975" y="189"/>
                  </a:lnTo>
                  <a:lnTo>
                    <a:pt x="989" y="161"/>
                  </a:lnTo>
                  <a:lnTo>
                    <a:pt x="1002" y="132"/>
                  </a:lnTo>
                  <a:lnTo>
                    <a:pt x="1013" y="105"/>
                  </a:lnTo>
                  <a:lnTo>
                    <a:pt x="1006" y="78"/>
                  </a:lnTo>
                  <a:lnTo>
                    <a:pt x="998" y="52"/>
                  </a:lnTo>
                  <a:lnTo>
                    <a:pt x="990" y="25"/>
                  </a:lnTo>
                  <a:lnTo>
                    <a:pt x="982" y="0"/>
                  </a:lnTo>
                  <a:lnTo>
                    <a:pt x="968" y="29"/>
                  </a:lnTo>
                  <a:lnTo>
                    <a:pt x="954" y="59"/>
                  </a:lnTo>
                  <a:lnTo>
                    <a:pt x="939" y="89"/>
                  </a:lnTo>
                  <a:lnTo>
                    <a:pt x="922" y="119"/>
                  </a:lnTo>
                  <a:lnTo>
                    <a:pt x="906" y="147"/>
                  </a:lnTo>
                  <a:lnTo>
                    <a:pt x="889" y="176"/>
                  </a:lnTo>
                  <a:lnTo>
                    <a:pt x="872" y="204"/>
                  </a:lnTo>
                  <a:lnTo>
                    <a:pt x="853" y="230"/>
                  </a:lnTo>
                  <a:lnTo>
                    <a:pt x="835" y="256"/>
                  </a:lnTo>
                  <a:lnTo>
                    <a:pt x="816" y="279"/>
                  </a:lnTo>
                  <a:lnTo>
                    <a:pt x="798" y="299"/>
                  </a:lnTo>
                  <a:lnTo>
                    <a:pt x="778" y="318"/>
                  </a:lnTo>
                  <a:lnTo>
                    <a:pt x="759" y="334"/>
                  </a:lnTo>
                  <a:lnTo>
                    <a:pt x="739" y="347"/>
                  </a:lnTo>
                  <a:lnTo>
                    <a:pt x="720" y="357"/>
                  </a:lnTo>
                  <a:lnTo>
                    <a:pt x="700" y="3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20"/>
            <p:cNvSpPr>
              <a:spLocks/>
            </p:cNvSpPr>
            <p:nvPr/>
          </p:nvSpPr>
          <p:spPr bwMode="auto">
            <a:xfrm>
              <a:off x="4593" y="1584"/>
              <a:ext cx="175" cy="151"/>
            </a:xfrm>
            <a:custGeom>
              <a:avLst/>
              <a:gdLst>
                <a:gd name="T0" fmla="*/ 0 w 351"/>
                <a:gd name="T1" fmla="*/ 1 h 302"/>
                <a:gd name="T2" fmla="*/ 0 w 351"/>
                <a:gd name="T3" fmla="*/ 1 h 302"/>
                <a:gd name="T4" fmla="*/ 0 w 351"/>
                <a:gd name="T5" fmla="*/ 1 h 302"/>
                <a:gd name="T6" fmla="*/ 0 w 351"/>
                <a:gd name="T7" fmla="*/ 1 h 302"/>
                <a:gd name="T8" fmla="*/ 0 w 351"/>
                <a:gd name="T9" fmla="*/ 1 h 302"/>
                <a:gd name="T10" fmla="*/ 0 w 351"/>
                <a:gd name="T11" fmla="*/ 1 h 302"/>
                <a:gd name="T12" fmla="*/ 0 w 351"/>
                <a:gd name="T13" fmla="*/ 1 h 302"/>
                <a:gd name="T14" fmla="*/ 0 w 351"/>
                <a:gd name="T15" fmla="*/ 1 h 302"/>
                <a:gd name="T16" fmla="*/ 0 w 351"/>
                <a:gd name="T17" fmla="*/ 1 h 302"/>
                <a:gd name="T18" fmla="*/ 0 w 351"/>
                <a:gd name="T19" fmla="*/ 1 h 302"/>
                <a:gd name="T20" fmla="*/ 0 w 351"/>
                <a:gd name="T21" fmla="*/ 1 h 302"/>
                <a:gd name="T22" fmla="*/ 0 w 351"/>
                <a:gd name="T23" fmla="*/ 1 h 302"/>
                <a:gd name="T24" fmla="*/ 0 w 351"/>
                <a:gd name="T25" fmla="*/ 1 h 302"/>
                <a:gd name="T26" fmla="*/ 0 w 351"/>
                <a:gd name="T27" fmla="*/ 1 h 302"/>
                <a:gd name="T28" fmla="*/ 0 w 351"/>
                <a:gd name="T29" fmla="*/ 1 h 302"/>
                <a:gd name="T30" fmla="*/ 0 w 351"/>
                <a:gd name="T31" fmla="*/ 1 h 302"/>
                <a:gd name="T32" fmla="*/ 0 w 351"/>
                <a:gd name="T33" fmla="*/ 0 h 302"/>
                <a:gd name="T34" fmla="*/ 0 w 351"/>
                <a:gd name="T35" fmla="*/ 1 h 302"/>
                <a:gd name="T36" fmla="*/ 0 w 351"/>
                <a:gd name="T37" fmla="*/ 1 h 302"/>
                <a:gd name="T38" fmla="*/ 0 w 351"/>
                <a:gd name="T39" fmla="*/ 1 h 302"/>
                <a:gd name="T40" fmla="*/ 0 w 351"/>
                <a:gd name="T41" fmla="*/ 1 h 302"/>
                <a:gd name="T42" fmla="*/ 0 w 351"/>
                <a:gd name="T43" fmla="*/ 1 h 302"/>
                <a:gd name="T44" fmla="*/ 0 w 351"/>
                <a:gd name="T45" fmla="*/ 1 h 302"/>
                <a:gd name="T46" fmla="*/ 0 w 351"/>
                <a:gd name="T47" fmla="*/ 1 h 302"/>
                <a:gd name="T48" fmla="*/ 0 w 351"/>
                <a:gd name="T49" fmla="*/ 1 h 302"/>
                <a:gd name="T50" fmla="*/ 0 w 351"/>
                <a:gd name="T51" fmla="*/ 1 h 302"/>
                <a:gd name="T52" fmla="*/ 0 w 351"/>
                <a:gd name="T53" fmla="*/ 1 h 302"/>
                <a:gd name="T54" fmla="*/ 0 w 351"/>
                <a:gd name="T55" fmla="*/ 1 h 302"/>
                <a:gd name="T56" fmla="*/ 0 w 351"/>
                <a:gd name="T57" fmla="*/ 1 h 302"/>
                <a:gd name="T58" fmla="*/ 0 w 351"/>
                <a:gd name="T59" fmla="*/ 1 h 302"/>
                <a:gd name="T60" fmla="*/ 0 w 351"/>
                <a:gd name="T61" fmla="*/ 1 h 302"/>
                <a:gd name="T62" fmla="*/ 0 w 351"/>
                <a:gd name="T63" fmla="*/ 1 h 302"/>
                <a:gd name="T64" fmla="*/ 0 w 351"/>
                <a:gd name="T65" fmla="*/ 1 h 302"/>
                <a:gd name="T66" fmla="*/ 0 w 351"/>
                <a:gd name="T67" fmla="*/ 1 h 302"/>
                <a:gd name="T68" fmla="*/ 0 w 351"/>
                <a:gd name="T69" fmla="*/ 1 h 302"/>
                <a:gd name="T70" fmla="*/ 0 w 351"/>
                <a:gd name="T71" fmla="*/ 1 h 302"/>
                <a:gd name="T72" fmla="*/ 0 w 351"/>
                <a:gd name="T73" fmla="*/ 1 h 302"/>
                <a:gd name="T74" fmla="*/ 0 w 351"/>
                <a:gd name="T75" fmla="*/ 1 h 302"/>
                <a:gd name="T76" fmla="*/ 0 w 351"/>
                <a:gd name="T77" fmla="*/ 1 h 302"/>
                <a:gd name="T78" fmla="*/ 0 w 351"/>
                <a:gd name="T79" fmla="*/ 1 h 302"/>
                <a:gd name="T80" fmla="*/ 0 w 351"/>
                <a:gd name="T81" fmla="*/ 1 h 302"/>
                <a:gd name="T82" fmla="*/ 0 w 351"/>
                <a:gd name="T83" fmla="*/ 1 h 302"/>
                <a:gd name="T84" fmla="*/ 0 w 351"/>
                <a:gd name="T85" fmla="*/ 1 h 302"/>
                <a:gd name="T86" fmla="*/ 0 w 351"/>
                <a:gd name="T87" fmla="*/ 1 h 302"/>
                <a:gd name="T88" fmla="*/ 0 w 351"/>
                <a:gd name="T89" fmla="*/ 1 h 302"/>
                <a:gd name="T90" fmla="*/ 0 w 351"/>
                <a:gd name="T91" fmla="*/ 1 h 302"/>
                <a:gd name="T92" fmla="*/ 0 w 351"/>
                <a:gd name="T93" fmla="*/ 1 h 302"/>
                <a:gd name="T94" fmla="*/ 0 w 351"/>
                <a:gd name="T95" fmla="*/ 1 h 302"/>
                <a:gd name="T96" fmla="*/ 0 w 351"/>
                <a:gd name="T97" fmla="*/ 1 h 3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1"/>
                <a:gd name="T148" fmla="*/ 0 h 302"/>
                <a:gd name="T149" fmla="*/ 351 w 351"/>
                <a:gd name="T150" fmla="*/ 302 h 3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1" h="302">
                  <a:moveTo>
                    <a:pt x="351" y="302"/>
                  </a:moveTo>
                  <a:lnTo>
                    <a:pt x="328" y="272"/>
                  </a:lnTo>
                  <a:lnTo>
                    <a:pt x="306" y="243"/>
                  </a:lnTo>
                  <a:lnTo>
                    <a:pt x="286" y="215"/>
                  </a:lnTo>
                  <a:lnTo>
                    <a:pt x="267" y="188"/>
                  </a:lnTo>
                  <a:lnTo>
                    <a:pt x="249" y="162"/>
                  </a:lnTo>
                  <a:lnTo>
                    <a:pt x="233" y="137"/>
                  </a:lnTo>
                  <a:lnTo>
                    <a:pt x="218" y="114"/>
                  </a:lnTo>
                  <a:lnTo>
                    <a:pt x="205" y="92"/>
                  </a:lnTo>
                  <a:lnTo>
                    <a:pt x="192" y="71"/>
                  </a:lnTo>
                  <a:lnTo>
                    <a:pt x="182" y="54"/>
                  </a:lnTo>
                  <a:lnTo>
                    <a:pt x="174" y="38"/>
                  </a:lnTo>
                  <a:lnTo>
                    <a:pt x="166" y="25"/>
                  </a:lnTo>
                  <a:lnTo>
                    <a:pt x="160" y="14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39" y="37"/>
                  </a:lnTo>
                  <a:lnTo>
                    <a:pt x="123" y="74"/>
                  </a:lnTo>
                  <a:lnTo>
                    <a:pt x="107" y="111"/>
                  </a:lnTo>
                  <a:lnTo>
                    <a:pt x="88" y="147"/>
                  </a:lnTo>
                  <a:lnTo>
                    <a:pt x="68" y="184"/>
                  </a:lnTo>
                  <a:lnTo>
                    <a:pt x="46" y="220"/>
                  </a:lnTo>
                  <a:lnTo>
                    <a:pt x="24" y="256"/>
                  </a:lnTo>
                  <a:lnTo>
                    <a:pt x="0" y="291"/>
                  </a:lnTo>
                  <a:lnTo>
                    <a:pt x="19" y="289"/>
                  </a:lnTo>
                  <a:lnTo>
                    <a:pt x="37" y="286"/>
                  </a:lnTo>
                  <a:lnTo>
                    <a:pt x="55" y="285"/>
                  </a:lnTo>
                  <a:lnTo>
                    <a:pt x="74" y="282"/>
                  </a:lnTo>
                  <a:lnTo>
                    <a:pt x="92" y="281"/>
                  </a:lnTo>
                  <a:lnTo>
                    <a:pt x="111" y="281"/>
                  </a:lnTo>
                  <a:lnTo>
                    <a:pt x="129" y="280"/>
                  </a:lnTo>
                  <a:lnTo>
                    <a:pt x="148" y="280"/>
                  </a:lnTo>
                  <a:lnTo>
                    <a:pt x="160" y="280"/>
                  </a:lnTo>
                  <a:lnTo>
                    <a:pt x="174" y="280"/>
                  </a:lnTo>
                  <a:lnTo>
                    <a:pt x="187" y="281"/>
                  </a:lnTo>
                  <a:lnTo>
                    <a:pt x="199" y="281"/>
                  </a:lnTo>
                  <a:lnTo>
                    <a:pt x="213" y="282"/>
                  </a:lnTo>
                  <a:lnTo>
                    <a:pt x="226" y="283"/>
                  </a:lnTo>
                  <a:lnTo>
                    <a:pt x="238" y="285"/>
                  </a:lnTo>
                  <a:lnTo>
                    <a:pt x="251" y="286"/>
                  </a:lnTo>
                  <a:lnTo>
                    <a:pt x="264" y="287"/>
                  </a:lnTo>
                  <a:lnTo>
                    <a:pt x="277" y="289"/>
                  </a:lnTo>
                  <a:lnTo>
                    <a:pt x="289" y="290"/>
                  </a:lnTo>
                  <a:lnTo>
                    <a:pt x="302" y="293"/>
                  </a:lnTo>
                  <a:lnTo>
                    <a:pt x="315" y="295"/>
                  </a:lnTo>
                  <a:lnTo>
                    <a:pt x="327" y="297"/>
                  </a:lnTo>
                  <a:lnTo>
                    <a:pt x="339" y="299"/>
                  </a:lnTo>
                  <a:lnTo>
                    <a:pt x="351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21"/>
            <p:cNvSpPr>
              <a:spLocks/>
            </p:cNvSpPr>
            <p:nvPr/>
          </p:nvSpPr>
          <p:spPr bwMode="auto">
            <a:xfrm>
              <a:off x="4224" y="1724"/>
              <a:ext cx="721" cy="659"/>
            </a:xfrm>
            <a:custGeom>
              <a:avLst/>
              <a:gdLst>
                <a:gd name="T0" fmla="*/ 1 w 1442"/>
                <a:gd name="T1" fmla="*/ 1 h 1318"/>
                <a:gd name="T2" fmla="*/ 1 w 1442"/>
                <a:gd name="T3" fmla="*/ 1 h 1318"/>
                <a:gd name="T4" fmla="*/ 1 w 1442"/>
                <a:gd name="T5" fmla="*/ 1 h 1318"/>
                <a:gd name="T6" fmla="*/ 1 w 1442"/>
                <a:gd name="T7" fmla="*/ 1 h 1318"/>
                <a:gd name="T8" fmla="*/ 1 w 1442"/>
                <a:gd name="T9" fmla="*/ 1 h 1318"/>
                <a:gd name="T10" fmla="*/ 1 w 1442"/>
                <a:gd name="T11" fmla="*/ 1 h 1318"/>
                <a:gd name="T12" fmla="*/ 1 w 1442"/>
                <a:gd name="T13" fmla="*/ 1 h 1318"/>
                <a:gd name="T14" fmla="*/ 1 w 1442"/>
                <a:gd name="T15" fmla="*/ 0 h 1318"/>
                <a:gd name="T16" fmla="*/ 1 w 1442"/>
                <a:gd name="T17" fmla="*/ 0 h 1318"/>
                <a:gd name="T18" fmla="*/ 1 w 1442"/>
                <a:gd name="T19" fmla="*/ 1 h 1318"/>
                <a:gd name="T20" fmla="*/ 1 w 1442"/>
                <a:gd name="T21" fmla="*/ 1 h 1318"/>
                <a:gd name="T22" fmla="*/ 1 w 1442"/>
                <a:gd name="T23" fmla="*/ 1 h 1318"/>
                <a:gd name="T24" fmla="*/ 1 w 1442"/>
                <a:gd name="T25" fmla="*/ 1 h 1318"/>
                <a:gd name="T26" fmla="*/ 1 w 1442"/>
                <a:gd name="T27" fmla="*/ 1 h 1318"/>
                <a:gd name="T28" fmla="*/ 1 w 1442"/>
                <a:gd name="T29" fmla="*/ 1 h 1318"/>
                <a:gd name="T30" fmla="*/ 1 w 1442"/>
                <a:gd name="T31" fmla="*/ 1 h 1318"/>
                <a:gd name="T32" fmla="*/ 1 w 1442"/>
                <a:gd name="T33" fmla="*/ 1 h 1318"/>
                <a:gd name="T34" fmla="*/ 1 w 1442"/>
                <a:gd name="T35" fmla="*/ 1 h 1318"/>
                <a:gd name="T36" fmla="*/ 1 w 1442"/>
                <a:gd name="T37" fmla="*/ 1 h 1318"/>
                <a:gd name="T38" fmla="*/ 1 w 1442"/>
                <a:gd name="T39" fmla="*/ 1 h 1318"/>
                <a:gd name="T40" fmla="*/ 1 w 1442"/>
                <a:gd name="T41" fmla="*/ 1 h 1318"/>
                <a:gd name="T42" fmla="*/ 1 w 1442"/>
                <a:gd name="T43" fmla="*/ 1 h 1318"/>
                <a:gd name="T44" fmla="*/ 1 w 1442"/>
                <a:gd name="T45" fmla="*/ 1 h 1318"/>
                <a:gd name="T46" fmla="*/ 1 w 1442"/>
                <a:gd name="T47" fmla="*/ 1 h 1318"/>
                <a:gd name="T48" fmla="*/ 1 w 1442"/>
                <a:gd name="T49" fmla="*/ 1 h 1318"/>
                <a:gd name="T50" fmla="*/ 1 w 1442"/>
                <a:gd name="T51" fmla="*/ 1 h 1318"/>
                <a:gd name="T52" fmla="*/ 1 w 1442"/>
                <a:gd name="T53" fmla="*/ 1 h 1318"/>
                <a:gd name="T54" fmla="*/ 1 w 1442"/>
                <a:gd name="T55" fmla="*/ 1 h 1318"/>
                <a:gd name="T56" fmla="*/ 1 w 1442"/>
                <a:gd name="T57" fmla="*/ 1 h 1318"/>
                <a:gd name="T58" fmla="*/ 1 w 1442"/>
                <a:gd name="T59" fmla="*/ 1 h 1318"/>
                <a:gd name="T60" fmla="*/ 1 w 1442"/>
                <a:gd name="T61" fmla="*/ 1 h 1318"/>
                <a:gd name="T62" fmla="*/ 1 w 1442"/>
                <a:gd name="T63" fmla="*/ 1 h 1318"/>
                <a:gd name="T64" fmla="*/ 1 w 1442"/>
                <a:gd name="T65" fmla="*/ 1 h 1318"/>
                <a:gd name="T66" fmla="*/ 1 w 1442"/>
                <a:gd name="T67" fmla="*/ 1 h 1318"/>
                <a:gd name="T68" fmla="*/ 1 w 1442"/>
                <a:gd name="T69" fmla="*/ 1 h 1318"/>
                <a:gd name="T70" fmla="*/ 1 w 1442"/>
                <a:gd name="T71" fmla="*/ 1 h 1318"/>
                <a:gd name="T72" fmla="*/ 1 w 1442"/>
                <a:gd name="T73" fmla="*/ 1 h 1318"/>
                <a:gd name="T74" fmla="*/ 1 w 1442"/>
                <a:gd name="T75" fmla="*/ 1 h 1318"/>
                <a:gd name="T76" fmla="*/ 1 w 1442"/>
                <a:gd name="T77" fmla="*/ 1 h 1318"/>
                <a:gd name="T78" fmla="*/ 1 w 1442"/>
                <a:gd name="T79" fmla="*/ 1 h 1318"/>
                <a:gd name="T80" fmla="*/ 1 w 1442"/>
                <a:gd name="T81" fmla="*/ 1 h 1318"/>
                <a:gd name="T82" fmla="*/ 1 w 1442"/>
                <a:gd name="T83" fmla="*/ 1 h 1318"/>
                <a:gd name="T84" fmla="*/ 1 w 1442"/>
                <a:gd name="T85" fmla="*/ 1 h 1318"/>
                <a:gd name="T86" fmla="*/ 1 w 1442"/>
                <a:gd name="T87" fmla="*/ 1 h 1318"/>
                <a:gd name="T88" fmla="*/ 1 w 1442"/>
                <a:gd name="T89" fmla="*/ 1 h 1318"/>
                <a:gd name="T90" fmla="*/ 1 w 1442"/>
                <a:gd name="T91" fmla="*/ 1 h 1318"/>
                <a:gd name="T92" fmla="*/ 1 w 1442"/>
                <a:gd name="T93" fmla="*/ 1 h 1318"/>
                <a:gd name="T94" fmla="*/ 1 w 1442"/>
                <a:gd name="T95" fmla="*/ 1 h 1318"/>
                <a:gd name="T96" fmla="*/ 1 w 1442"/>
                <a:gd name="T97" fmla="*/ 1 h 1318"/>
                <a:gd name="T98" fmla="*/ 1 w 1442"/>
                <a:gd name="T99" fmla="*/ 1 h 1318"/>
                <a:gd name="T100" fmla="*/ 1 w 1442"/>
                <a:gd name="T101" fmla="*/ 1 h 1318"/>
                <a:gd name="T102" fmla="*/ 1 w 1442"/>
                <a:gd name="T103" fmla="*/ 1 h 1318"/>
                <a:gd name="T104" fmla="*/ 1 w 1442"/>
                <a:gd name="T105" fmla="*/ 1 h 1318"/>
                <a:gd name="T106" fmla="*/ 1 w 1442"/>
                <a:gd name="T107" fmla="*/ 1 h 1318"/>
                <a:gd name="T108" fmla="*/ 1 w 1442"/>
                <a:gd name="T109" fmla="*/ 1 h 1318"/>
                <a:gd name="T110" fmla="*/ 1 w 1442"/>
                <a:gd name="T111" fmla="*/ 1 h 1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2"/>
                <a:gd name="T169" fmla="*/ 0 h 1318"/>
                <a:gd name="T170" fmla="*/ 1442 w 1442"/>
                <a:gd name="T171" fmla="*/ 1318 h 13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2" h="1318">
                  <a:moveTo>
                    <a:pt x="1088" y="22"/>
                  </a:moveTo>
                  <a:lnTo>
                    <a:pt x="1076" y="19"/>
                  </a:lnTo>
                  <a:lnTo>
                    <a:pt x="1064" y="17"/>
                  </a:lnTo>
                  <a:lnTo>
                    <a:pt x="1052" y="15"/>
                  </a:lnTo>
                  <a:lnTo>
                    <a:pt x="1039" y="13"/>
                  </a:lnTo>
                  <a:lnTo>
                    <a:pt x="1026" y="10"/>
                  </a:lnTo>
                  <a:lnTo>
                    <a:pt x="1014" y="9"/>
                  </a:lnTo>
                  <a:lnTo>
                    <a:pt x="1001" y="7"/>
                  </a:lnTo>
                  <a:lnTo>
                    <a:pt x="988" y="6"/>
                  </a:lnTo>
                  <a:lnTo>
                    <a:pt x="975" y="5"/>
                  </a:lnTo>
                  <a:lnTo>
                    <a:pt x="963" y="3"/>
                  </a:lnTo>
                  <a:lnTo>
                    <a:pt x="950" y="2"/>
                  </a:lnTo>
                  <a:lnTo>
                    <a:pt x="936" y="1"/>
                  </a:lnTo>
                  <a:lnTo>
                    <a:pt x="924" y="1"/>
                  </a:lnTo>
                  <a:lnTo>
                    <a:pt x="911" y="0"/>
                  </a:lnTo>
                  <a:lnTo>
                    <a:pt x="897" y="0"/>
                  </a:lnTo>
                  <a:lnTo>
                    <a:pt x="885" y="0"/>
                  </a:lnTo>
                  <a:lnTo>
                    <a:pt x="866" y="0"/>
                  </a:lnTo>
                  <a:lnTo>
                    <a:pt x="848" y="1"/>
                  </a:lnTo>
                  <a:lnTo>
                    <a:pt x="829" y="1"/>
                  </a:lnTo>
                  <a:lnTo>
                    <a:pt x="811" y="2"/>
                  </a:lnTo>
                  <a:lnTo>
                    <a:pt x="792" y="5"/>
                  </a:lnTo>
                  <a:lnTo>
                    <a:pt x="774" y="6"/>
                  </a:lnTo>
                  <a:lnTo>
                    <a:pt x="756" y="9"/>
                  </a:lnTo>
                  <a:lnTo>
                    <a:pt x="737" y="11"/>
                  </a:lnTo>
                  <a:lnTo>
                    <a:pt x="684" y="84"/>
                  </a:lnTo>
                  <a:lnTo>
                    <a:pt x="627" y="154"/>
                  </a:lnTo>
                  <a:lnTo>
                    <a:pt x="568" y="223"/>
                  </a:lnTo>
                  <a:lnTo>
                    <a:pt x="507" y="288"/>
                  </a:lnTo>
                  <a:lnTo>
                    <a:pt x="446" y="350"/>
                  </a:lnTo>
                  <a:lnTo>
                    <a:pt x="384" y="409"/>
                  </a:lnTo>
                  <a:lnTo>
                    <a:pt x="324" y="464"/>
                  </a:lnTo>
                  <a:lnTo>
                    <a:pt x="266" y="514"/>
                  </a:lnTo>
                  <a:lnTo>
                    <a:pt x="212" y="560"/>
                  </a:lnTo>
                  <a:lnTo>
                    <a:pt x="161" y="601"/>
                  </a:lnTo>
                  <a:lnTo>
                    <a:pt x="116" y="637"/>
                  </a:lnTo>
                  <a:lnTo>
                    <a:pt x="77" y="667"/>
                  </a:lnTo>
                  <a:lnTo>
                    <a:pt x="45" y="690"/>
                  </a:lnTo>
                  <a:lnTo>
                    <a:pt x="21" y="707"/>
                  </a:lnTo>
                  <a:lnTo>
                    <a:pt x="6" y="719"/>
                  </a:lnTo>
                  <a:lnTo>
                    <a:pt x="0" y="722"/>
                  </a:lnTo>
                  <a:lnTo>
                    <a:pt x="78" y="757"/>
                  </a:lnTo>
                  <a:lnTo>
                    <a:pt x="151" y="797"/>
                  </a:lnTo>
                  <a:lnTo>
                    <a:pt x="218" y="841"/>
                  </a:lnTo>
                  <a:lnTo>
                    <a:pt x="278" y="888"/>
                  </a:lnTo>
                  <a:lnTo>
                    <a:pt x="334" y="936"/>
                  </a:lnTo>
                  <a:lnTo>
                    <a:pt x="384" y="986"/>
                  </a:lnTo>
                  <a:lnTo>
                    <a:pt x="428" y="1035"/>
                  </a:lnTo>
                  <a:lnTo>
                    <a:pt x="468" y="1084"/>
                  </a:lnTo>
                  <a:lnTo>
                    <a:pt x="502" y="1131"/>
                  </a:lnTo>
                  <a:lnTo>
                    <a:pt x="531" y="1175"/>
                  </a:lnTo>
                  <a:lnTo>
                    <a:pt x="556" y="1214"/>
                  </a:lnTo>
                  <a:lnTo>
                    <a:pt x="576" y="1249"/>
                  </a:lnTo>
                  <a:lnTo>
                    <a:pt x="591" y="1277"/>
                  </a:lnTo>
                  <a:lnTo>
                    <a:pt x="602" y="1299"/>
                  </a:lnTo>
                  <a:lnTo>
                    <a:pt x="608" y="1313"/>
                  </a:lnTo>
                  <a:lnTo>
                    <a:pt x="610" y="1318"/>
                  </a:lnTo>
                  <a:lnTo>
                    <a:pt x="631" y="1306"/>
                  </a:lnTo>
                  <a:lnTo>
                    <a:pt x="651" y="1295"/>
                  </a:lnTo>
                  <a:lnTo>
                    <a:pt x="671" y="1283"/>
                  </a:lnTo>
                  <a:lnTo>
                    <a:pt x="691" y="1270"/>
                  </a:lnTo>
                  <a:lnTo>
                    <a:pt x="709" y="1259"/>
                  </a:lnTo>
                  <a:lnTo>
                    <a:pt x="729" y="1247"/>
                  </a:lnTo>
                  <a:lnTo>
                    <a:pt x="747" y="1236"/>
                  </a:lnTo>
                  <a:lnTo>
                    <a:pt x="766" y="1223"/>
                  </a:lnTo>
                  <a:lnTo>
                    <a:pt x="783" y="1212"/>
                  </a:lnTo>
                  <a:lnTo>
                    <a:pt x="800" y="1200"/>
                  </a:lnTo>
                  <a:lnTo>
                    <a:pt x="818" y="1188"/>
                  </a:lnTo>
                  <a:lnTo>
                    <a:pt x="835" y="1176"/>
                  </a:lnTo>
                  <a:lnTo>
                    <a:pt x="851" y="1163"/>
                  </a:lnTo>
                  <a:lnTo>
                    <a:pt x="867" y="1152"/>
                  </a:lnTo>
                  <a:lnTo>
                    <a:pt x="883" y="1139"/>
                  </a:lnTo>
                  <a:lnTo>
                    <a:pt x="899" y="1128"/>
                  </a:lnTo>
                  <a:lnTo>
                    <a:pt x="937" y="1097"/>
                  </a:lnTo>
                  <a:lnTo>
                    <a:pt x="974" y="1067"/>
                  </a:lnTo>
                  <a:lnTo>
                    <a:pt x="1010" y="1035"/>
                  </a:lnTo>
                  <a:lnTo>
                    <a:pt x="1042" y="1006"/>
                  </a:lnTo>
                  <a:lnTo>
                    <a:pt x="1075" y="974"/>
                  </a:lnTo>
                  <a:lnTo>
                    <a:pt x="1103" y="944"/>
                  </a:lnTo>
                  <a:lnTo>
                    <a:pt x="1132" y="915"/>
                  </a:lnTo>
                  <a:lnTo>
                    <a:pt x="1159" y="885"/>
                  </a:lnTo>
                  <a:lnTo>
                    <a:pt x="1183" y="855"/>
                  </a:lnTo>
                  <a:lnTo>
                    <a:pt x="1207" y="826"/>
                  </a:lnTo>
                  <a:lnTo>
                    <a:pt x="1229" y="797"/>
                  </a:lnTo>
                  <a:lnTo>
                    <a:pt x="1250" y="769"/>
                  </a:lnTo>
                  <a:lnTo>
                    <a:pt x="1268" y="741"/>
                  </a:lnTo>
                  <a:lnTo>
                    <a:pt x="1286" y="714"/>
                  </a:lnTo>
                  <a:lnTo>
                    <a:pt x="1304" y="688"/>
                  </a:lnTo>
                  <a:lnTo>
                    <a:pt x="1319" y="661"/>
                  </a:lnTo>
                  <a:lnTo>
                    <a:pt x="1356" y="592"/>
                  </a:lnTo>
                  <a:lnTo>
                    <a:pt x="1384" y="529"/>
                  </a:lnTo>
                  <a:lnTo>
                    <a:pt x="1406" y="472"/>
                  </a:lnTo>
                  <a:lnTo>
                    <a:pt x="1422" y="424"/>
                  </a:lnTo>
                  <a:lnTo>
                    <a:pt x="1432" y="385"/>
                  </a:lnTo>
                  <a:lnTo>
                    <a:pt x="1438" y="355"/>
                  </a:lnTo>
                  <a:lnTo>
                    <a:pt x="1441" y="336"/>
                  </a:lnTo>
                  <a:lnTo>
                    <a:pt x="1442" y="331"/>
                  </a:lnTo>
                  <a:lnTo>
                    <a:pt x="1415" y="316"/>
                  </a:lnTo>
                  <a:lnTo>
                    <a:pt x="1389" y="299"/>
                  </a:lnTo>
                  <a:lnTo>
                    <a:pt x="1364" y="283"/>
                  </a:lnTo>
                  <a:lnTo>
                    <a:pt x="1339" y="265"/>
                  </a:lnTo>
                  <a:lnTo>
                    <a:pt x="1315" y="248"/>
                  </a:lnTo>
                  <a:lnTo>
                    <a:pt x="1291" y="228"/>
                  </a:lnTo>
                  <a:lnTo>
                    <a:pt x="1268" y="210"/>
                  </a:lnTo>
                  <a:lnTo>
                    <a:pt x="1245" y="189"/>
                  </a:lnTo>
                  <a:lnTo>
                    <a:pt x="1223" y="169"/>
                  </a:lnTo>
                  <a:lnTo>
                    <a:pt x="1202" y="149"/>
                  </a:lnTo>
                  <a:lnTo>
                    <a:pt x="1182" y="128"/>
                  </a:lnTo>
                  <a:lnTo>
                    <a:pt x="1161" y="106"/>
                  </a:lnTo>
                  <a:lnTo>
                    <a:pt x="1142" y="85"/>
                  </a:lnTo>
                  <a:lnTo>
                    <a:pt x="1124" y="64"/>
                  </a:lnTo>
                  <a:lnTo>
                    <a:pt x="1106" y="43"/>
                  </a:lnTo>
                  <a:lnTo>
                    <a:pt x="1088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22"/>
            <p:cNvSpPr>
              <a:spLocks/>
            </p:cNvSpPr>
            <p:nvPr/>
          </p:nvSpPr>
          <p:spPr bwMode="auto">
            <a:xfrm>
              <a:off x="4641" y="1660"/>
              <a:ext cx="70" cy="66"/>
            </a:xfrm>
            <a:custGeom>
              <a:avLst/>
              <a:gdLst>
                <a:gd name="T0" fmla="*/ 1 w 139"/>
                <a:gd name="T1" fmla="*/ 0 h 133"/>
                <a:gd name="T2" fmla="*/ 1 w 139"/>
                <a:gd name="T3" fmla="*/ 0 h 133"/>
                <a:gd name="T4" fmla="*/ 1 w 139"/>
                <a:gd name="T5" fmla="*/ 0 h 133"/>
                <a:gd name="T6" fmla="*/ 1 w 139"/>
                <a:gd name="T7" fmla="*/ 0 h 133"/>
                <a:gd name="T8" fmla="*/ 1 w 139"/>
                <a:gd name="T9" fmla="*/ 0 h 133"/>
                <a:gd name="T10" fmla="*/ 1 w 139"/>
                <a:gd name="T11" fmla="*/ 0 h 133"/>
                <a:gd name="T12" fmla="*/ 1 w 139"/>
                <a:gd name="T13" fmla="*/ 0 h 133"/>
                <a:gd name="T14" fmla="*/ 1 w 139"/>
                <a:gd name="T15" fmla="*/ 0 h 133"/>
                <a:gd name="T16" fmla="*/ 1 w 139"/>
                <a:gd name="T17" fmla="*/ 0 h 133"/>
                <a:gd name="T18" fmla="*/ 1 w 139"/>
                <a:gd name="T19" fmla="*/ 0 h 133"/>
                <a:gd name="T20" fmla="*/ 1 w 139"/>
                <a:gd name="T21" fmla="*/ 0 h 133"/>
                <a:gd name="T22" fmla="*/ 1 w 139"/>
                <a:gd name="T23" fmla="*/ 0 h 133"/>
                <a:gd name="T24" fmla="*/ 1 w 139"/>
                <a:gd name="T25" fmla="*/ 0 h 133"/>
                <a:gd name="T26" fmla="*/ 1 w 139"/>
                <a:gd name="T27" fmla="*/ 0 h 133"/>
                <a:gd name="T28" fmla="*/ 1 w 139"/>
                <a:gd name="T29" fmla="*/ 0 h 133"/>
                <a:gd name="T30" fmla="*/ 1 w 139"/>
                <a:gd name="T31" fmla="*/ 0 h 133"/>
                <a:gd name="T32" fmla="*/ 0 w 139"/>
                <a:gd name="T33" fmla="*/ 0 h 133"/>
                <a:gd name="T34" fmla="*/ 1 w 139"/>
                <a:gd name="T35" fmla="*/ 0 h 133"/>
                <a:gd name="T36" fmla="*/ 1 w 139"/>
                <a:gd name="T37" fmla="*/ 0 h 133"/>
                <a:gd name="T38" fmla="*/ 1 w 139"/>
                <a:gd name="T39" fmla="*/ 0 h 133"/>
                <a:gd name="T40" fmla="*/ 1 w 139"/>
                <a:gd name="T41" fmla="*/ 0 h 133"/>
                <a:gd name="T42" fmla="*/ 1 w 139"/>
                <a:gd name="T43" fmla="*/ 0 h 133"/>
                <a:gd name="T44" fmla="*/ 1 w 139"/>
                <a:gd name="T45" fmla="*/ 0 h 133"/>
                <a:gd name="T46" fmla="*/ 1 w 139"/>
                <a:gd name="T47" fmla="*/ 0 h 133"/>
                <a:gd name="T48" fmla="*/ 1 w 139"/>
                <a:gd name="T49" fmla="*/ 0 h 133"/>
                <a:gd name="T50" fmla="*/ 1 w 139"/>
                <a:gd name="T51" fmla="*/ 0 h 133"/>
                <a:gd name="T52" fmla="*/ 1 w 139"/>
                <a:gd name="T53" fmla="*/ 0 h 133"/>
                <a:gd name="T54" fmla="*/ 1 w 139"/>
                <a:gd name="T55" fmla="*/ 0 h 133"/>
                <a:gd name="T56" fmla="*/ 1 w 139"/>
                <a:gd name="T57" fmla="*/ 0 h 133"/>
                <a:gd name="T58" fmla="*/ 1 w 139"/>
                <a:gd name="T59" fmla="*/ 0 h 133"/>
                <a:gd name="T60" fmla="*/ 1 w 139"/>
                <a:gd name="T61" fmla="*/ 0 h 133"/>
                <a:gd name="T62" fmla="*/ 1 w 139"/>
                <a:gd name="T63" fmla="*/ 0 h 133"/>
                <a:gd name="T64" fmla="*/ 1 w 139"/>
                <a:gd name="T65" fmla="*/ 0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33"/>
                <a:gd name="T101" fmla="*/ 139 w 139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33">
                  <a:moveTo>
                    <a:pt x="139" y="133"/>
                  </a:moveTo>
                  <a:lnTo>
                    <a:pt x="121" y="105"/>
                  </a:lnTo>
                  <a:lnTo>
                    <a:pt x="106" y="80"/>
                  </a:lnTo>
                  <a:lnTo>
                    <a:pt x="92" y="56"/>
                  </a:lnTo>
                  <a:lnTo>
                    <a:pt x="82" y="37"/>
                  </a:lnTo>
                  <a:lnTo>
                    <a:pt x="74" y="22"/>
                  </a:lnTo>
                  <a:lnTo>
                    <a:pt x="67" y="10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56" y="16"/>
                  </a:lnTo>
                  <a:lnTo>
                    <a:pt x="49" y="32"/>
                  </a:lnTo>
                  <a:lnTo>
                    <a:pt x="42" y="48"/>
                  </a:lnTo>
                  <a:lnTo>
                    <a:pt x="34" y="65"/>
                  </a:lnTo>
                  <a:lnTo>
                    <a:pt x="26" y="81"/>
                  </a:lnTo>
                  <a:lnTo>
                    <a:pt x="18" y="97"/>
                  </a:lnTo>
                  <a:lnTo>
                    <a:pt x="9" y="113"/>
                  </a:lnTo>
                  <a:lnTo>
                    <a:pt x="0" y="129"/>
                  </a:lnTo>
                  <a:lnTo>
                    <a:pt x="7" y="129"/>
                  </a:lnTo>
                  <a:lnTo>
                    <a:pt x="13" y="128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1" y="128"/>
                  </a:lnTo>
                  <a:lnTo>
                    <a:pt x="38" y="128"/>
                  </a:lnTo>
                  <a:lnTo>
                    <a:pt x="44" y="128"/>
                  </a:lnTo>
                  <a:lnTo>
                    <a:pt x="51" y="128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84" y="128"/>
                  </a:lnTo>
                  <a:lnTo>
                    <a:pt x="95" y="129"/>
                  </a:lnTo>
                  <a:lnTo>
                    <a:pt x="107" y="129"/>
                  </a:lnTo>
                  <a:lnTo>
                    <a:pt x="117" y="130"/>
                  </a:lnTo>
                  <a:lnTo>
                    <a:pt x="129" y="131"/>
                  </a:lnTo>
                  <a:lnTo>
                    <a:pt x="139" y="133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23"/>
            <p:cNvSpPr>
              <a:spLocks/>
            </p:cNvSpPr>
            <p:nvPr/>
          </p:nvSpPr>
          <p:spPr bwMode="auto">
            <a:xfrm>
              <a:off x="4297" y="1724"/>
              <a:ext cx="604" cy="608"/>
            </a:xfrm>
            <a:custGeom>
              <a:avLst/>
              <a:gdLst>
                <a:gd name="T0" fmla="*/ 1 w 1207"/>
                <a:gd name="T1" fmla="*/ 1 h 1216"/>
                <a:gd name="T2" fmla="*/ 1 w 1207"/>
                <a:gd name="T3" fmla="*/ 1 h 1216"/>
                <a:gd name="T4" fmla="*/ 1 w 1207"/>
                <a:gd name="T5" fmla="*/ 1 h 1216"/>
                <a:gd name="T6" fmla="*/ 1 w 1207"/>
                <a:gd name="T7" fmla="*/ 1 h 1216"/>
                <a:gd name="T8" fmla="*/ 1 w 1207"/>
                <a:gd name="T9" fmla="*/ 1 h 1216"/>
                <a:gd name="T10" fmla="*/ 1 w 1207"/>
                <a:gd name="T11" fmla="*/ 1 h 1216"/>
                <a:gd name="T12" fmla="*/ 1 w 1207"/>
                <a:gd name="T13" fmla="*/ 1 h 1216"/>
                <a:gd name="T14" fmla="*/ 1 w 1207"/>
                <a:gd name="T15" fmla="*/ 1 h 1216"/>
                <a:gd name="T16" fmla="*/ 1 w 1207"/>
                <a:gd name="T17" fmla="*/ 1 h 1216"/>
                <a:gd name="T18" fmla="*/ 1 w 1207"/>
                <a:gd name="T19" fmla="*/ 1 h 1216"/>
                <a:gd name="T20" fmla="*/ 1 w 1207"/>
                <a:gd name="T21" fmla="*/ 1 h 1216"/>
                <a:gd name="T22" fmla="*/ 1 w 1207"/>
                <a:gd name="T23" fmla="*/ 1 h 1216"/>
                <a:gd name="T24" fmla="*/ 1 w 1207"/>
                <a:gd name="T25" fmla="*/ 1 h 1216"/>
                <a:gd name="T26" fmla="*/ 1 w 1207"/>
                <a:gd name="T27" fmla="*/ 1 h 1216"/>
                <a:gd name="T28" fmla="*/ 1 w 1207"/>
                <a:gd name="T29" fmla="*/ 1 h 1216"/>
                <a:gd name="T30" fmla="*/ 1 w 1207"/>
                <a:gd name="T31" fmla="*/ 1 h 1216"/>
                <a:gd name="T32" fmla="*/ 1 w 1207"/>
                <a:gd name="T33" fmla="*/ 1 h 1216"/>
                <a:gd name="T34" fmla="*/ 1 w 1207"/>
                <a:gd name="T35" fmla="*/ 1 h 1216"/>
                <a:gd name="T36" fmla="*/ 1 w 1207"/>
                <a:gd name="T37" fmla="*/ 1 h 1216"/>
                <a:gd name="T38" fmla="*/ 1 w 1207"/>
                <a:gd name="T39" fmla="*/ 1 h 1216"/>
                <a:gd name="T40" fmla="*/ 1 w 1207"/>
                <a:gd name="T41" fmla="*/ 1 h 1216"/>
                <a:gd name="T42" fmla="*/ 1 w 1207"/>
                <a:gd name="T43" fmla="*/ 1 h 1216"/>
                <a:gd name="T44" fmla="*/ 1 w 1207"/>
                <a:gd name="T45" fmla="*/ 1 h 1216"/>
                <a:gd name="T46" fmla="*/ 1 w 1207"/>
                <a:gd name="T47" fmla="*/ 1 h 1216"/>
                <a:gd name="T48" fmla="*/ 1 w 1207"/>
                <a:gd name="T49" fmla="*/ 1 h 1216"/>
                <a:gd name="T50" fmla="*/ 1 w 1207"/>
                <a:gd name="T51" fmla="*/ 1 h 1216"/>
                <a:gd name="T52" fmla="*/ 1 w 1207"/>
                <a:gd name="T53" fmla="*/ 0 h 1216"/>
                <a:gd name="T54" fmla="*/ 1 w 1207"/>
                <a:gd name="T55" fmla="*/ 0 h 1216"/>
                <a:gd name="T56" fmla="*/ 1 w 1207"/>
                <a:gd name="T57" fmla="*/ 0 h 1216"/>
                <a:gd name="T58" fmla="*/ 1 w 1207"/>
                <a:gd name="T59" fmla="*/ 0 h 1216"/>
                <a:gd name="T60" fmla="*/ 1 w 1207"/>
                <a:gd name="T61" fmla="*/ 0 h 1216"/>
                <a:gd name="T62" fmla="*/ 1 w 1207"/>
                <a:gd name="T63" fmla="*/ 1 h 1216"/>
                <a:gd name="T64" fmla="*/ 1 w 1207"/>
                <a:gd name="T65" fmla="*/ 1 h 1216"/>
                <a:gd name="T66" fmla="*/ 1 w 1207"/>
                <a:gd name="T67" fmla="*/ 1 h 1216"/>
                <a:gd name="T68" fmla="*/ 1 w 1207"/>
                <a:gd name="T69" fmla="*/ 1 h 1216"/>
                <a:gd name="T70" fmla="*/ 1 w 1207"/>
                <a:gd name="T71" fmla="*/ 1 h 1216"/>
                <a:gd name="T72" fmla="*/ 1 w 1207"/>
                <a:gd name="T73" fmla="*/ 1 h 1216"/>
                <a:gd name="T74" fmla="*/ 1 w 1207"/>
                <a:gd name="T75" fmla="*/ 1 h 1216"/>
                <a:gd name="T76" fmla="*/ 1 w 1207"/>
                <a:gd name="T77" fmla="*/ 1 h 1216"/>
                <a:gd name="T78" fmla="*/ 1 w 1207"/>
                <a:gd name="T79" fmla="*/ 1 h 1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7"/>
                <a:gd name="T121" fmla="*/ 0 h 1216"/>
                <a:gd name="T122" fmla="*/ 1207 w 1207"/>
                <a:gd name="T123" fmla="*/ 1216 h 12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7" h="1216">
                  <a:moveTo>
                    <a:pt x="0" y="704"/>
                  </a:moveTo>
                  <a:lnTo>
                    <a:pt x="65" y="736"/>
                  </a:lnTo>
                  <a:lnTo>
                    <a:pt x="124" y="772"/>
                  </a:lnTo>
                  <a:lnTo>
                    <a:pt x="178" y="811"/>
                  </a:lnTo>
                  <a:lnTo>
                    <a:pt x="227" y="851"/>
                  </a:lnTo>
                  <a:lnTo>
                    <a:pt x="272" y="894"/>
                  </a:lnTo>
                  <a:lnTo>
                    <a:pt x="314" y="936"/>
                  </a:lnTo>
                  <a:lnTo>
                    <a:pt x="349" y="979"/>
                  </a:lnTo>
                  <a:lnTo>
                    <a:pt x="381" y="1021"/>
                  </a:lnTo>
                  <a:lnTo>
                    <a:pt x="409" y="1060"/>
                  </a:lnTo>
                  <a:lnTo>
                    <a:pt x="433" y="1097"/>
                  </a:lnTo>
                  <a:lnTo>
                    <a:pt x="453" y="1130"/>
                  </a:lnTo>
                  <a:lnTo>
                    <a:pt x="469" y="1159"/>
                  </a:lnTo>
                  <a:lnTo>
                    <a:pt x="482" y="1183"/>
                  </a:lnTo>
                  <a:lnTo>
                    <a:pt x="490" y="1201"/>
                  </a:lnTo>
                  <a:lnTo>
                    <a:pt x="496" y="1213"/>
                  </a:lnTo>
                  <a:lnTo>
                    <a:pt x="497" y="1216"/>
                  </a:lnTo>
                  <a:lnTo>
                    <a:pt x="615" y="1145"/>
                  </a:lnTo>
                  <a:lnTo>
                    <a:pt x="719" y="1072"/>
                  </a:lnTo>
                  <a:lnTo>
                    <a:pt x="810" y="999"/>
                  </a:lnTo>
                  <a:lnTo>
                    <a:pt x="889" y="926"/>
                  </a:lnTo>
                  <a:lnTo>
                    <a:pt x="957" y="853"/>
                  </a:lnTo>
                  <a:lnTo>
                    <a:pt x="1015" y="784"/>
                  </a:lnTo>
                  <a:lnTo>
                    <a:pt x="1063" y="716"/>
                  </a:lnTo>
                  <a:lnTo>
                    <a:pt x="1102" y="653"/>
                  </a:lnTo>
                  <a:lnTo>
                    <a:pt x="1134" y="594"/>
                  </a:lnTo>
                  <a:lnTo>
                    <a:pt x="1159" y="540"/>
                  </a:lnTo>
                  <a:lnTo>
                    <a:pt x="1177" y="493"/>
                  </a:lnTo>
                  <a:lnTo>
                    <a:pt x="1190" y="451"/>
                  </a:lnTo>
                  <a:lnTo>
                    <a:pt x="1199" y="419"/>
                  </a:lnTo>
                  <a:lnTo>
                    <a:pt x="1204" y="394"/>
                  </a:lnTo>
                  <a:lnTo>
                    <a:pt x="1206" y="379"/>
                  </a:lnTo>
                  <a:lnTo>
                    <a:pt x="1207" y="373"/>
                  </a:lnTo>
                  <a:lnTo>
                    <a:pt x="1175" y="355"/>
                  </a:lnTo>
                  <a:lnTo>
                    <a:pt x="1144" y="335"/>
                  </a:lnTo>
                  <a:lnTo>
                    <a:pt x="1113" y="313"/>
                  </a:lnTo>
                  <a:lnTo>
                    <a:pt x="1084" y="291"/>
                  </a:lnTo>
                  <a:lnTo>
                    <a:pt x="1056" y="268"/>
                  </a:lnTo>
                  <a:lnTo>
                    <a:pt x="1030" y="245"/>
                  </a:lnTo>
                  <a:lnTo>
                    <a:pt x="1005" y="220"/>
                  </a:lnTo>
                  <a:lnTo>
                    <a:pt x="979" y="196"/>
                  </a:lnTo>
                  <a:lnTo>
                    <a:pt x="956" y="170"/>
                  </a:lnTo>
                  <a:lnTo>
                    <a:pt x="934" y="146"/>
                  </a:lnTo>
                  <a:lnTo>
                    <a:pt x="914" y="121"/>
                  </a:lnTo>
                  <a:lnTo>
                    <a:pt x="894" y="97"/>
                  </a:lnTo>
                  <a:lnTo>
                    <a:pt x="876" y="72"/>
                  </a:lnTo>
                  <a:lnTo>
                    <a:pt x="858" y="49"/>
                  </a:lnTo>
                  <a:lnTo>
                    <a:pt x="842" y="26"/>
                  </a:lnTo>
                  <a:lnTo>
                    <a:pt x="827" y="5"/>
                  </a:lnTo>
                  <a:lnTo>
                    <a:pt x="817" y="3"/>
                  </a:lnTo>
                  <a:lnTo>
                    <a:pt x="805" y="2"/>
                  </a:lnTo>
                  <a:lnTo>
                    <a:pt x="795" y="1"/>
                  </a:lnTo>
                  <a:lnTo>
                    <a:pt x="783" y="1"/>
                  </a:lnTo>
                  <a:lnTo>
                    <a:pt x="772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32" y="0"/>
                  </a:lnTo>
                  <a:lnTo>
                    <a:pt x="726" y="0"/>
                  </a:lnTo>
                  <a:lnTo>
                    <a:pt x="719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88" y="1"/>
                  </a:lnTo>
                  <a:lnTo>
                    <a:pt x="645" y="68"/>
                  </a:lnTo>
                  <a:lnTo>
                    <a:pt x="598" y="135"/>
                  </a:lnTo>
                  <a:lnTo>
                    <a:pt x="546" y="200"/>
                  </a:lnTo>
                  <a:lnTo>
                    <a:pt x="492" y="263"/>
                  </a:lnTo>
                  <a:lnTo>
                    <a:pt x="436" y="324"/>
                  </a:lnTo>
                  <a:lnTo>
                    <a:pt x="378" y="382"/>
                  </a:lnTo>
                  <a:lnTo>
                    <a:pt x="322" y="436"/>
                  </a:lnTo>
                  <a:lnTo>
                    <a:pt x="265" y="487"/>
                  </a:lnTo>
                  <a:lnTo>
                    <a:pt x="212" y="534"/>
                  </a:lnTo>
                  <a:lnTo>
                    <a:pt x="163" y="577"/>
                  </a:lnTo>
                  <a:lnTo>
                    <a:pt x="118" y="614"/>
                  </a:lnTo>
                  <a:lnTo>
                    <a:pt x="79" y="645"/>
                  </a:lnTo>
                  <a:lnTo>
                    <a:pt x="45" y="670"/>
                  </a:lnTo>
                  <a:lnTo>
                    <a:pt x="21" y="689"/>
                  </a:lnTo>
                  <a:lnTo>
                    <a:pt x="6" y="70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24"/>
            <p:cNvSpPr>
              <a:spLocks/>
            </p:cNvSpPr>
            <p:nvPr/>
          </p:nvSpPr>
          <p:spPr bwMode="auto">
            <a:xfrm>
              <a:off x="4609" y="1745"/>
              <a:ext cx="135" cy="153"/>
            </a:xfrm>
            <a:custGeom>
              <a:avLst/>
              <a:gdLst>
                <a:gd name="T0" fmla="*/ 1 w 270"/>
                <a:gd name="T1" fmla="*/ 1 h 306"/>
                <a:gd name="T2" fmla="*/ 1 w 270"/>
                <a:gd name="T3" fmla="*/ 1 h 306"/>
                <a:gd name="T4" fmla="*/ 1 w 270"/>
                <a:gd name="T5" fmla="*/ 1 h 306"/>
                <a:gd name="T6" fmla="*/ 1 w 270"/>
                <a:gd name="T7" fmla="*/ 1 h 306"/>
                <a:gd name="T8" fmla="*/ 1 w 270"/>
                <a:gd name="T9" fmla="*/ 1 h 306"/>
                <a:gd name="T10" fmla="*/ 1 w 270"/>
                <a:gd name="T11" fmla="*/ 1 h 306"/>
                <a:gd name="T12" fmla="*/ 1 w 270"/>
                <a:gd name="T13" fmla="*/ 1 h 306"/>
                <a:gd name="T14" fmla="*/ 1 w 270"/>
                <a:gd name="T15" fmla="*/ 1 h 306"/>
                <a:gd name="T16" fmla="*/ 0 w 270"/>
                <a:gd name="T17" fmla="*/ 1 h 306"/>
                <a:gd name="T18" fmla="*/ 1 w 270"/>
                <a:gd name="T19" fmla="*/ 1 h 306"/>
                <a:gd name="T20" fmla="*/ 1 w 270"/>
                <a:gd name="T21" fmla="*/ 1 h 306"/>
                <a:gd name="T22" fmla="*/ 1 w 270"/>
                <a:gd name="T23" fmla="*/ 1 h 306"/>
                <a:gd name="T24" fmla="*/ 1 w 270"/>
                <a:gd name="T25" fmla="*/ 1 h 306"/>
                <a:gd name="T26" fmla="*/ 1 w 270"/>
                <a:gd name="T27" fmla="*/ 1 h 306"/>
                <a:gd name="T28" fmla="*/ 1 w 270"/>
                <a:gd name="T29" fmla="*/ 1 h 306"/>
                <a:gd name="T30" fmla="*/ 1 w 270"/>
                <a:gd name="T31" fmla="*/ 1 h 306"/>
                <a:gd name="T32" fmla="*/ 1 w 270"/>
                <a:gd name="T33" fmla="*/ 1 h 306"/>
                <a:gd name="T34" fmla="*/ 1 w 270"/>
                <a:gd name="T35" fmla="*/ 1 h 306"/>
                <a:gd name="T36" fmla="*/ 1 w 270"/>
                <a:gd name="T37" fmla="*/ 1 h 306"/>
                <a:gd name="T38" fmla="*/ 1 w 270"/>
                <a:gd name="T39" fmla="*/ 1 h 306"/>
                <a:gd name="T40" fmla="*/ 1 w 270"/>
                <a:gd name="T41" fmla="*/ 1 h 306"/>
                <a:gd name="T42" fmla="*/ 1 w 270"/>
                <a:gd name="T43" fmla="*/ 1 h 306"/>
                <a:gd name="T44" fmla="*/ 1 w 270"/>
                <a:gd name="T45" fmla="*/ 1 h 306"/>
                <a:gd name="T46" fmla="*/ 1 w 270"/>
                <a:gd name="T47" fmla="*/ 1 h 306"/>
                <a:gd name="T48" fmla="*/ 1 w 270"/>
                <a:gd name="T49" fmla="*/ 1 h 306"/>
                <a:gd name="T50" fmla="*/ 1 w 270"/>
                <a:gd name="T51" fmla="*/ 1 h 306"/>
                <a:gd name="T52" fmla="*/ 1 w 270"/>
                <a:gd name="T53" fmla="*/ 1 h 306"/>
                <a:gd name="T54" fmla="*/ 1 w 270"/>
                <a:gd name="T55" fmla="*/ 1 h 306"/>
                <a:gd name="T56" fmla="*/ 1 w 270"/>
                <a:gd name="T57" fmla="*/ 1 h 306"/>
                <a:gd name="T58" fmla="*/ 1 w 270"/>
                <a:gd name="T59" fmla="*/ 1 h 306"/>
                <a:gd name="T60" fmla="*/ 1 w 270"/>
                <a:gd name="T61" fmla="*/ 1 h 306"/>
                <a:gd name="T62" fmla="*/ 1 w 270"/>
                <a:gd name="T63" fmla="*/ 1 h 306"/>
                <a:gd name="T64" fmla="*/ 1 w 270"/>
                <a:gd name="T65" fmla="*/ 1 h 306"/>
                <a:gd name="T66" fmla="*/ 1 w 270"/>
                <a:gd name="T67" fmla="*/ 1 h 306"/>
                <a:gd name="T68" fmla="*/ 1 w 270"/>
                <a:gd name="T69" fmla="*/ 1 h 306"/>
                <a:gd name="T70" fmla="*/ 1 w 270"/>
                <a:gd name="T71" fmla="*/ 1 h 306"/>
                <a:gd name="T72" fmla="*/ 1 w 270"/>
                <a:gd name="T73" fmla="*/ 1 h 306"/>
                <a:gd name="T74" fmla="*/ 1 w 270"/>
                <a:gd name="T75" fmla="*/ 1 h 306"/>
                <a:gd name="T76" fmla="*/ 1 w 270"/>
                <a:gd name="T77" fmla="*/ 1 h 306"/>
                <a:gd name="T78" fmla="*/ 1 w 270"/>
                <a:gd name="T79" fmla="*/ 1 h 306"/>
                <a:gd name="T80" fmla="*/ 1 w 270"/>
                <a:gd name="T81" fmla="*/ 1 h 306"/>
                <a:gd name="T82" fmla="*/ 1 w 270"/>
                <a:gd name="T83" fmla="*/ 1 h 306"/>
                <a:gd name="T84" fmla="*/ 1 w 270"/>
                <a:gd name="T85" fmla="*/ 1 h 306"/>
                <a:gd name="T86" fmla="*/ 1 w 270"/>
                <a:gd name="T87" fmla="*/ 1 h 306"/>
                <a:gd name="T88" fmla="*/ 1 w 270"/>
                <a:gd name="T89" fmla="*/ 1 h 306"/>
                <a:gd name="T90" fmla="*/ 1 w 270"/>
                <a:gd name="T91" fmla="*/ 1 h 306"/>
                <a:gd name="T92" fmla="*/ 1 w 270"/>
                <a:gd name="T93" fmla="*/ 1 h 306"/>
                <a:gd name="T94" fmla="*/ 1 w 270"/>
                <a:gd name="T95" fmla="*/ 1 h 306"/>
                <a:gd name="T96" fmla="*/ 1 w 270"/>
                <a:gd name="T97" fmla="*/ 1 h 306"/>
                <a:gd name="T98" fmla="*/ 1 w 270"/>
                <a:gd name="T99" fmla="*/ 1 h 306"/>
                <a:gd name="T100" fmla="*/ 1 w 270"/>
                <a:gd name="T101" fmla="*/ 0 h 306"/>
                <a:gd name="T102" fmla="*/ 1 w 270"/>
                <a:gd name="T103" fmla="*/ 1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0"/>
                <a:gd name="T157" fmla="*/ 0 h 306"/>
                <a:gd name="T158" fmla="*/ 270 w 270"/>
                <a:gd name="T159" fmla="*/ 306 h 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0" h="306">
                  <a:moveTo>
                    <a:pt x="102" y="31"/>
                  </a:moveTo>
                  <a:lnTo>
                    <a:pt x="97" y="29"/>
                  </a:lnTo>
                  <a:lnTo>
                    <a:pt x="87" y="31"/>
                  </a:lnTo>
                  <a:lnTo>
                    <a:pt x="75" y="40"/>
                  </a:lnTo>
                  <a:lnTo>
                    <a:pt x="70" y="62"/>
                  </a:lnTo>
                  <a:lnTo>
                    <a:pt x="65" y="77"/>
                  </a:lnTo>
                  <a:lnTo>
                    <a:pt x="57" y="81"/>
                  </a:lnTo>
                  <a:lnTo>
                    <a:pt x="47" y="85"/>
                  </a:lnTo>
                  <a:lnTo>
                    <a:pt x="40" y="97"/>
                  </a:lnTo>
                  <a:lnTo>
                    <a:pt x="35" y="110"/>
                  </a:lnTo>
                  <a:lnTo>
                    <a:pt x="30" y="119"/>
                  </a:lnTo>
                  <a:lnTo>
                    <a:pt x="25" y="124"/>
                  </a:lnTo>
                  <a:lnTo>
                    <a:pt x="19" y="126"/>
                  </a:lnTo>
                  <a:lnTo>
                    <a:pt x="13" y="127"/>
                  </a:lnTo>
                  <a:lnTo>
                    <a:pt x="7" y="130"/>
                  </a:lnTo>
                  <a:lnTo>
                    <a:pt x="4" y="133"/>
                  </a:lnTo>
                  <a:lnTo>
                    <a:pt x="2" y="139"/>
                  </a:lnTo>
                  <a:lnTo>
                    <a:pt x="0" y="150"/>
                  </a:lnTo>
                  <a:lnTo>
                    <a:pt x="4" y="160"/>
                  </a:lnTo>
                  <a:lnTo>
                    <a:pt x="13" y="165"/>
                  </a:lnTo>
                  <a:lnTo>
                    <a:pt x="27" y="167"/>
                  </a:lnTo>
                  <a:lnTo>
                    <a:pt x="32" y="169"/>
                  </a:lnTo>
                  <a:lnTo>
                    <a:pt x="33" y="176"/>
                  </a:lnTo>
                  <a:lnTo>
                    <a:pt x="32" y="185"/>
                  </a:lnTo>
                  <a:lnTo>
                    <a:pt x="30" y="195"/>
                  </a:lnTo>
                  <a:lnTo>
                    <a:pt x="30" y="206"/>
                  </a:lnTo>
                  <a:lnTo>
                    <a:pt x="33" y="215"/>
                  </a:lnTo>
                  <a:lnTo>
                    <a:pt x="37" y="222"/>
                  </a:lnTo>
                  <a:lnTo>
                    <a:pt x="48" y="224"/>
                  </a:lnTo>
                  <a:lnTo>
                    <a:pt x="58" y="226"/>
                  </a:lnTo>
                  <a:lnTo>
                    <a:pt x="66" y="232"/>
                  </a:lnTo>
                  <a:lnTo>
                    <a:pt x="71" y="241"/>
                  </a:lnTo>
                  <a:lnTo>
                    <a:pt x="74" y="251"/>
                  </a:lnTo>
                  <a:lnTo>
                    <a:pt x="78" y="260"/>
                  </a:lnTo>
                  <a:lnTo>
                    <a:pt x="81" y="267"/>
                  </a:lnTo>
                  <a:lnTo>
                    <a:pt x="86" y="270"/>
                  </a:lnTo>
                  <a:lnTo>
                    <a:pt x="94" y="269"/>
                  </a:lnTo>
                  <a:lnTo>
                    <a:pt x="105" y="267"/>
                  </a:lnTo>
                  <a:lnTo>
                    <a:pt x="112" y="270"/>
                  </a:lnTo>
                  <a:lnTo>
                    <a:pt x="117" y="277"/>
                  </a:lnTo>
                  <a:lnTo>
                    <a:pt x="121" y="286"/>
                  </a:lnTo>
                  <a:lnTo>
                    <a:pt x="124" y="296"/>
                  </a:lnTo>
                  <a:lnTo>
                    <a:pt x="128" y="302"/>
                  </a:lnTo>
                  <a:lnTo>
                    <a:pt x="135" y="306"/>
                  </a:lnTo>
                  <a:lnTo>
                    <a:pt x="144" y="304"/>
                  </a:lnTo>
                  <a:lnTo>
                    <a:pt x="154" y="297"/>
                  </a:lnTo>
                  <a:lnTo>
                    <a:pt x="159" y="289"/>
                  </a:lnTo>
                  <a:lnTo>
                    <a:pt x="164" y="279"/>
                  </a:lnTo>
                  <a:lnTo>
                    <a:pt x="167" y="270"/>
                  </a:lnTo>
                  <a:lnTo>
                    <a:pt x="170" y="263"/>
                  </a:lnTo>
                  <a:lnTo>
                    <a:pt x="174" y="258"/>
                  </a:lnTo>
                  <a:lnTo>
                    <a:pt x="179" y="256"/>
                  </a:lnTo>
                  <a:lnTo>
                    <a:pt x="187" y="259"/>
                  </a:lnTo>
                  <a:lnTo>
                    <a:pt x="194" y="261"/>
                  </a:lnTo>
                  <a:lnTo>
                    <a:pt x="200" y="261"/>
                  </a:lnTo>
                  <a:lnTo>
                    <a:pt x="207" y="260"/>
                  </a:lnTo>
                  <a:lnTo>
                    <a:pt x="212" y="256"/>
                  </a:lnTo>
                  <a:lnTo>
                    <a:pt x="217" y="252"/>
                  </a:lnTo>
                  <a:lnTo>
                    <a:pt x="219" y="245"/>
                  </a:lnTo>
                  <a:lnTo>
                    <a:pt x="219" y="236"/>
                  </a:lnTo>
                  <a:lnTo>
                    <a:pt x="217" y="226"/>
                  </a:lnTo>
                  <a:lnTo>
                    <a:pt x="216" y="217"/>
                  </a:lnTo>
                  <a:lnTo>
                    <a:pt x="218" y="211"/>
                  </a:lnTo>
                  <a:lnTo>
                    <a:pt x="225" y="209"/>
                  </a:lnTo>
                  <a:lnTo>
                    <a:pt x="233" y="206"/>
                  </a:lnTo>
                  <a:lnTo>
                    <a:pt x="241" y="203"/>
                  </a:lnTo>
                  <a:lnTo>
                    <a:pt x="248" y="200"/>
                  </a:lnTo>
                  <a:lnTo>
                    <a:pt x="253" y="195"/>
                  </a:lnTo>
                  <a:lnTo>
                    <a:pt x="254" y="186"/>
                  </a:lnTo>
                  <a:lnTo>
                    <a:pt x="255" y="164"/>
                  </a:lnTo>
                  <a:lnTo>
                    <a:pt x="262" y="156"/>
                  </a:lnTo>
                  <a:lnTo>
                    <a:pt x="270" y="150"/>
                  </a:lnTo>
                  <a:lnTo>
                    <a:pt x="270" y="139"/>
                  </a:lnTo>
                  <a:lnTo>
                    <a:pt x="263" y="127"/>
                  </a:lnTo>
                  <a:lnTo>
                    <a:pt x="254" y="123"/>
                  </a:lnTo>
                  <a:lnTo>
                    <a:pt x="246" y="120"/>
                  </a:lnTo>
                  <a:lnTo>
                    <a:pt x="244" y="111"/>
                  </a:lnTo>
                  <a:lnTo>
                    <a:pt x="245" y="95"/>
                  </a:lnTo>
                  <a:lnTo>
                    <a:pt x="241" y="80"/>
                  </a:lnTo>
                  <a:lnTo>
                    <a:pt x="233" y="70"/>
                  </a:lnTo>
                  <a:lnTo>
                    <a:pt x="219" y="72"/>
                  </a:lnTo>
                  <a:lnTo>
                    <a:pt x="212" y="73"/>
                  </a:lnTo>
                  <a:lnTo>
                    <a:pt x="209" y="70"/>
                  </a:lnTo>
                  <a:lnTo>
                    <a:pt x="209" y="63"/>
                  </a:lnTo>
                  <a:lnTo>
                    <a:pt x="209" y="54"/>
                  </a:lnTo>
                  <a:lnTo>
                    <a:pt x="208" y="44"/>
                  </a:lnTo>
                  <a:lnTo>
                    <a:pt x="205" y="36"/>
                  </a:lnTo>
                  <a:lnTo>
                    <a:pt x="200" y="33"/>
                  </a:lnTo>
                  <a:lnTo>
                    <a:pt x="189" y="35"/>
                  </a:lnTo>
                  <a:lnTo>
                    <a:pt x="180" y="36"/>
                  </a:lnTo>
                  <a:lnTo>
                    <a:pt x="176" y="33"/>
                  </a:lnTo>
                  <a:lnTo>
                    <a:pt x="174" y="26"/>
                  </a:lnTo>
                  <a:lnTo>
                    <a:pt x="174" y="17"/>
                  </a:lnTo>
                  <a:lnTo>
                    <a:pt x="173" y="9"/>
                  </a:lnTo>
                  <a:lnTo>
                    <a:pt x="170" y="3"/>
                  </a:lnTo>
                  <a:lnTo>
                    <a:pt x="163" y="2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9" y="6"/>
                  </a:lnTo>
                  <a:lnTo>
                    <a:pt x="132" y="3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2" y="3"/>
                  </a:lnTo>
                  <a:lnTo>
                    <a:pt x="106" y="13"/>
                  </a:lnTo>
                  <a:lnTo>
                    <a:pt x="10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25"/>
            <p:cNvSpPr>
              <a:spLocks/>
            </p:cNvSpPr>
            <p:nvPr/>
          </p:nvSpPr>
          <p:spPr bwMode="auto">
            <a:xfrm>
              <a:off x="4644" y="1776"/>
              <a:ext cx="70" cy="84"/>
            </a:xfrm>
            <a:custGeom>
              <a:avLst/>
              <a:gdLst>
                <a:gd name="T0" fmla="*/ 1 w 140"/>
                <a:gd name="T1" fmla="*/ 1 h 168"/>
                <a:gd name="T2" fmla="*/ 1 w 140"/>
                <a:gd name="T3" fmla="*/ 1 h 168"/>
                <a:gd name="T4" fmla="*/ 1 w 140"/>
                <a:gd name="T5" fmla="*/ 1 h 168"/>
                <a:gd name="T6" fmla="*/ 1 w 140"/>
                <a:gd name="T7" fmla="*/ 1 h 168"/>
                <a:gd name="T8" fmla="*/ 1 w 140"/>
                <a:gd name="T9" fmla="*/ 1 h 168"/>
                <a:gd name="T10" fmla="*/ 1 w 140"/>
                <a:gd name="T11" fmla="*/ 1 h 168"/>
                <a:gd name="T12" fmla="*/ 1 w 140"/>
                <a:gd name="T13" fmla="*/ 0 h 168"/>
                <a:gd name="T14" fmla="*/ 1 w 140"/>
                <a:gd name="T15" fmla="*/ 1 h 168"/>
                <a:gd name="T16" fmla="*/ 1 w 140"/>
                <a:gd name="T17" fmla="*/ 1 h 168"/>
                <a:gd name="T18" fmla="*/ 1 w 140"/>
                <a:gd name="T19" fmla="*/ 1 h 168"/>
                <a:gd name="T20" fmla="*/ 1 w 140"/>
                <a:gd name="T21" fmla="*/ 1 h 168"/>
                <a:gd name="T22" fmla="*/ 1 w 140"/>
                <a:gd name="T23" fmla="*/ 1 h 168"/>
                <a:gd name="T24" fmla="*/ 1 w 140"/>
                <a:gd name="T25" fmla="*/ 1 h 168"/>
                <a:gd name="T26" fmla="*/ 1 w 140"/>
                <a:gd name="T27" fmla="*/ 1 h 168"/>
                <a:gd name="T28" fmla="*/ 1 w 140"/>
                <a:gd name="T29" fmla="*/ 1 h 168"/>
                <a:gd name="T30" fmla="*/ 1 w 140"/>
                <a:gd name="T31" fmla="*/ 1 h 168"/>
                <a:gd name="T32" fmla="*/ 1 w 140"/>
                <a:gd name="T33" fmla="*/ 1 h 168"/>
                <a:gd name="T34" fmla="*/ 0 w 140"/>
                <a:gd name="T35" fmla="*/ 1 h 168"/>
                <a:gd name="T36" fmla="*/ 0 w 140"/>
                <a:gd name="T37" fmla="*/ 1 h 168"/>
                <a:gd name="T38" fmla="*/ 1 w 140"/>
                <a:gd name="T39" fmla="*/ 1 h 168"/>
                <a:gd name="T40" fmla="*/ 1 w 140"/>
                <a:gd name="T41" fmla="*/ 1 h 168"/>
                <a:gd name="T42" fmla="*/ 1 w 140"/>
                <a:gd name="T43" fmla="*/ 1 h 168"/>
                <a:gd name="T44" fmla="*/ 1 w 140"/>
                <a:gd name="T45" fmla="*/ 1 h 168"/>
                <a:gd name="T46" fmla="*/ 1 w 140"/>
                <a:gd name="T47" fmla="*/ 1 h 168"/>
                <a:gd name="T48" fmla="*/ 1 w 140"/>
                <a:gd name="T49" fmla="*/ 1 h 168"/>
                <a:gd name="T50" fmla="*/ 1 w 140"/>
                <a:gd name="T51" fmla="*/ 1 h 168"/>
                <a:gd name="T52" fmla="*/ 1 w 140"/>
                <a:gd name="T53" fmla="*/ 1 h 168"/>
                <a:gd name="T54" fmla="*/ 1 w 140"/>
                <a:gd name="T55" fmla="*/ 1 h 168"/>
                <a:gd name="T56" fmla="*/ 1 w 140"/>
                <a:gd name="T57" fmla="*/ 1 h 168"/>
                <a:gd name="T58" fmla="*/ 1 w 140"/>
                <a:gd name="T59" fmla="*/ 1 h 168"/>
                <a:gd name="T60" fmla="*/ 1 w 140"/>
                <a:gd name="T61" fmla="*/ 1 h 168"/>
                <a:gd name="T62" fmla="*/ 1 w 140"/>
                <a:gd name="T63" fmla="*/ 1 h 168"/>
                <a:gd name="T64" fmla="*/ 1 w 140"/>
                <a:gd name="T65" fmla="*/ 1 h 168"/>
                <a:gd name="T66" fmla="*/ 1 w 140"/>
                <a:gd name="T67" fmla="*/ 1 h 168"/>
                <a:gd name="T68" fmla="*/ 1 w 140"/>
                <a:gd name="T69" fmla="*/ 1 h 168"/>
                <a:gd name="T70" fmla="*/ 1 w 140"/>
                <a:gd name="T71" fmla="*/ 1 h 168"/>
                <a:gd name="T72" fmla="*/ 1 w 140"/>
                <a:gd name="T73" fmla="*/ 1 h 168"/>
                <a:gd name="T74" fmla="*/ 1 w 140"/>
                <a:gd name="T75" fmla="*/ 1 h 168"/>
                <a:gd name="T76" fmla="*/ 1 w 140"/>
                <a:gd name="T77" fmla="*/ 1 h 168"/>
                <a:gd name="T78" fmla="*/ 1 w 140"/>
                <a:gd name="T79" fmla="*/ 1 h 168"/>
                <a:gd name="T80" fmla="*/ 1 w 140"/>
                <a:gd name="T81" fmla="*/ 1 h 168"/>
                <a:gd name="T82" fmla="*/ 1 w 140"/>
                <a:gd name="T83" fmla="*/ 1 h 168"/>
                <a:gd name="T84" fmla="*/ 1 w 140"/>
                <a:gd name="T85" fmla="*/ 1 h 168"/>
                <a:gd name="T86" fmla="*/ 1 w 140"/>
                <a:gd name="T87" fmla="*/ 1 h 168"/>
                <a:gd name="T88" fmla="*/ 1 w 140"/>
                <a:gd name="T89" fmla="*/ 1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0"/>
                <a:gd name="T136" fmla="*/ 0 h 168"/>
                <a:gd name="T137" fmla="*/ 140 w 140"/>
                <a:gd name="T138" fmla="*/ 168 h 1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0" h="168">
                  <a:moveTo>
                    <a:pt x="110" y="32"/>
                  </a:moveTo>
                  <a:lnTo>
                    <a:pt x="107" y="28"/>
                  </a:lnTo>
                  <a:lnTo>
                    <a:pt x="100" y="19"/>
                  </a:lnTo>
                  <a:lnTo>
                    <a:pt x="91" y="10"/>
                  </a:lnTo>
                  <a:lnTo>
                    <a:pt x="84" y="3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2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1" y="23"/>
                  </a:lnTo>
                  <a:lnTo>
                    <a:pt x="35" y="31"/>
                  </a:lnTo>
                  <a:lnTo>
                    <a:pt x="28" y="39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4" y="72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7" y="109"/>
                  </a:lnTo>
                  <a:lnTo>
                    <a:pt x="20" y="130"/>
                  </a:lnTo>
                  <a:lnTo>
                    <a:pt x="30" y="141"/>
                  </a:lnTo>
                  <a:lnTo>
                    <a:pt x="40" y="150"/>
                  </a:lnTo>
                  <a:lnTo>
                    <a:pt x="49" y="157"/>
                  </a:lnTo>
                  <a:lnTo>
                    <a:pt x="57" y="163"/>
                  </a:lnTo>
                  <a:lnTo>
                    <a:pt x="66" y="167"/>
                  </a:lnTo>
                  <a:lnTo>
                    <a:pt x="74" y="168"/>
                  </a:lnTo>
                  <a:lnTo>
                    <a:pt x="81" y="165"/>
                  </a:lnTo>
                  <a:lnTo>
                    <a:pt x="87" y="161"/>
                  </a:lnTo>
                  <a:lnTo>
                    <a:pt x="93" y="154"/>
                  </a:lnTo>
                  <a:lnTo>
                    <a:pt x="100" y="146"/>
                  </a:lnTo>
                  <a:lnTo>
                    <a:pt x="108" y="137"/>
                  </a:lnTo>
                  <a:lnTo>
                    <a:pt x="116" y="129"/>
                  </a:lnTo>
                  <a:lnTo>
                    <a:pt x="123" y="119"/>
                  </a:lnTo>
                  <a:lnTo>
                    <a:pt x="130" y="111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8" y="92"/>
                  </a:lnTo>
                  <a:lnTo>
                    <a:pt x="139" y="86"/>
                  </a:lnTo>
                  <a:lnTo>
                    <a:pt x="140" y="79"/>
                  </a:lnTo>
                  <a:lnTo>
                    <a:pt x="139" y="72"/>
                  </a:lnTo>
                  <a:lnTo>
                    <a:pt x="135" y="64"/>
                  </a:lnTo>
                  <a:lnTo>
                    <a:pt x="130" y="55"/>
                  </a:lnTo>
                  <a:lnTo>
                    <a:pt x="122" y="45"/>
                  </a:lnTo>
                  <a:lnTo>
                    <a:pt x="110" y="32"/>
                  </a:lnTo>
                  <a:close/>
                </a:path>
              </a:pathLst>
            </a:custGeom>
            <a:solidFill>
              <a:srgbClr val="309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26"/>
            <p:cNvSpPr>
              <a:spLocks/>
            </p:cNvSpPr>
            <p:nvPr/>
          </p:nvSpPr>
          <p:spPr bwMode="auto">
            <a:xfrm>
              <a:off x="4532" y="1946"/>
              <a:ext cx="171" cy="151"/>
            </a:xfrm>
            <a:custGeom>
              <a:avLst/>
              <a:gdLst>
                <a:gd name="T0" fmla="*/ 0 w 343"/>
                <a:gd name="T1" fmla="*/ 0 h 303"/>
                <a:gd name="T2" fmla="*/ 0 w 343"/>
                <a:gd name="T3" fmla="*/ 0 h 303"/>
                <a:gd name="T4" fmla="*/ 0 w 343"/>
                <a:gd name="T5" fmla="*/ 0 h 303"/>
                <a:gd name="T6" fmla="*/ 0 w 343"/>
                <a:gd name="T7" fmla="*/ 0 h 303"/>
                <a:gd name="T8" fmla="*/ 0 w 343"/>
                <a:gd name="T9" fmla="*/ 0 h 303"/>
                <a:gd name="T10" fmla="*/ 0 w 343"/>
                <a:gd name="T11" fmla="*/ 0 h 303"/>
                <a:gd name="T12" fmla="*/ 0 w 343"/>
                <a:gd name="T13" fmla="*/ 0 h 303"/>
                <a:gd name="T14" fmla="*/ 0 w 343"/>
                <a:gd name="T15" fmla="*/ 0 h 303"/>
                <a:gd name="T16" fmla="*/ 0 w 343"/>
                <a:gd name="T17" fmla="*/ 0 h 303"/>
                <a:gd name="T18" fmla="*/ 0 w 343"/>
                <a:gd name="T19" fmla="*/ 0 h 303"/>
                <a:gd name="T20" fmla="*/ 0 w 343"/>
                <a:gd name="T21" fmla="*/ 0 h 303"/>
                <a:gd name="T22" fmla="*/ 0 w 343"/>
                <a:gd name="T23" fmla="*/ 0 h 303"/>
                <a:gd name="T24" fmla="*/ 0 w 343"/>
                <a:gd name="T25" fmla="*/ 0 h 303"/>
                <a:gd name="T26" fmla="*/ 0 w 343"/>
                <a:gd name="T27" fmla="*/ 0 h 303"/>
                <a:gd name="T28" fmla="*/ 0 w 343"/>
                <a:gd name="T29" fmla="*/ 0 h 303"/>
                <a:gd name="T30" fmla="*/ 0 w 343"/>
                <a:gd name="T31" fmla="*/ 0 h 303"/>
                <a:gd name="T32" fmla="*/ 0 w 343"/>
                <a:gd name="T33" fmla="*/ 0 h 303"/>
                <a:gd name="T34" fmla="*/ 0 w 343"/>
                <a:gd name="T35" fmla="*/ 0 h 303"/>
                <a:gd name="T36" fmla="*/ 0 w 343"/>
                <a:gd name="T37" fmla="*/ 0 h 303"/>
                <a:gd name="T38" fmla="*/ 0 w 343"/>
                <a:gd name="T39" fmla="*/ 0 h 303"/>
                <a:gd name="T40" fmla="*/ 0 w 343"/>
                <a:gd name="T41" fmla="*/ 0 h 303"/>
                <a:gd name="T42" fmla="*/ 0 w 343"/>
                <a:gd name="T43" fmla="*/ 0 h 303"/>
                <a:gd name="T44" fmla="*/ 0 w 343"/>
                <a:gd name="T45" fmla="*/ 0 h 303"/>
                <a:gd name="T46" fmla="*/ 0 w 343"/>
                <a:gd name="T47" fmla="*/ 0 h 303"/>
                <a:gd name="T48" fmla="*/ 0 w 343"/>
                <a:gd name="T49" fmla="*/ 0 h 303"/>
                <a:gd name="T50" fmla="*/ 0 w 343"/>
                <a:gd name="T51" fmla="*/ 0 h 303"/>
                <a:gd name="T52" fmla="*/ 0 w 343"/>
                <a:gd name="T53" fmla="*/ 0 h 303"/>
                <a:gd name="T54" fmla="*/ 0 w 343"/>
                <a:gd name="T55" fmla="*/ 0 h 303"/>
                <a:gd name="T56" fmla="*/ 0 w 343"/>
                <a:gd name="T57" fmla="*/ 0 h 303"/>
                <a:gd name="T58" fmla="*/ 0 w 343"/>
                <a:gd name="T59" fmla="*/ 0 h 303"/>
                <a:gd name="T60" fmla="*/ 0 w 343"/>
                <a:gd name="T61" fmla="*/ 0 h 303"/>
                <a:gd name="T62" fmla="*/ 0 w 343"/>
                <a:gd name="T63" fmla="*/ 0 h 303"/>
                <a:gd name="T64" fmla="*/ 0 w 343"/>
                <a:gd name="T65" fmla="*/ 0 h 303"/>
                <a:gd name="T66" fmla="*/ 0 w 343"/>
                <a:gd name="T67" fmla="*/ 0 h 303"/>
                <a:gd name="T68" fmla="*/ 0 w 343"/>
                <a:gd name="T69" fmla="*/ 0 h 303"/>
                <a:gd name="T70" fmla="*/ 0 w 343"/>
                <a:gd name="T71" fmla="*/ 0 h 303"/>
                <a:gd name="T72" fmla="*/ 0 w 343"/>
                <a:gd name="T73" fmla="*/ 0 h 303"/>
                <a:gd name="T74" fmla="*/ 0 w 343"/>
                <a:gd name="T75" fmla="*/ 0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303"/>
                <a:gd name="T116" fmla="*/ 343 w 343"/>
                <a:gd name="T117" fmla="*/ 303 h 3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303">
                  <a:moveTo>
                    <a:pt x="318" y="3"/>
                  </a:moveTo>
                  <a:lnTo>
                    <a:pt x="316" y="3"/>
                  </a:lnTo>
                  <a:lnTo>
                    <a:pt x="308" y="2"/>
                  </a:lnTo>
                  <a:lnTo>
                    <a:pt x="298" y="0"/>
                  </a:lnTo>
                  <a:lnTo>
                    <a:pt x="287" y="2"/>
                  </a:lnTo>
                  <a:lnTo>
                    <a:pt x="276" y="6"/>
                  </a:lnTo>
                  <a:lnTo>
                    <a:pt x="267" y="13"/>
                  </a:lnTo>
                  <a:lnTo>
                    <a:pt x="261" y="26"/>
                  </a:lnTo>
                  <a:lnTo>
                    <a:pt x="260" y="43"/>
                  </a:lnTo>
                  <a:lnTo>
                    <a:pt x="261" y="63"/>
                  </a:lnTo>
                  <a:lnTo>
                    <a:pt x="263" y="81"/>
                  </a:lnTo>
                  <a:lnTo>
                    <a:pt x="261" y="96"/>
                  </a:lnTo>
                  <a:lnTo>
                    <a:pt x="258" y="109"/>
                  </a:lnTo>
                  <a:lnTo>
                    <a:pt x="252" y="118"/>
                  </a:lnTo>
                  <a:lnTo>
                    <a:pt x="243" y="125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40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5"/>
                  </a:lnTo>
                  <a:lnTo>
                    <a:pt x="106" y="232"/>
                  </a:lnTo>
                  <a:lnTo>
                    <a:pt x="101" y="246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3" y="269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8" y="265"/>
                  </a:lnTo>
                  <a:lnTo>
                    <a:pt x="14" y="268"/>
                  </a:lnTo>
                  <a:lnTo>
                    <a:pt x="5" y="273"/>
                  </a:lnTo>
                  <a:lnTo>
                    <a:pt x="0" y="283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8"/>
                  </a:lnTo>
                  <a:lnTo>
                    <a:pt x="101" y="290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39" y="217"/>
                  </a:lnTo>
                  <a:lnTo>
                    <a:pt x="145" y="202"/>
                  </a:lnTo>
                  <a:lnTo>
                    <a:pt x="153" y="188"/>
                  </a:lnTo>
                  <a:lnTo>
                    <a:pt x="162" y="178"/>
                  </a:lnTo>
                  <a:lnTo>
                    <a:pt x="175" y="171"/>
                  </a:lnTo>
                  <a:lnTo>
                    <a:pt x="190" y="167"/>
                  </a:lnTo>
                  <a:lnTo>
                    <a:pt x="206" y="169"/>
                  </a:lnTo>
                  <a:lnTo>
                    <a:pt x="223" y="171"/>
                  </a:lnTo>
                  <a:lnTo>
                    <a:pt x="240" y="169"/>
                  </a:lnTo>
                  <a:lnTo>
                    <a:pt x="255" y="164"/>
                  </a:lnTo>
                  <a:lnTo>
                    <a:pt x="266" y="156"/>
                  </a:lnTo>
                  <a:lnTo>
                    <a:pt x="276" y="146"/>
                  </a:lnTo>
                  <a:lnTo>
                    <a:pt x="284" y="132"/>
                  </a:lnTo>
                  <a:lnTo>
                    <a:pt x="289" y="117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1" y="65"/>
                  </a:lnTo>
                  <a:lnTo>
                    <a:pt x="294" y="51"/>
                  </a:lnTo>
                  <a:lnTo>
                    <a:pt x="297" y="42"/>
                  </a:lnTo>
                  <a:lnTo>
                    <a:pt x="302" y="35"/>
                  </a:lnTo>
                  <a:lnTo>
                    <a:pt x="309" y="34"/>
                  </a:lnTo>
                  <a:lnTo>
                    <a:pt x="317" y="36"/>
                  </a:lnTo>
                  <a:lnTo>
                    <a:pt x="327" y="43"/>
                  </a:lnTo>
                  <a:lnTo>
                    <a:pt x="336" y="49"/>
                  </a:lnTo>
                  <a:lnTo>
                    <a:pt x="341" y="49"/>
                  </a:lnTo>
                  <a:lnTo>
                    <a:pt x="343" y="44"/>
                  </a:lnTo>
                  <a:lnTo>
                    <a:pt x="342" y="36"/>
                  </a:lnTo>
                  <a:lnTo>
                    <a:pt x="339" y="26"/>
                  </a:lnTo>
                  <a:lnTo>
                    <a:pt x="334" y="17"/>
                  </a:lnTo>
                  <a:lnTo>
                    <a:pt x="326" y="8"/>
                  </a:lnTo>
                  <a:lnTo>
                    <a:pt x="31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7"/>
            <p:cNvSpPr>
              <a:spLocks/>
            </p:cNvSpPr>
            <p:nvPr/>
          </p:nvSpPr>
          <p:spPr bwMode="auto">
            <a:xfrm>
              <a:off x="4570" y="1979"/>
              <a:ext cx="173" cy="151"/>
            </a:xfrm>
            <a:custGeom>
              <a:avLst/>
              <a:gdLst>
                <a:gd name="T0" fmla="*/ 1 w 346"/>
                <a:gd name="T1" fmla="*/ 0 h 303"/>
                <a:gd name="T2" fmla="*/ 1 w 346"/>
                <a:gd name="T3" fmla="*/ 0 h 303"/>
                <a:gd name="T4" fmla="*/ 1 w 346"/>
                <a:gd name="T5" fmla="*/ 0 h 303"/>
                <a:gd name="T6" fmla="*/ 1 w 346"/>
                <a:gd name="T7" fmla="*/ 0 h 303"/>
                <a:gd name="T8" fmla="*/ 1 w 346"/>
                <a:gd name="T9" fmla="*/ 0 h 303"/>
                <a:gd name="T10" fmla="*/ 1 w 346"/>
                <a:gd name="T11" fmla="*/ 0 h 303"/>
                <a:gd name="T12" fmla="*/ 1 w 346"/>
                <a:gd name="T13" fmla="*/ 0 h 303"/>
                <a:gd name="T14" fmla="*/ 1 w 346"/>
                <a:gd name="T15" fmla="*/ 0 h 303"/>
                <a:gd name="T16" fmla="*/ 1 w 346"/>
                <a:gd name="T17" fmla="*/ 0 h 303"/>
                <a:gd name="T18" fmla="*/ 1 w 346"/>
                <a:gd name="T19" fmla="*/ 0 h 303"/>
                <a:gd name="T20" fmla="*/ 1 w 346"/>
                <a:gd name="T21" fmla="*/ 0 h 303"/>
                <a:gd name="T22" fmla="*/ 1 w 346"/>
                <a:gd name="T23" fmla="*/ 0 h 303"/>
                <a:gd name="T24" fmla="*/ 1 w 346"/>
                <a:gd name="T25" fmla="*/ 0 h 303"/>
                <a:gd name="T26" fmla="*/ 1 w 346"/>
                <a:gd name="T27" fmla="*/ 0 h 303"/>
                <a:gd name="T28" fmla="*/ 1 w 346"/>
                <a:gd name="T29" fmla="*/ 0 h 303"/>
                <a:gd name="T30" fmla="*/ 1 w 346"/>
                <a:gd name="T31" fmla="*/ 0 h 303"/>
                <a:gd name="T32" fmla="*/ 1 w 346"/>
                <a:gd name="T33" fmla="*/ 0 h 303"/>
                <a:gd name="T34" fmla="*/ 0 w 346"/>
                <a:gd name="T35" fmla="*/ 0 h 303"/>
                <a:gd name="T36" fmla="*/ 1 w 346"/>
                <a:gd name="T37" fmla="*/ 0 h 303"/>
                <a:gd name="T38" fmla="*/ 1 w 346"/>
                <a:gd name="T39" fmla="*/ 0 h 303"/>
                <a:gd name="T40" fmla="*/ 1 w 346"/>
                <a:gd name="T41" fmla="*/ 0 h 303"/>
                <a:gd name="T42" fmla="*/ 1 w 346"/>
                <a:gd name="T43" fmla="*/ 0 h 303"/>
                <a:gd name="T44" fmla="*/ 1 w 346"/>
                <a:gd name="T45" fmla="*/ 0 h 303"/>
                <a:gd name="T46" fmla="*/ 1 w 346"/>
                <a:gd name="T47" fmla="*/ 0 h 303"/>
                <a:gd name="T48" fmla="*/ 1 w 346"/>
                <a:gd name="T49" fmla="*/ 0 h 303"/>
                <a:gd name="T50" fmla="*/ 1 w 346"/>
                <a:gd name="T51" fmla="*/ 0 h 303"/>
                <a:gd name="T52" fmla="*/ 1 w 346"/>
                <a:gd name="T53" fmla="*/ 0 h 303"/>
                <a:gd name="T54" fmla="*/ 1 w 346"/>
                <a:gd name="T55" fmla="*/ 0 h 303"/>
                <a:gd name="T56" fmla="*/ 1 w 346"/>
                <a:gd name="T57" fmla="*/ 0 h 303"/>
                <a:gd name="T58" fmla="*/ 1 w 346"/>
                <a:gd name="T59" fmla="*/ 0 h 303"/>
                <a:gd name="T60" fmla="*/ 1 w 346"/>
                <a:gd name="T61" fmla="*/ 0 h 303"/>
                <a:gd name="T62" fmla="*/ 1 w 346"/>
                <a:gd name="T63" fmla="*/ 0 h 303"/>
                <a:gd name="T64" fmla="*/ 1 w 346"/>
                <a:gd name="T65" fmla="*/ 0 h 303"/>
                <a:gd name="T66" fmla="*/ 1 w 346"/>
                <a:gd name="T67" fmla="*/ 0 h 303"/>
                <a:gd name="T68" fmla="*/ 1 w 346"/>
                <a:gd name="T69" fmla="*/ 0 h 303"/>
                <a:gd name="T70" fmla="*/ 1 w 346"/>
                <a:gd name="T71" fmla="*/ 0 h 303"/>
                <a:gd name="T72" fmla="*/ 1 w 346"/>
                <a:gd name="T73" fmla="*/ 0 h 303"/>
                <a:gd name="T74" fmla="*/ 1 w 346"/>
                <a:gd name="T75" fmla="*/ 0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6"/>
                <a:gd name="T115" fmla="*/ 0 h 303"/>
                <a:gd name="T116" fmla="*/ 346 w 346"/>
                <a:gd name="T117" fmla="*/ 303 h 3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6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8" y="0"/>
                  </a:lnTo>
                  <a:lnTo>
                    <a:pt x="287" y="1"/>
                  </a:lnTo>
                  <a:lnTo>
                    <a:pt x="277" y="6"/>
                  </a:lnTo>
                  <a:lnTo>
                    <a:pt x="267" y="13"/>
                  </a:lnTo>
                  <a:lnTo>
                    <a:pt x="262" y="25"/>
                  </a:lnTo>
                  <a:lnTo>
                    <a:pt x="260" y="43"/>
                  </a:lnTo>
                  <a:lnTo>
                    <a:pt x="262" y="62"/>
                  </a:lnTo>
                  <a:lnTo>
                    <a:pt x="263" y="81"/>
                  </a:lnTo>
                  <a:lnTo>
                    <a:pt x="262" y="96"/>
                  </a:lnTo>
                  <a:lnTo>
                    <a:pt x="258" y="108"/>
                  </a:lnTo>
                  <a:lnTo>
                    <a:pt x="252" y="118"/>
                  </a:lnTo>
                  <a:lnTo>
                    <a:pt x="243" y="124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39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2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4" y="268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40" y="218"/>
                  </a:lnTo>
                  <a:lnTo>
                    <a:pt x="145" y="204"/>
                  </a:lnTo>
                  <a:lnTo>
                    <a:pt x="153" y="191"/>
                  </a:lnTo>
                  <a:lnTo>
                    <a:pt x="163" y="182"/>
                  </a:lnTo>
                  <a:lnTo>
                    <a:pt x="175" y="174"/>
                  </a:lnTo>
                  <a:lnTo>
                    <a:pt x="190" y="169"/>
                  </a:lnTo>
                  <a:lnTo>
                    <a:pt x="206" y="168"/>
                  </a:lnTo>
                  <a:lnTo>
                    <a:pt x="224" y="167"/>
                  </a:lnTo>
                  <a:lnTo>
                    <a:pt x="239" y="165"/>
                  </a:lnTo>
                  <a:lnTo>
                    <a:pt x="251" y="159"/>
                  </a:lnTo>
                  <a:lnTo>
                    <a:pt x="262" y="152"/>
                  </a:lnTo>
                  <a:lnTo>
                    <a:pt x="269" y="143"/>
                  </a:lnTo>
                  <a:lnTo>
                    <a:pt x="274" y="130"/>
                  </a:lnTo>
                  <a:lnTo>
                    <a:pt x="278" y="115"/>
                  </a:lnTo>
                  <a:lnTo>
                    <a:pt x="279" y="98"/>
                  </a:lnTo>
                  <a:lnTo>
                    <a:pt x="280" y="81"/>
                  </a:lnTo>
                  <a:lnTo>
                    <a:pt x="281" y="65"/>
                  </a:lnTo>
                  <a:lnTo>
                    <a:pt x="286" y="53"/>
                  </a:lnTo>
                  <a:lnTo>
                    <a:pt x="290" y="44"/>
                  </a:lnTo>
                  <a:lnTo>
                    <a:pt x="297" y="38"/>
                  </a:lnTo>
                  <a:lnTo>
                    <a:pt x="305" y="36"/>
                  </a:lnTo>
                  <a:lnTo>
                    <a:pt x="316" y="37"/>
                  </a:lnTo>
                  <a:lnTo>
                    <a:pt x="327" y="43"/>
                  </a:lnTo>
                  <a:lnTo>
                    <a:pt x="338" y="47"/>
                  </a:lnTo>
                  <a:lnTo>
                    <a:pt x="343" y="46"/>
                  </a:lnTo>
                  <a:lnTo>
                    <a:pt x="346" y="42"/>
                  </a:lnTo>
                  <a:lnTo>
                    <a:pt x="345" y="33"/>
                  </a:lnTo>
                  <a:lnTo>
                    <a:pt x="340" y="24"/>
                  </a:lnTo>
                  <a:lnTo>
                    <a:pt x="334" y="15"/>
                  </a:lnTo>
                  <a:lnTo>
                    <a:pt x="327" y="7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8"/>
            <p:cNvSpPr>
              <a:spLocks/>
            </p:cNvSpPr>
            <p:nvPr/>
          </p:nvSpPr>
          <p:spPr bwMode="auto">
            <a:xfrm>
              <a:off x="4609" y="2011"/>
              <a:ext cx="172" cy="152"/>
            </a:xfrm>
            <a:custGeom>
              <a:avLst/>
              <a:gdLst>
                <a:gd name="T0" fmla="*/ 0 w 345"/>
                <a:gd name="T1" fmla="*/ 1 h 303"/>
                <a:gd name="T2" fmla="*/ 0 w 345"/>
                <a:gd name="T3" fmla="*/ 0 h 303"/>
                <a:gd name="T4" fmla="*/ 0 w 345"/>
                <a:gd name="T5" fmla="*/ 1 h 303"/>
                <a:gd name="T6" fmla="*/ 0 w 345"/>
                <a:gd name="T7" fmla="*/ 1 h 303"/>
                <a:gd name="T8" fmla="*/ 0 w 345"/>
                <a:gd name="T9" fmla="*/ 1 h 303"/>
                <a:gd name="T10" fmla="*/ 0 w 345"/>
                <a:gd name="T11" fmla="*/ 1 h 303"/>
                <a:gd name="T12" fmla="*/ 0 w 345"/>
                <a:gd name="T13" fmla="*/ 1 h 303"/>
                <a:gd name="T14" fmla="*/ 0 w 345"/>
                <a:gd name="T15" fmla="*/ 1 h 303"/>
                <a:gd name="T16" fmla="*/ 0 w 345"/>
                <a:gd name="T17" fmla="*/ 1 h 303"/>
                <a:gd name="T18" fmla="*/ 0 w 345"/>
                <a:gd name="T19" fmla="*/ 1 h 303"/>
                <a:gd name="T20" fmla="*/ 0 w 345"/>
                <a:gd name="T21" fmla="*/ 1 h 303"/>
                <a:gd name="T22" fmla="*/ 0 w 345"/>
                <a:gd name="T23" fmla="*/ 1 h 303"/>
                <a:gd name="T24" fmla="*/ 0 w 345"/>
                <a:gd name="T25" fmla="*/ 1 h 303"/>
                <a:gd name="T26" fmla="*/ 0 w 345"/>
                <a:gd name="T27" fmla="*/ 1 h 303"/>
                <a:gd name="T28" fmla="*/ 0 w 345"/>
                <a:gd name="T29" fmla="*/ 1 h 303"/>
                <a:gd name="T30" fmla="*/ 0 w 345"/>
                <a:gd name="T31" fmla="*/ 1 h 303"/>
                <a:gd name="T32" fmla="*/ 0 w 345"/>
                <a:gd name="T33" fmla="*/ 1 h 303"/>
                <a:gd name="T34" fmla="*/ 0 w 345"/>
                <a:gd name="T35" fmla="*/ 1 h 303"/>
                <a:gd name="T36" fmla="*/ 0 w 345"/>
                <a:gd name="T37" fmla="*/ 1 h 303"/>
                <a:gd name="T38" fmla="*/ 0 w 345"/>
                <a:gd name="T39" fmla="*/ 1 h 303"/>
                <a:gd name="T40" fmla="*/ 0 w 345"/>
                <a:gd name="T41" fmla="*/ 1 h 303"/>
                <a:gd name="T42" fmla="*/ 0 w 345"/>
                <a:gd name="T43" fmla="*/ 1 h 303"/>
                <a:gd name="T44" fmla="*/ 0 w 345"/>
                <a:gd name="T45" fmla="*/ 1 h 303"/>
                <a:gd name="T46" fmla="*/ 0 w 345"/>
                <a:gd name="T47" fmla="*/ 1 h 303"/>
                <a:gd name="T48" fmla="*/ 0 w 345"/>
                <a:gd name="T49" fmla="*/ 1 h 303"/>
                <a:gd name="T50" fmla="*/ 0 w 345"/>
                <a:gd name="T51" fmla="*/ 1 h 303"/>
                <a:gd name="T52" fmla="*/ 0 w 345"/>
                <a:gd name="T53" fmla="*/ 1 h 303"/>
                <a:gd name="T54" fmla="*/ 0 w 345"/>
                <a:gd name="T55" fmla="*/ 1 h 303"/>
                <a:gd name="T56" fmla="*/ 0 w 345"/>
                <a:gd name="T57" fmla="*/ 1 h 303"/>
                <a:gd name="T58" fmla="*/ 0 w 345"/>
                <a:gd name="T59" fmla="*/ 1 h 303"/>
                <a:gd name="T60" fmla="*/ 0 w 345"/>
                <a:gd name="T61" fmla="*/ 1 h 303"/>
                <a:gd name="T62" fmla="*/ 0 w 345"/>
                <a:gd name="T63" fmla="*/ 1 h 303"/>
                <a:gd name="T64" fmla="*/ 0 w 345"/>
                <a:gd name="T65" fmla="*/ 1 h 303"/>
                <a:gd name="T66" fmla="*/ 0 w 345"/>
                <a:gd name="T67" fmla="*/ 1 h 303"/>
                <a:gd name="T68" fmla="*/ 0 w 345"/>
                <a:gd name="T69" fmla="*/ 1 h 303"/>
                <a:gd name="T70" fmla="*/ 0 w 345"/>
                <a:gd name="T71" fmla="*/ 1 h 303"/>
                <a:gd name="T72" fmla="*/ 0 w 345"/>
                <a:gd name="T73" fmla="*/ 1 h 303"/>
                <a:gd name="T74" fmla="*/ 0 w 345"/>
                <a:gd name="T75" fmla="*/ 1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5"/>
                <a:gd name="T115" fmla="*/ 0 h 303"/>
                <a:gd name="T116" fmla="*/ 345 w 345"/>
                <a:gd name="T117" fmla="*/ 303 h 3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5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87" y="1"/>
                  </a:lnTo>
                  <a:lnTo>
                    <a:pt x="276" y="5"/>
                  </a:lnTo>
                  <a:lnTo>
                    <a:pt x="266" y="12"/>
                  </a:lnTo>
                  <a:lnTo>
                    <a:pt x="261" y="25"/>
                  </a:lnTo>
                  <a:lnTo>
                    <a:pt x="259" y="42"/>
                  </a:lnTo>
                  <a:lnTo>
                    <a:pt x="262" y="62"/>
                  </a:lnTo>
                  <a:lnTo>
                    <a:pt x="262" y="80"/>
                  </a:lnTo>
                  <a:lnTo>
                    <a:pt x="261" y="95"/>
                  </a:lnTo>
                  <a:lnTo>
                    <a:pt x="258" y="108"/>
                  </a:lnTo>
                  <a:lnTo>
                    <a:pt x="253" y="117"/>
                  </a:lnTo>
                  <a:lnTo>
                    <a:pt x="243" y="124"/>
                  </a:lnTo>
                  <a:lnTo>
                    <a:pt x="230" y="128"/>
                  </a:lnTo>
                  <a:lnTo>
                    <a:pt x="212" y="128"/>
                  </a:lnTo>
                  <a:lnTo>
                    <a:pt x="192" y="128"/>
                  </a:lnTo>
                  <a:lnTo>
                    <a:pt x="172" y="132"/>
                  </a:lnTo>
                  <a:lnTo>
                    <a:pt x="152" y="139"/>
                  </a:lnTo>
                  <a:lnTo>
                    <a:pt x="135" y="149"/>
                  </a:lnTo>
                  <a:lnTo>
                    <a:pt x="121" y="163"/>
                  </a:lnTo>
                  <a:lnTo>
                    <a:pt x="111" y="178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1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9" y="264"/>
                  </a:lnTo>
                  <a:lnTo>
                    <a:pt x="64" y="268"/>
                  </a:lnTo>
                  <a:lnTo>
                    <a:pt x="48" y="270"/>
                  </a:lnTo>
                  <a:lnTo>
                    <a:pt x="33" y="269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10" y="295"/>
                  </a:lnTo>
                  <a:lnTo>
                    <a:pt x="22" y="300"/>
                  </a:lnTo>
                  <a:lnTo>
                    <a:pt x="40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8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2"/>
                  </a:lnTo>
                  <a:lnTo>
                    <a:pt x="140" y="216"/>
                  </a:lnTo>
                  <a:lnTo>
                    <a:pt x="145" y="201"/>
                  </a:lnTo>
                  <a:lnTo>
                    <a:pt x="154" y="187"/>
                  </a:lnTo>
                  <a:lnTo>
                    <a:pt x="163" y="177"/>
                  </a:lnTo>
                  <a:lnTo>
                    <a:pt x="175" y="170"/>
                  </a:lnTo>
                  <a:lnTo>
                    <a:pt x="190" y="167"/>
                  </a:lnTo>
                  <a:lnTo>
                    <a:pt x="206" y="168"/>
                  </a:lnTo>
                  <a:lnTo>
                    <a:pt x="224" y="170"/>
                  </a:lnTo>
                  <a:lnTo>
                    <a:pt x="239" y="168"/>
                  </a:lnTo>
                  <a:lnTo>
                    <a:pt x="250" y="163"/>
                  </a:lnTo>
                  <a:lnTo>
                    <a:pt x="261" y="155"/>
                  </a:lnTo>
                  <a:lnTo>
                    <a:pt x="269" y="145"/>
                  </a:lnTo>
                  <a:lnTo>
                    <a:pt x="274" y="131"/>
                  </a:lnTo>
                  <a:lnTo>
                    <a:pt x="278" y="116"/>
                  </a:lnTo>
                  <a:lnTo>
                    <a:pt x="279" y="98"/>
                  </a:lnTo>
                  <a:lnTo>
                    <a:pt x="280" y="80"/>
                  </a:lnTo>
                  <a:lnTo>
                    <a:pt x="281" y="64"/>
                  </a:lnTo>
                  <a:lnTo>
                    <a:pt x="286" y="53"/>
                  </a:lnTo>
                  <a:lnTo>
                    <a:pt x="291" y="43"/>
                  </a:lnTo>
                  <a:lnTo>
                    <a:pt x="297" y="38"/>
                  </a:lnTo>
                  <a:lnTo>
                    <a:pt x="306" y="35"/>
                  </a:lnTo>
                  <a:lnTo>
                    <a:pt x="316" y="37"/>
                  </a:lnTo>
                  <a:lnTo>
                    <a:pt x="327" y="42"/>
                  </a:lnTo>
                  <a:lnTo>
                    <a:pt x="338" y="47"/>
                  </a:lnTo>
                  <a:lnTo>
                    <a:pt x="344" y="46"/>
                  </a:lnTo>
                  <a:lnTo>
                    <a:pt x="345" y="41"/>
                  </a:lnTo>
                  <a:lnTo>
                    <a:pt x="344" y="33"/>
                  </a:lnTo>
                  <a:lnTo>
                    <a:pt x="340" y="25"/>
                  </a:lnTo>
                  <a:lnTo>
                    <a:pt x="334" y="16"/>
                  </a:lnTo>
                  <a:lnTo>
                    <a:pt x="327" y="8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29"/>
            <p:cNvSpPr>
              <a:spLocks/>
            </p:cNvSpPr>
            <p:nvPr/>
          </p:nvSpPr>
          <p:spPr bwMode="auto">
            <a:xfrm>
              <a:off x="4355" y="2023"/>
              <a:ext cx="63" cy="55"/>
            </a:xfrm>
            <a:custGeom>
              <a:avLst/>
              <a:gdLst>
                <a:gd name="T0" fmla="*/ 0 w 127"/>
                <a:gd name="T1" fmla="*/ 1 h 109"/>
                <a:gd name="T2" fmla="*/ 0 w 127"/>
                <a:gd name="T3" fmla="*/ 1 h 109"/>
                <a:gd name="T4" fmla="*/ 0 w 127"/>
                <a:gd name="T5" fmla="*/ 1 h 109"/>
                <a:gd name="T6" fmla="*/ 0 w 127"/>
                <a:gd name="T7" fmla="*/ 1 h 109"/>
                <a:gd name="T8" fmla="*/ 0 w 127"/>
                <a:gd name="T9" fmla="*/ 1 h 109"/>
                <a:gd name="T10" fmla="*/ 0 w 127"/>
                <a:gd name="T11" fmla="*/ 1 h 109"/>
                <a:gd name="T12" fmla="*/ 0 w 127"/>
                <a:gd name="T13" fmla="*/ 1 h 109"/>
                <a:gd name="T14" fmla="*/ 0 w 127"/>
                <a:gd name="T15" fmla="*/ 1 h 109"/>
                <a:gd name="T16" fmla="*/ 0 w 127"/>
                <a:gd name="T17" fmla="*/ 1 h 109"/>
                <a:gd name="T18" fmla="*/ 0 w 127"/>
                <a:gd name="T19" fmla="*/ 1 h 109"/>
                <a:gd name="T20" fmla="*/ 0 w 127"/>
                <a:gd name="T21" fmla="*/ 0 h 109"/>
                <a:gd name="T22" fmla="*/ 0 w 127"/>
                <a:gd name="T23" fmla="*/ 0 h 109"/>
                <a:gd name="T24" fmla="*/ 0 w 127"/>
                <a:gd name="T25" fmla="*/ 1 h 109"/>
                <a:gd name="T26" fmla="*/ 0 w 127"/>
                <a:gd name="T27" fmla="*/ 1 h 109"/>
                <a:gd name="T28" fmla="*/ 0 w 127"/>
                <a:gd name="T29" fmla="*/ 1 h 109"/>
                <a:gd name="T30" fmla="*/ 0 w 127"/>
                <a:gd name="T31" fmla="*/ 1 h 109"/>
                <a:gd name="T32" fmla="*/ 0 w 127"/>
                <a:gd name="T33" fmla="*/ 1 h 109"/>
                <a:gd name="T34" fmla="*/ 0 w 127"/>
                <a:gd name="T35" fmla="*/ 1 h 109"/>
                <a:gd name="T36" fmla="*/ 0 w 127"/>
                <a:gd name="T37" fmla="*/ 1 h 109"/>
                <a:gd name="T38" fmla="*/ 0 w 127"/>
                <a:gd name="T39" fmla="*/ 1 h 109"/>
                <a:gd name="T40" fmla="*/ 0 w 127"/>
                <a:gd name="T41" fmla="*/ 1 h 109"/>
                <a:gd name="T42" fmla="*/ 0 w 127"/>
                <a:gd name="T43" fmla="*/ 1 h 109"/>
                <a:gd name="T44" fmla="*/ 0 w 127"/>
                <a:gd name="T45" fmla="*/ 1 h 109"/>
                <a:gd name="T46" fmla="*/ 0 w 127"/>
                <a:gd name="T47" fmla="*/ 1 h 109"/>
                <a:gd name="T48" fmla="*/ 0 w 127"/>
                <a:gd name="T49" fmla="*/ 1 h 109"/>
                <a:gd name="T50" fmla="*/ 0 w 127"/>
                <a:gd name="T51" fmla="*/ 1 h 109"/>
                <a:gd name="T52" fmla="*/ 0 w 127"/>
                <a:gd name="T53" fmla="*/ 1 h 109"/>
                <a:gd name="T54" fmla="*/ 0 w 127"/>
                <a:gd name="T55" fmla="*/ 1 h 109"/>
                <a:gd name="T56" fmla="*/ 0 w 127"/>
                <a:gd name="T57" fmla="*/ 1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09"/>
                <a:gd name="T89" fmla="*/ 127 w 127"/>
                <a:gd name="T90" fmla="*/ 109 h 1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09">
                  <a:moveTo>
                    <a:pt x="3" y="76"/>
                  </a:moveTo>
                  <a:lnTo>
                    <a:pt x="5" y="75"/>
                  </a:lnTo>
                  <a:lnTo>
                    <a:pt x="12" y="71"/>
                  </a:lnTo>
                  <a:lnTo>
                    <a:pt x="22" y="65"/>
                  </a:lnTo>
                  <a:lnTo>
                    <a:pt x="34" y="57"/>
                  </a:lnTo>
                  <a:lnTo>
                    <a:pt x="47" y="49"/>
                  </a:lnTo>
                  <a:lnTo>
                    <a:pt x="60" y="39"/>
                  </a:lnTo>
                  <a:lnTo>
                    <a:pt x="72" y="27"/>
                  </a:lnTo>
                  <a:lnTo>
                    <a:pt x="82" y="15"/>
                  </a:lnTo>
                  <a:lnTo>
                    <a:pt x="91" y="4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7" y="19"/>
                  </a:lnTo>
                  <a:lnTo>
                    <a:pt x="125" y="30"/>
                  </a:lnTo>
                  <a:lnTo>
                    <a:pt x="116" y="42"/>
                  </a:lnTo>
                  <a:lnTo>
                    <a:pt x="103" y="55"/>
                  </a:lnTo>
                  <a:lnTo>
                    <a:pt x="91" y="67"/>
                  </a:lnTo>
                  <a:lnTo>
                    <a:pt x="80" y="78"/>
                  </a:lnTo>
                  <a:lnTo>
                    <a:pt x="68" y="88"/>
                  </a:lnTo>
                  <a:lnTo>
                    <a:pt x="58" y="97"/>
                  </a:lnTo>
                  <a:lnTo>
                    <a:pt x="47" y="103"/>
                  </a:lnTo>
                  <a:lnTo>
                    <a:pt x="36" y="108"/>
                  </a:lnTo>
                  <a:lnTo>
                    <a:pt x="26" y="109"/>
                  </a:lnTo>
                  <a:lnTo>
                    <a:pt x="10" y="107"/>
                  </a:lnTo>
                  <a:lnTo>
                    <a:pt x="2" y="101"/>
                  </a:lnTo>
                  <a:lnTo>
                    <a:pt x="0" y="91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30"/>
            <p:cNvSpPr>
              <a:spLocks/>
            </p:cNvSpPr>
            <p:nvPr/>
          </p:nvSpPr>
          <p:spPr bwMode="auto">
            <a:xfrm>
              <a:off x="4383" y="2048"/>
              <a:ext cx="63" cy="55"/>
            </a:xfrm>
            <a:custGeom>
              <a:avLst/>
              <a:gdLst>
                <a:gd name="T0" fmla="*/ 0 w 127"/>
                <a:gd name="T1" fmla="*/ 1 h 110"/>
                <a:gd name="T2" fmla="*/ 0 w 127"/>
                <a:gd name="T3" fmla="*/ 1 h 110"/>
                <a:gd name="T4" fmla="*/ 0 w 127"/>
                <a:gd name="T5" fmla="*/ 1 h 110"/>
                <a:gd name="T6" fmla="*/ 0 w 127"/>
                <a:gd name="T7" fmla="*/ 1 h 110"/>
                <a:gd name="T8" fmla="*/ 0 w 127"/>
                <a:gd name="T9" fmla="*/ 1 h 110"/>
                <a:gd name="T10" fmla="*/ 0 w 127"/>
                <a:gd name="T11" fmla="*/ 1 h 110"/>
                <a:gd name="T12" fmla="*/ 0 w 127"/>
                <a:gd name="T13" fmla="*/ 1 h 110"/>
                <a:gd name="T14" fmla="*/ 0 w 127"/>
                <a:gd name="T15" fmla="*/ 1 h 110"/>
                <a:gd name="T16" fmla="*/ 0 w 127"/>
                <a:gd name="T17" fmla="*/ 1 h 110"/>
                <a:gd name="T18" fmla="*/ 0 w 127"/>
                <a:gd name="T19" fmla="*/ 1 h 110"/>
                <a:gd name="T20" fmla="*/ 0 w 127"/>
                <a:gd name="T21" fmla="*/ 0 h 110"/>
                <a:gd name="T22" fmla="*/ 0 w 127"/>
                <a:gd name="T23" fmla="*/ 0 h 110"/>
                <a:gd name="T24" fmla="*/ 0 w 127"/>
                <a:gd name="T25" fmla="*/ 1 h 110"/>
                <a:gd name="T26" fmla="*/ 0 w 127"/>
                <a:gd name="T27" fmla="*/ 1 h 110"/>
                <a:gd name="T28" fmla="*/ 0 w 127"/>
                <a:gd name="T29" fmla="*/ 1 h 110"/>
                <a:gd name="T30" fmla="*/ 0 w 127"/>
                <a:gd name="T31" fmla="*/ 1 h 110"/>
                <a:gd name="T32" fmla="*/ 0 w 127"/>
                <a:gd name="T33" fmla="*/ 1 h 110"/>
                <a:gd name="T34" fmla="*/ 0 w 127"/>
                <a:gd name="T35" fmla="*/ 1 h 110"/>
                <a:gd name="T36" fmla="*/ 0 w 127"/>
                <a:gd name="T37" fmla="*/ 1 h 110"/>
                <a:gd name="T38" fmla="*/ 0 w 127"/>
                <a:gd name="T39" fmla="*/ 1 h 110"/>
                <a:gd name="T40" fmla="*/ 0 w 127"/>
                <a:gd name="T41" fmla="*/ 1 h 110"/>
                <a:gd name="T42" fmla="*/ 0 w 127"/>
                <a:gd name="T43" fmla="*/ 1 h 110"/>
                <a:gd name="T44" fmla="*/ 0 w 127"/>
                <a:gd name="T45" fmla="*/ 1 h 110"/>
                <a:gd name="T46" fmla="*/ 0 w 127"/>
                <a:gd name="T47" fmla="*/ 1 h 110"/>
                <a:gd name="T48" fmla="*/ 0 w 127"/>
                <a:gd name="T49" fmla="*/ 1 h 110"/>
                <a:gd name="T50" fmla="*/ 0 w 127"/>
                <a:gd name="T51" fmla="*/ 1 h 110"/>
                <a:gd name="T52" fmla="*/ 0 w 127"/>
                <a:gd name="T53" fmla="*/ 1 h 110"/>
                <a:gd name="T54" fmla="*/ 0 w 127"/>
                <a:gd name="T55" fmla="*/ 1 h 110"/>
                <a:gd name="T56" fmla="*/ 0 w 127"/>
                <a:gd name="T57" fmla="*/ 1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0"/>
                <a:gd name="T89" fmla="*/ 127 w 127"/>
                <a:gd name="T90" fmla="*/ 110 h 1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0">
                  <a:moveTo>
                    <a:pt x="2" y="76"/>
                  </a:moveTo>
                  <a:lnTo>
                    <a:pt x="4" y="75"/>
                  </a:lnTo>
                  <a:lnTo>
                    <a:pt x="11" y="72"/>
                  </a:lnTo>
                  <a:lnTo>
                    <a:pt x="22" y="66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38"/>
                  </a:lnTo>
                  <a:lnTo>
                    <a:pt x="71" y="27"/>
                  </a:lnTo>
                  <a:lnTo>
                    <a:pt x="80" y="14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18" y="4"/>
                  </a:lnTo>
                  <a:lnTo>
                    <a:pt x="125" y="11"/>
                  </a:lnTo>
                  <a:lnTo>
                    <a:pt x="127" y="20"/>
                  </a:lnTo>
                  <a:lnTo>
                    <a:pt x="124" y="30"/>
                  </a:lnTo>
                  <a:lnTo>
                    <a:pt x="115" y="43"/>
                  </a:lnTo>
                  <a:lnTo>
                    <a:pt x="102" y="56"/>
                  </a:lnTo>
                  <a:lnTo>
                    <a:pt x="91" y="67"/>
                  </a:lnTo>
                  <a:lnTo>
                    <a:pt x="78" y="79"/>
                  </a:lnTo>
                  <a:lnTo>
                    <a:pt x="68" y="89"/>
                  </a:lnTo>
                  <a:lnTo>
                    <a:pt x="56" y="97"/>
                  </a:lnTo>
                  <a:lnTo>
                    <a:pt x="46" y="104"/>
                  </a:lnTo>
                  <a:lnTo>
                    <a:pt x="36" y="109"/>
                  </a:lnTo>
                  <a:lnTo>
                    <a:pt x="25" y="110"/>
                  </a:lnTo>
                  <a:lnTo>
                    <a:pt x="9" y="108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31"/>
            <p:cNvSpPr>
              <a:spLocks/>
            </p:cNvSpPr>
            <p:nvPr/>
          </p:nvSpPr>
          <p:spPr bwMode="auto">
            <a:xfrm>
              <a:off x="4411" y="2073"/>
              <a:ext cx="63" cy="55"/>
            </a:xfrm>
            <a:custGeom>
              <a:avLst/>
              <a:gdLst>
                <a:gd name="T0" fmla="*/ 0 w 128"/>
                <a:gd name="T1" fmla="*/ 0 h 111"/>
                <a:gd name="T2" fmla="*/ 0 w 128"/>
                <a:gd name="T3" fmla="*/ 0 h 111"/>
                <a:gd name="T4" fmla="*/ 0 w 128"/>
                <a:gd name="T5" fmla="*/ 0 h 111"/>
                <a:gd name="T6" fmla="*/ 0 w 128"/>
                <a:gd name="T7" fmla="*/ 0 h 111"/>
                <a:gd name="T8" fmla="*/ 0 w 128"/>
                <a:gd name="T9" fmla="*/ 0 h 111"/>
                <a:gd name="T10" fmla="*/ 0 w 128"/>
                <a:gd name="T11" fmla="*/ 0 h 111"/>
                <a:gd name="T12" fmla="*/ 0 w 128"/>
                <a:gd name="T13" fmla="*/ 0 h 111"/>
                <a:gd name="T14" fmla="*/ 0 w 128"/>
                <a:gd name="T15" fmla="*/ 0 h 111"/>
                <a:gd name="T16" fmla="*/ 0 w 128"/>
                <a:gd name="T17" fmla="*/ 0 h 111"/>
                <a:gd name="T18" fmla="*/ 0 w 128"/>
                <a:gd name="T19" fmla="*/ 0 h 111"/>
                <a:gd name="T20" fmla="*/ 0 w 128"/>
                <a:gd name="T21" fmla="*/ 0 h 111"/>
                <a:gd name="T22" fmla="*/ 0 w 128"/>
                <a:gd name="T23" fmla="*/ 0 h 111"/>
                <a:gd name="T24" fmla="*/ 0 w 128"/>
                <a:gd name="T25" fmla="*/ 0 h 111"/>
                <a:gd name="T26" fmla="*/ 0 w 128"/>
                <a:gd name="T27" fmla="*/ 0 h 111"/>
                <a:gd name="T28" fmla="*/ 0 w 128"/>
                <a:gd name="T29" fmla="*/ 0 h 111"/>
                <a:gd name="T30" fmla="*/ 0 w 128"/>
                <a:gd name="T31" fmla="*/ 0 h 111"/>
                <a:gd name="T32" fmla="*/ 0 w 128"/>
                <a:gd name="T33" fmla="*/ 0 h 111"/>
                <a:gd name="T34" fmla="*/ 0 w 128"/>
                <a:gd name="T35" fmla="*/ 0 h 111"/>
                <a:gd name="T36" fmla="*/ 0 w 128"/>
                <a:gd name="T37" fmla="*/ 0 h 111"/>
                <a:gd name="T38" fmla="*/ 0 w 128"/>
                <a:gd name="T39" fmla="*/ 0 h 111"/>
                <a:gd name="T40" fmla="*/ 0 w 128"/>
                <a:gd name="T41" fmla="*/ 0 h 111"/>
                <a:gd name="T42" fmla="*/ 0 w 128"/>
                <a:gd name="T43" fmla="*/ 0 h 111"/>
                <a:gd name="T44" fmla="*/ 0 w 128"/>
                <a:gd name="T45" fmla="*/ 0 h 111"/>
                <a:gd name="T46" fmla="*/ 0 w 128"/>
                <a:gd name="T47" fmla="*/ 0 h 111"/>
                <a:gd name="T48" fmla="*/ 0 w 128"/>
                <a:gd name="T49" fmla="*/ 0 h 111"/>
                <a:gd name="T50" fmla="*/ 0 w 128"/>
                <a:gd name="T51" fmla="*/ 0 h 111"/>
                <a:gd name="T52" fmla="*/ 0 w 128"/>
                <a:gd name="T53" fmla="*/ 0 h 111"/>
                <a:gd name="T54" fmla="*/ 0 w 128"/>
                <a:gd name="T55" fmla="*/ 0 h 111"/>
                <a:gd name="T56" fmla="*/ 0 w 128"/>
                <a:gd name="T57" fmla="*/ 0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8"/>
                <a:gd name="T88" fmla="*/ 0 h 111"/>
                <a:gd name="T89" fmla="*/ 128 w 128"/>
                <a:gd name="T90" fmla="*/ 111 h 1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8" h="111">
                  <a:moveTo>
                    <a:pt x="4" y="77"/>
                  </a:moveTo>
                  <a:lnTo>
                    <a:pt x="6" y="76"/>
                  </a:lnTo>
                  <a:lnTo>
                    <a:pt x="13" y="73"/>
                  </a:lnTo>
                  <a:lnTo>
                    <a:pt x="23" y="67"/>
                  </a:lnTo>
                  <a:lnTo>
                    <a:pt x="35" y="59"/>
                  </a:lnTo>
                  <a:lnTo>
                    <a:pt x="47" y="50"/>
                  </a:lnTo>
                  <a:lnTo>
                    <a:pt x="60" y="39"/>
                  </a:lnTo>
                  <a:lnTo>
                    <a:pt x="73" y="28"/>
                  </a:lnTo>
                  <a:lnTo>
                    <a:pt x="82" y="15"/>
                  </a:lnTo>
                  <a:lnTo>
                    <a:pt x="91" y="6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8" y="20"/>
                  </a:lnTo>
                  <a:lnTo>
                    <a:pt x="125" y="31"/>
                  </a:lnTo>
                  <a:lnTo>
                    <a:pt x="115" y="44"/>
                  </a:lnTo>
                  <a:lnTo>
                    <a:pt x="103" y="56"/>
                  </a:lnTo>
                  <a:lnTo>
                    <a:pt x="91" y="68"/>
                  </a:lnTo>
                  <a:lnTo>
                    <a:pt x="80" y="79"/>
                  </a:lnTo>
                  <a:lnTo>
                    <a:pt x="69" y="90"/>
                  </a:lnTo>
                  <a:lnTo>
                    <a:pt x="58" y="98"/>
                  </a:lnTo>
                  <a:lnTo>
                    <a:pt x="47" y="105"/>
                  </a:lnTo>
                  <a:lnTo>
                    <a:pt x="36" y="109"/>
                  </a:lnTo>
                  <a:lnTo>
                    <a:pt x="25" y="111"/>
                  </a:lnTo>
                  <a:lnTo>
                    <a:pt x="9" y="108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85800" y="1752600"/>
            <a:ext cx="8153400" cy="68580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ABCA6BC1-0417-434E-BDA8-98EF6F9EB0A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20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Morale Assessments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Great opportunity to </a:t>
            </a:r>
            <a:r>
              <a:rPr lang="en-US" sz="2200" dirty="0" smtClean="0">
                <a:solidFill>
                  <a:srgbClr val="0066FF"/>
                </a:solidFill>
              </a:rPr>
              <a:t>Teach and Train </a:t>
            </a:r>
            <a:r>
              <a:rPr lang="en-US" sz="2200" dirty="0" smtClean="0"/>
              <a:t>directing authority on how to integrate moral assessments into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66FF"/>
                </a:solidFill>
              </a:rPr>
              <a:t>Assessing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66FF"/>
                </a:solidFill>
              </a:rPr>
              <a:t>morale is a key aspect </a:t>
            </a:r>
            <a:r>
              <a:rPr lang="en-US" sz="2200" dirty="0" smtClean="0"/>
              <a:t>of an IG’s charter and a critical barometer for helping commanders </a:t>
            </a:r>
            <a:r>
              <a:rPr lang="en-US" sz="2200" dirty="0" smtClean="0">
                <a:solidFill>
                  <a:srgbClr val="0066FF"/>
                </a:solidFill>
              </a:rPr>
              <a:t>determine their warfighting and overall mission readiness </a:t>
            </a:r>
            <a:r>
              <a:rPr lang="en-US" sz="2200" dirty="0" smtClean="0"/>
              <a:t>of their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u="sng" dirty="0" smtClean="0">
                <a:solidFill>
                  <a:srgbClr val="0066FF"/>
                </a:solidFill>
              </a:rPr>
              <a:t>Morale vs. Command climate :</a:t>
            </a:r>
            <a:r>
              <a:rPr lang="en-US" sz="2200" dirty="0" smtClean="0">
                <a:solidFill>
                  <a:srgbClr val="0066FF"/>
                </a:solidFill>
              </a:rPr>
              <a:t> </a:t>
            </a:r>
            <a:r>
              <a:rPr lang="en-US" sz="2200" dirty="0" smtClean="0"/>
              <a:t>Command Climate focuses primarily on </a:t>
            </a:r>
            <a:r>
              <a:rPr lang="en-US" sz="2200" u="sng" dirty="0" smtClean="0">
                <a:solidFill>
                  <a:srgbClr val="0066FF"/>
                </a:solidFill>
              </a:rPr>
              <a:t>leaders</a:t>
            </a:r>
            <a:r>
              <a:rPr lang="en-US" sz="2200" dirty="0" smtClean="0"/>
              <a:t> while morale focuses on the </a:t>
            </a:r>
            <a:r>
              <a:rPr lang="en-US" sz="2200" u="sng" dirty="0" smtClean="0">
                <a:solidFill>
                  <a:srgbClr val="0066FF"/>
                </a:solidFill>
              </a:rPr>
              <a:t>led</a:t>
            </a:r>
            <a:r>
              <a:rPr lang="en-US" sz="2200" dirty="0" smtClean="0"/>
              <a:t>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200" dirty="0" smtClean="0"/>
              <a:t>- IGs should be </a:t>
            </a:r>
            <a:r>
              <a:rPr lang="en-US" sz="2200" dirty="0" smtClean="0">
                <a:solidFill>
                  <a:srgbClr val="0066FF"/>
                </a:solidFill>
              </a:rPr>
              <a:t>cautious</a:t>
            </a:r>
            <a:r>
              <a:rPr lang="en-US" sz="2200" dirty="0" smtClean="0"/>
              <a:t> conducting CC surveys since they must act on every issue/allegation that surfaces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Results (like trends) can be distributed on a CUI basis to subordinate commanders &amp; staff as specified by the DA</a:t>
            </a:r>
            <a:endParaRPr lang="en-US" sz="2200" dirty="0"/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Not </a:t>
            </a:r>
            <a:r>
              <a:rPr lang="en-US" sz="2400" dirty="0" smtClean="0"/>
              <a:t>used to compare leaders or Commanders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5257800" y="6159484"/>
            <a:ext cx="37338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solidFill>
                  <a:srgbClr val="336600"/>
                </a:solidFill>
              </a:rPr>
              <a:t>A&amp;I Guide, Part One, Chapter </a:t>
            </a:r>
            <a:r>
              <a:rPr lang="en-US" sz="1800" b="1" dirty="0">
                <a:solidFill>
                  <a:srgbClr val="336600"/>
                </a:solidFill>
              </a:rPr>
              <a:t>5</a:t>
            </a:r>
          </a:p>
        </p:txBody>
      </p:sp>
      <p:sp>
        <p:nvSpPr>
          <p:cNvPr id="30726" name="AutoShape 8"/>
          <p:cNvSpPr>
            <a:spLocks noChangeAspect="1" noChangeArrowheads="1" noTextEdit="1"/>
          </p:cNvSpPr>
          <p:nvPr/>
        </p:nvSpPr>
        <p:spPr bwMode="auto">
          <a:xfrm>
            <a:off x="6705600" y="2514600"/>
            <a:ext cx="17113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936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0646D15E-8529-42A6-9D14-C1671B925BF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01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Congressionals</a:t>
            </a:r>
            <a:endParaRPr lang="en-US" sz="4000" dirty="0" smtClean="0"/>
          </a:p>
        </p:txBody>
      </p:sp>
      <p:pic>
        <p:nvPicPr>
          <p:cNvPr id="191492" name="Picture 4" descr="kveus1176s"/>
          <p:cNvPicPr>
            <a:picLocks noChangeAspect="1" noChangeArrowheads="1"/>
          </p:cNvPicPr>
          <p:nvPr/>
        </p:nvPicPr>
        <p:blipFill>
          <a:blip r:embed="rId3" cstate="print"/>
          <a:srcRect l="2985"/>
          <a:stretch>
            <a:fillRect/>
          </a:stretch>
        </p:blipFill>
        <p:spPr bwMode="auto">
          <a:xfrm>
            <a:off x="2090568" y="1295400"/>
            <a:ext cx="4953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80074" y="5745163"/>
            <a:ext cx="6172200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/>
              <a:t>Just Another Way to Write-In</a:t>
            </a:r>
            <a:endParaRPr lang="en-US" sz="3200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1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5" name="Line 2071"/>
          <p:cNvSpPr>
            <a:spLocks noChangeShapeType="1"/>
          </p:cNvSpPr>
          <p:nvPr/>
        </p:nvSpPr>
        <p:spPr bwMode="auto">
          <a:xfrm flipV="1">
            <a:off x="2057400" y="1066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AutoShape 2050"/>
          <p:cNvSpPr>
            <a:spLocks noGrp="1" noChangeArrowheads="1"/>
          </p:cNvSpPr>
          <p:nvPr>
            <p:ph type="title"/>
          </p:nvPr>
        </p:nvSpPr>
        <p:spPr>
          <a:xfrm>
            <a:off x="3810000" y="152400"/>
            <a:ext cx="5334000" cy="2286000"/>
          </a:xfrm>
          <a:prstGeom prst="flowChartProcess">
            <a:avLst/>
          </a:prstGeom>
        </p:spPr>
        <p:txBody>
          <a:bodyPr/>
          <a:lstStyle/>
          <a:p>
            <a:pPr eaLnBrk="1" hangingPunct="1"/>
            <a:r>
              <a:rPr lang="en-US" sz="4000" smtClean="0"/>
              <a:t>Congressional Correspondence Flowchart:</a:t>
            </a:r>
            <a:br>
              <a:rPr lang="en-US" sz="4000" smtClean="0"/>
            </a:br>
            <a:r>
              <a:rPr lang="en-US" sz="4000" smtClean="0">
                <a:solidFill>
                  <a:srgbClr val="000099"/>
                </a:solidFill>
              </a:rPr>
              <a:t>Command</a:t>
            </a:r>
            <a:r>
              <a:rPr lang="en-US" sz="4000" smtClean="0"/>
              <a:t> Channels</a:t>
            </a:r>
          </a:p>
        </p:txBody>
      </p:sp>
      <p:sp>
        <p:nvSpPr>
          <p:cNvPr id="69637" name="Text Box 2053"/>
          <p:cNvSpPr txBox="1">
            <a:spLocks noChangeArrowheads="1"/>
          </p:cNvSpPr>
          <p:nvPr/>
        </p:nvSpPr>
        <p:spPr bwMode="auto">
          <a:xfrm>
            <a:off x="76200" y="76200"/>
            <a:ext cx="3276600" cy="1016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Complainant’s Letter to Member of Congress (</a:t>
            </a:r>
            <a:r>
              <a:rPr lang="en-US" sz="2000" b="1" dirty="0" smtClean="0"/>
              <a:t>MC</a:t>
            </a:r>
            <a:r>
              <a:rPr lang="en-US" sz="2000" b="1" dirty="0"/>
              <a:t>)</a:t>
            </a:r>
          </a:p>
        </p:txBody>
      </p:sp>
      <p:sp>
        <p:nvSpPr>
          <p:cNvPr id="69640" name="Text Box 2056"/>
          <p:cNvSpPr txBox="1">
            <a:spLocks noChangeArrowheads="1"/>
          </p:cNvSpPr>
          <p:nvPr/>
        </p:nvSpPr>
        <p:spPr bwMode="auto">
          <a:xfrm>
            <a:off x="4876800" y="5410200"/>
            <a:ext cx="3673475" cy="1016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Fort Von Steuben</a:t>
            </a:r>
          </a:p>
          <a:p>
            <a:r>
              <a:rPr lang="en-US" sz="2000" b="1"/>
              <a:t>Congressional Inquiries Office</a:t>
            </a:r>
          </a:p>
        </p:txBody>
      </p:sp>
      <p:grpSp>
        <p:nvGrpSpPr>
          <p:cNvPr id="2" name="Group 2081"/>
          <p:cNvGrpSpPr>
            <a:grpSpLocks/>
          </p:cNvGrpSpPr>
          <p:nvPr/>
        </p:nvGrpSpPr>
        <p:grpSpPr bwMode="auto">
          <a:xfrm>
            <a:off x="762000" y="2133600"/>
            <a:ext cx="3444875" cy="1320800"/>
            <a:chOff x="480" y="1344"/>
            <a:chExt cx="2170" cy="832"/>
          </a:xfrm>
        </p:grpSpPr>
        <p:sp>
          <p:nvSpPr>
            <p:cNvPr id="33811" name="Text Box 2055"/>
            <p:cNvSpPr txBox="1">
              <a:spLocks noChangeArrowheads="1"/>
            </p:cNvSpPr>
            <p:nvPr/>
          </p:nvSpPr>
          <p:spPr bwMode="auto">
            <a:xfrm>
              <a:off x="480" y="1728"/>
              <a:ext cx="2170" cy="4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/>
                <a:t>Office of the Chief of Legislative Liaison (OCLL)</a:t>
              </a:r>
            </a:p>
          </p:txBody>
        </p:sp>
        <p:sp>
          <p:nvSpPr>
            <p:cNvPr id="33812" name="Line 2067"/>
            <p:cNvSpPr>
              <a:spLocks noChangeShapeType="1"/>
            </p:cNvSpPr>
            <p:nvPr/>
          </p:nvSpPr>
          <p:spPr bwMode="auto">
            <a:xfrm>
              <a:off x="624" y="1344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77"/>
          <p:cNvGrpSpPr>
            <a:grpSpLocks/>
          </p:cNvGrpSpPr>
          <p:nvPr/>
        </p:nvGrpSpPr>
        <p:grpSpPr bwMode="auto">
          <a:xfrm>
            <a:off x="762000" y="1117600"/>
            <a:ext cx="1997075" cy="1016000"/>
            <a:chOff x="480" y="576"/>
            <a:chExt cx="1258" cy="640"/>
          </a:xfrm>
        </p:grpSpPr>
        <p:sp>
          <p:nvSpPr>
            <p:cNvPr id="33809" name="Text Box 2054"/>
            <p:cNvSpPr txBox="1">
              <a:spLocks noChangeArrowheads="1"/>
            </p:cNvSpPr>
            <p:nvPr/>
          </p:nvSpPr>
          <p:spPr bwMode="auto">
            <a:xfrm>
              <a:off x="480" y="960"/>
              <a:ext cx="1258" cy="25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/>
                <a:t>MC </a:t>
              </a:r>
              <a:r>
                <a:rPr lang="en-US" sz="2000" b="1" dirty="0"/>
                <a:t>Office</a:t>
              </a:r>
            </a:p>
          </p:txBody>
        </p:sp>
        <p:sp>
          <p:nvSpPr>
            <p:cNvPr id="33810" name="Line 2068"/>
            <p:cNvSpPr>
              <a:spLocks noChangeShapeType="1"/>
            </p:cNvSpPr>
            <p:nvPr/>
          </p:nvSpPr>
          <p:spPr bwMode="auto">
            <a:xfrm>
              <a:off x="624" y="576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Line 2070"/>
          <p:cNvSpPr>
            <a:spLocks noChangeShapeType="1"/>
          </p:cNvSpPr>
          <p:nvPr/>
        </p:nvSpPr>
        <p:spPr bwMode="auto">
          <a:xfrm flipV="1">
            <a:off x="2057400" y="2133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083"/>
          <p:cNvGrpSpPr>
            <a:grpSpLocks/>
          </p:cNvGrpSpPr>
          <p:nvPr/>
        </p:nvGrpSpPr>
        <p:grpSpPr bwMode="auto">
          <a:xfrm>
            <a:off x="4206875" y="3098800"/>
            <a:ext cx="2506663" cy="2311400"/>
            <a:chOff x="2650" y="1952"/>
            <a:chExt cx="1579" cy="1456"/>
          </a:xfrm>
        </p:grpSpPr>
        <p:cxnSp>
          <p:nvCxnSpPr>
            <p:cNvPr id="33807" name="AutoShape 2076"/>
            <p:cNvCxnSpPr>
              <a:cxnSpLocks noChangeShapeType="1"/>
              <a:stCxn id="33811" idx="3"/>
              <a:endCxn id="69640" idx="0"/>
            </p:cNvCxnSpPr>
            <p:nvPr/>
          </p:nvCxnSpPr>
          <p:spPr bwMode="auto">
            <a:xfrm>
              <a:off x="2650" y="1952"/>
              <a:ext cx="1579" cy="1456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</p:cxnSp>
        <p:sp>
          <p:nvSpPr>
            <p:cNvPr id="33808" name="Text Box 2069"/>
            <p:cNvSpPr txBox="1">
              <a:spLocks noChangeArrowheads="1"/>
            </p:cNvSpPr>
            <p:nvPr/>
          </p:nvSpPr>
          <p:spPr bwMode="auto">
            <a:xfrm>
              <a:off x="3168" y="2544"/>
              <a:ext cx="844" cy="410"/>
            </a:xfrm>
            <a:prstGeom prst="rect">
              <a:avLst/>
            </a:prstGeom>
            <a:solidFill>
              <a:srgbClr val="CADAAA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Command Channels</a:t>
              </a:r>
            </a:p>
          </p:txBody>
        </p:sp>
      </p:grpSp>
      <p:grpSp>
        <p:nvGrpSpPr>
          <p:cNvPr id="5" name="Group 2082"/>
          <p:cNvGrpSpPr>
            <a:grpSpLocks/>
          </p:cNvGrpSpPr>
          <p:nvPr/>
        </p:nvGrpSpPr>
        <p:grpSpPr bwMode="auto">
          <a:xfrm>
            <a:off x="2484438" y="3454400"/>
            <a:ext cx="2392362" cy="2463800"/>
            <a:chOff x="1565" y="2176"/>
            <a:chExt cx="1507" cy="1552"/>
          </a:xfrm>
        </p:grpSpPr>
        <p:cxnSp>
          <p:nvCxnSpPr>
            <p:cNvPr id="33805" name="AutoShape 2078"/>
            <p:cNvCxnSpPr>
              <a:cxnSpLocks noChangeShapeType="1"/>
              <a:stCxn id="33811" idx="2"/>
              <a:endCxn id="69640" idx="1"/>
            </p:cNvCxnSpPr>
            <p:nvPr/>
          </p:nvCxnSpPr>
          <p:spPr bwMode="auto">
            <a:xfrm>
              <a:off x="1565" y="2176"/>
              <a:ext cx="1507" cy="1552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06" name="Text Box 2058"/>
            <p:cNvSpPr txBox="1">
              <a:spLocks noChangeArrowheads="1"/>
            </p:cNvSpPr>
            <p:nvPr/>
          </p:nvSpPr>
          <p:spPr bwMode="auto">
            <a:xfrm>
              <a:off x="1824" y="2544"/>
              <a:ext cx="844" cy="410"/>
            </a:xfrm>
            <a:prstGeom prst="rect">
              <a:avLst/>
            </a:prstGeom>
            <a:solidFill>
              <a:srgbClr val="CADAAA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Command Channels</a:t>
              </a:r>
            </a:p>
          </p:txBody>
        </p:sp>
      </p:grpSp>
      <p:sp>
        <p:nvSpPr>
          <p:cNvPr id="33803" name="Rectangle 2084"/>
          <p:cNvSpPr>
            <a:spLocks noChangeArrowheads="1"/>
          </p:cNvSpPr>
          <p:nvPr/>
        </p:nvSpPr>
        <p:spPr bwMode="auto">
          <a:xfrm>
            <a:off x="228600" y="5867400"/>
            <a:ext cx="4191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8-1 </a:t>
            </a:r>
            <a:endParaRPr lang="en-US" sz="1800" b="1" dirty="0">
              <a:solidFill>
                <a:srgbClr val="336600"/>
              </a:solidFill>
            </a:endParaRPr>
          </a:p>
        </p:txBody>
      </p:sp>
      <p:sp>
        <p:nvSpPr>
          <p:cNvPr id="33804" name="Rectangle 3076"/>
          <p:cNvSpPr>
            <a:spLocks noChangeArrowheads="1"/>
          </p:cNvSpPr>
          <p:nvPr/>
        </p:nvSpPr>
        <p:spPr bwMode="auto">
          <a:xfrm>
            <a:off x="8610600" y="6400800"/>
            <a:ext cx="381000" cy="304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0DC9098-F7F6-4883-A83A-4E41658FE519}" type="slidenum">
              <a:rPr lang="en-US" sz="1400" b="1" i="1"/>
              <a:pPr/>
              <a:t>27</a:t>
            </a:fld>
            <a:endParaRPr lang="en-US" sz="1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5" grpId="0" animBg="1"/>
      <p:bldP spid="69637" grpId="0" animBg="1" autoUpdateAnimBg="0"/>
      <p:bldP spid="69640" grpId="0" animBg="1" autoUpdateAnimBg="0"/>
      <p:bldP spid="696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031"/>
          <p:cNvSpPr>
            <a:spLocks noChangeShapeType="1"/>
          </p:cNvSpPr>
          <p:nvPr/>
        </p:nvSpPr>
        <p:spPr bwMode="auto">
          <a:xfrm flipH="1" flipV="1">
            <a:off x="3733800" y="4267200"/>
            <a:ext cx="1143000" cy="11430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0" name="AutoShape 3"/>
          <p:cNvSpPr>
            <a:spLocks noGrp="1" noChangeArrowheads="1"/>
          </p:cNvSpPr>
          <p:nvPr>
            <p:ph type="title"/>
          </p:nvPr>
        </p:nvSpPr>
        <p:spPr>
          <a:xfrm>
            <a:off x="4648200" y="152400"/>
            <a:ext cx="4495800" cy="2057400"/>
          </a:xfrm>
          <a:prstGeom prst="flowChartProcess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smtClean="0"/>
              <a:t>Congressional Correspondence Flowchart:</a:t>
            </a:r>
            <a:br>
              <a:rPr lang="en-US" sz="4000" smtClean="0"/>
            </a:br>
            <a:r>
              <a:rPr lang="en-US" sz="4000" smtClean="0">
                <a:solidFill>
                  <a:srgbClr val="000099"/>
                </a:solidFill>
              </a:rPr>
              <a:t>IG</a:t>
            </a:r>
            <a:r>
              <a:rPr lang="en-US" sz="4000" smtClean="0"/>
              <a:t> Channels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6200" y="76200"/>
            <a:ext cx="3276600" cy="1016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Complainant’s Letter to Member of Congress (</a:t>
            </a:r>
            <a:r>
              <a:rPr lang="en-US" sz="2000" b="1" dirty="0" smtClean="0"/>
              <a:t>MC</a:t>
            </a:r>
            <a:r>
              <a:rPr lang="en-US" sz="2000" b="1" dirty="0"/>
              <a:t>)</a:t>
            </a:r>
          </a:p>
        </p:txBody>
      </p:sp>
      <p:sp>
        <p:nvSpPr>
          <p:cNvPr id="34826" name="Rectangle 27"/>
          <p:cNvSpPr>
            <a:spLocks noChangeArrowheads="1"/>
          </p:cNvSpPr>
          <p:nvPr/>
        </p:nvSpPr>
        <p:spPr bwMode="auto">
          <a:xfrm>
            <a:off x="228600" y="5867400"/>
            <a:ext cx="4114800" cy="7017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800" b="1" dirty="0">
                <a:solidFill>
                  <a:srgbClr val="336600"/>
                </a:solidFill>
              </a:rPr>
              <a:t>AR 20-1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6-1f (1) </a:t>
            </a:r>
            <a:r>
              <a:rPr lang="en-US" sz="1800" b="1" dirty="0" smtClean="0">
                <a:solidFill>
                  <a:srgbClr val="336600"/>
                </a:solidFill>
              </a:rPr>
              <a:t>and</a:t>
            </a:r>
          </a:p>
          <a:p>
            <a:pPr algn="l">
              <a:spcBef>
                <a:spcPct val="20000"/>
              </a:spcBef>
            </a:pPr>
            <a:r>
              <a:rPr lang="en-US" sz="1800" b="1" dirty="0" smtClean="0">
                <a:solidFill>
                  <a:srgbClr val="336600"/>
                </a:solidFill>
              </a:rPr>
              <a:t>A&amp;I 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8-2</a:t>
            </a:r>
            <a:endParaRPr lang="en-US" sz="1800" dirty="0">
              <a:solidFill>
                <a:srgbClr val="336600"/>
              </a:solidFill>
            </a:endParaRPr>
          </a:p>
        </p:txBody>
      </p:sp>
      <p:sp>
        <p:nvSpPr>
          <p:cNvPr id="34832" name="Rectangle 1033"/>
          <p:cNvSpPr>
            <a:spLocks noChangeArrowheads="1"/>
          </p:cNvSpPr>
          <p:nvPr/>
        </p:nvSpPr>
        <p:spPr bwMode="auto">
          <a:xfrm>
            <a:off x="8610600" y="6400800"/>
            <a:ext cx="381000" cy="304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C69A061-C55C-40E7-A9F7-EB96A2B63DEF}" type="slidenum">
              <a:rPr lang="en-US" sz="1400" b="1" i="1"/>
              <a:pPr/>
              <a:t>28</a:t>
            </a:fld>
            <a:endParaRPr lang="en-US" sz="1400" b="1" i="1"/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 flipV="1">
            <a:off x="3505200" y="3429000"/>
            <a:ext cx="0" cy="609600"/>
          </a:xfrm>
          <a:prstGeom prst="line">
            <a:avLst/>
          </a:prstGeom>
          <a:noFill/>
          <a:ln w="76200">
            <a:solidFill>
              <a:srgbClr val="CADAAA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 flipV="1">
            <a:off x="2057400" y="109451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76800" y="5410200"/>
            <a:ext cx="3673475" cy="711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Fort Von Steuben</a:t>
            </a:r>
          </a:p>
          <a:p>
            <a:r>
              <a:rPr lang="en-US" sz="2000" b="1"/>
              <a:t>Inspector General Office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2133600"/>
            <a:ext cx="3444875" cy="1320800"/>
            <a:chOff x="480" y="1344"/>
            <a:chExt cx="2170" cy="832"/>
          </a:xfrm>
        </p:grpSpPr>
        <p:sp>
          <p:nvSpPr>
            <p:cNvPr id="34841" name="Text Box 7"/>
            <p:cNvSpPr txBox="1">
              <a:spLocks noChangeArrowheads="1"/>
            </p:cNvSpPr>
            <p:nvPr/>
          </p:nvSpPr>
          <p:spPr bwMode="auto">
            <a:xfrm>
              <a:off x="480" y="1728"/>
              <a:ext cx="2170" cy="4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/>
                <a:t>Office of the Chief of Legislative Liaison (OCLL)</a:t>
              </a:r>
            </a:p>
          </p:txBody>
        </p:sp>
        <p:sp>
          <p:nvSpPr>
            <p:cNvPr id="34842" name="Line 8"/>
            <p:cNvSpPr>
              <a:spLocks noChangeShapeType="1"/>
            </p:cNvSpPr>
            <p:nvPr/>
          </p:nvSpPr>
          <p:spPr bwMode="auto">
            <a:xfrm>
              <a:off x="624" y="1344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0" y="1117600"/>
            <a:ext cx="1997075" cy="1016000"/>
            <a:chOff x="480" y="576"/>
            <a:chExt cx="1258" cy="640"/>
          </a:xfrm>
        </p:grpSpPr>
        <p:sp>
          <p:nvSpPr>
            <p:cNvPr id="34839" name="Text Box 10"/>
            <p:cNvSpPr txBox="1">
              <a:spLocks noChangeArrowheads="1"/>
            </p:cNvSpPr>
            <p:nvPr/>
          </p:nvSpPr>
          <p:spPr bwMode="auto">
            <a:xfrm>
              <a:off x="480" y="960"/>
              <a:ext cx="1258" cy="25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/>
                <a:t>MC </a:t>
              </a:r>
              <a:r>
                <a:rPr lang="en-US" sz="2000" b="1" dirty="0"/>
                <a:t>Office</a:t>
              </a:r>
            </a:p>
          </p:txBody>
        </p:sp>
        <p:sp>
          <p:nvSpPr>
            <p:cNvPr id="34840" name="Line 11"/>
            <p:cNvSpPr>
              <a:spLocks noChangeShapeType="1"/>
            </p:cNvSpPr>
            <p:nvPr/>
          </p:nvSpPr>
          <p:spPr bwMode="auto">
            <a:xfrm>
              <a:off x="624" y="576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4836" name="AutoShape 17"/>
          <p:cNvCxnSpPr>
            <a:cxnSpLocks noChangeShapeType="1"/>
          </p:cNvCxnSpPr>
          <p:nvPr/>
        </p:nvCxnSpPr>
        <p:spPr bwMode="auto">
          <a:xfrm rot="16200000" flipH="1">
            <a:off x="2462574" y="3503974"/>
            <a:ext cx="2463800" cy="23923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7" name="Text Box 18"/>
          <p:cNvSpPr txBox="1">
            <a:spLocks noChangeArrowheads="1"/>
          </p:cNvSpPr>
          <p:nvPr/>
        </p:nvSpPr>
        <p:spPr bwMode="auto">
          <a:xfrm>
            <a:off x="1905000" y="3886200"/>
            <a:ext cx="2057400" cy="376238"/>
          </a:xfrm>
          <a:prstGeom prst="rect">
            <a:avLst/>
          </a:prstGeom>
          <a:solidFill>
            <a:srgbClr val="CADAAA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DAIG Assist Div</a:t>
            </a:r>
          </a:p>
        </p:txBody>
      </p:sp>
      <p:sp>
        <p:nvSpPr>
          <p:cNvPr id="34838" name="Text Box 20"/>
          <p:cNvSpPr txBox="1">
            <a:spLocks noChangeArrowheads="1"/>
          </p:cNvSpPr>
          <p:nvPr/>
        </p:nvSpPr>
        <p:spPr bwMode="auto">
          <a:xfrm>
            <a:off x="2971800" y="4648200"/>
            <a:ext cx="1676400" cy="376238"/>
          </a:xfrm>
          <a:prstGeom prst="rect">
            <a:avLst/>
          </a:prstGeom>
          <a:solidFill>
            <a:srgbClr val="CADAAA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IG Channels</a:t>
            </a:r>
          </a:p>
        </p:txBody>
      </p:sp>
      <p:sp>
        <p:nvSpPr>
          <p:cNvPr id="6150" name="Line 1030"/>
          <p:cNvSpPr>
            <a:spLocks noChangeShapeType="1"/>
          </p:cNvSpPr>
          <p:nvPr/>
        </p:nvSpPr>
        <p:spPr bwMode="auto">
          <a:xfrm>
            <a:off x="3962400" y="40386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1" name="Line 1031"/>
          <p:cNvSpPr>
            <a:spLocks noChangeShapeType="1"/>
          </p:cNvSpPr>
          <p:nvPr/>
        </p:nvSpPr>
        <p:spPr bwMode="auto">
          <a:xfrm flipV="1">
            <a:off x="5105400" y="1905000"/>
            <a:ext cx="0" cy="2133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2" name="Line 1032"/>
          <p:cNvSpPr>
            <a:spLocks noChangeShapeType="1"/>
          </p:cNvSpPr>
          <p:nvPr/>
        </p:nvSpPr>
        <p:spPr bwMode="auto">
          <a:xfrm flipH="1">
            <a:off x="2895600" y="1905000"/>
            <a:ext cx="2209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05000" y="4267200"/>
            <a:ext cx="8338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1800" y="5029200"/>
            <a:ext cx="6960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6800" y="6096000"/>
            <a:ext cx="6960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1031"/>
          <p:cNvSpPr>
            <a:spLocks noChangeShapeType="1"/>
          </p:cNvSpPr>
          <p:nvPr/>
        </p:nvSpPr>
        <p:spPr bwMode="auto">
          <a:xfrm flipH="1" flipV="1">
            <a:off x="3810000" y="4267200"/>
            <a:ext cx="1233488" cy="1171576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843" name="AutoShape 3"/>
          <p:cNvSpPr>
            <a:spLocks noGrp="1" noChangeArrowheads="1"/>
          </p:cNvSpPr>
          <p:nvPr>
            <p:ph type="title"/>
          </p:nvPr>
        </p:nvSpPr>
        <p:spPr>
          <a:xfrm>
            <a:off x="4046401" y="-304800"/>
            <a:ext cx="5334000" cy="3983185"/>
          </a:xfrm>
          <a:prstGeom prst="flowChartProcess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dirty="0" smtClean="0"/>
              <a:t>Congressional Correspondence Flowchart: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99"/>
                </a:solidFill>
              </a:rPr>
              <a:t>National 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4000" dirty="0" smtClean="0">
                <a:solidFill>
                  <a:srgbClr val="000099"/>
                </a:solidFill>
              </a:rPr>
              <a:t>Guard IG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(Federal Matters)</a:t>
            </a:r>
            <a:endParaRPr lang="en-US" sz="4000" dirty="0" smtClean="0">
              <a:solidFill>
                <a:srgbClr val="000099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38545" y="103905"/>
            <a:ext cx="3276600" cy="1016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Complainant’s Letter to Member of Congress (</a:t>
            </a:r>
            <a:r>
              <a:rPr lang="en-US" sz="2000" b="1" dirty="0" smtClean="0"/>
              <a:t>MC</a:t>
            </a:r>
            <a:r>
              <a:rPr lang="en-US" sz="2000" b="1" dirty="0"/>
              <a:t>)</a:t>
            </a:r>
          </a:p>
        </p:txBody>
      </p:sp>
      <p:sp>
        <p:nvSpPr>
          <p:cNvPr id="35850" name="Rectangle 29"/>
          <p:cNvSpPr>
            <a:spLocks noChangeArrowheads="1"/>
          </p:cNvSpPr>
          <p:nvPr/>
        </p:nvSpPr>
        <p:spPr bwMode="auto">
          <a:xfrm>
            <a:off x="8610600" y="6400800"/>
            <a:ext cx="381000" cy="304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0D6894C3-482C-46B4-AEC0-A5FC0131F40D}" type="slidenum">
              <a:rPr lang="en-US" sz="1400" b="1" i="1"/>
              <a:pPr/>
              <a:t>29</a:t>
            </a:fld>
            <a:endParaRPr lang="en-US" sz="1400" b="1" i="1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3505200" y="3429000"/>
            <a:ext cx="0" cy="609600"/>
          </a:xfrm>
          <a:prstGeom prst="line">
            <a:avLst/>
          </a:prstGeom>
          <a:noFill/>
          <a:ln w="76200">
            <a:solidFill>
              <a:srgbClr val="CADAAA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flipV="1">
            <a:off x="2057400" y="1108365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991105" y="5495928"/>
            <a:ext cx="2209800" cy="4001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State IG Office</a:t>
            </a:r>
            <a:endParaRPr lang="en-US" sz="2000" b="1" dirty="0"/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762000" y="2133600"/>
            <a:ext cx="3444875" cy="1320800"/>
            <a:chOff x="480" y="1344"/>
            <a:chExt cx="2170" cy="832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80" y="1728"/>
              <a:ext cx="2170" cy="4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/>
                <a:t>Office of the Chief of Legislative Liaison (OCLL)</a:t>
              </a: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624" y="1344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762000" y="1117600"/>
            <a:ext cx="1997075" cy="1016000"/>
            <a:chOff x="480" y="576"/>
            <a:chExt cx="1258" cy="640"/>
          </a:xfrm>
        </p:grpSpPr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480" y="960"/>
              <a:ext cx="1258" cy="25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/>
                <a:t>MC </a:t>
              </a:r>
              <a:r>
                <a:rPr lang="en-US" sz="2000" b="1" dirty="0"/>
                <a:t>Office</a:t>
              </a:r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624" y="576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1905001" y="3490913"/>
            <a:ext cx="3071813" cy="2190750"/>
            <a:chOff x="1200" y="2199"/>
            <a:chExt cx="1935" cy="1380"/>
          </a:xfrm>
        </p:grpSpPr>
        <p:cxnSp>
          <p:nvCxnSpPr>
            <p:cNvPr id="27" name="AutoShape 17"/>
            <p:cNvCxnSpPr>
              <a:cxnSpLocks noChangeShapeType="1"/>
            </p:cNvCxnSpPr>
            <p:nvPr/>
          </p:nvCxnSpPr>
          <p:spPr bwMode="auto">
            <a:xfrm>
              <a:off x="1623" y="2199"/>
              <a:ext cx="1512" cy="138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1200" y="2448"/>
              <a:ext cx="1296" cy="237"/>
            </a:xfrm>
            <a:prstGeom prst="rect">
              <a:avLst/>
            </a:prstGeom>
            <a:solidFill>
              <a:srgbClr val="CADAAA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DAIG Assist Div</a:t>
              </a: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872" y="2928"/>
              <a:ext cx="1056" cy="237"/>
            </a:xfrm>
            <a:prstGeom prst="rect">
              <a:avLst/>
            </a:prstGeom>
            <a:solidFill>
              <a:srgbClr val="CADAAA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 smtClean="0"/>
                <a:t>NGB IG</a:t>
              </a:r>
              <a:endParaRPr lang="en-US" sz="1800" b="1" dirty="0"/>
            </a:p>
          </p:txBody>
        </p:sp>
      </p:grpSp>
      <p:sp>
        <p:nvSpPr>
          <p:cNvPr id="22" name="Line 1030"/>
          <p:cNvSpPr>
            <a:spLocks noChangeShapeType="1"/>
          </p:cNvSpPr>
          <p:nvPr/>
        </p:nvSpPr>
        <p:spPr bwMode="auto">
          <a:xfrm>
            <a:off x="3962400" y="40386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Line 1031"/>
          <p:cNvSpPr>
            <a:spLocks noChangeShapeType="1"/>
          </p:cNvSpPr>
          <p:nvPr/>
        </p:nvSpPr>
        <p:spPr bwMode="auto">
          <a:xfrm flipV="1">
            <a:off x="5105400" y="1905000"/>
            <a:ext cx="0" cy="2133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Line 1032"/>
          <p:cNvSpPr>
            <a:spLocks noChangeShapeType="1"/>
          </p:cNvSpPr>
          <p:nvPr/>
        </p:nvSpPr>
        <p:spPr bwMode="auto">
          <a:xfrm flipH="1">
            <a:off x="2895600" y="1905000"/>
            <a:ext cx="2209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05000" y="4267200"/>
            <a:ext cx="8338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71800" y="5029200"/>
            <a:ext cx="6960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200" y="5900736"/>
            <a:ext cx="6960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228600" y="5867400"/>
            <a:ext cx="4114800" cy="7017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800" b="1" dirty="0">
                <a:solidFill>
                  <a:srgbClr val="336600"/>
                </a:solidFill>
              </a:rPr>
              <a:t>AR 20-1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6-1f (1) </a:t>
            </a:r>
            <a:r>
              <a:rPr lang="en-US" sz="1800" b="1" dirty="0" smtClean="0">
                <a:solidFill>
                  <a:srgbClr val="336600"/>
                </a:solidFill>
              </a:rPr>
              <a:t>and</a:t>
            </a:r>
          </a:p>
          <a:p>
            <a:pPr algn="l">
              <a:spcBef>
                <a:spcPct val="20000"/>
              </a:spcBef>
            </a:pPr>
            <a:r>
              <a:rPr lang="en-US" sz="1800" b="1" dirty="0" smtClean="0">
                <a:solidFill>
                  <a:srgbClr val="336600"/>
                </a:solidFill>
              </a:rPr>
              <a:t>A&amp;I 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8-2</a:t>
            </a:r>
            <a:endParaRPr lang="en-US" sz="18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ED9F9B78-7FF7-4CF8-A6DB-62A56A069CB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1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Not IG Appropriate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09822"/>
            <a:ext cx="89154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r>
              <a:rPr lang="en-US" sz="2100" dirty="0" smtClean="0"/>
              <a:t>Non-Army-related issues </a:t>
            </a:r>
            <a:r>
              <a:rPr lang="en-US" sz="2100" dirty="0" smtClean="0">
                <a:solidFill>
                  <a:srgbClr val="336600"/>
                </a:solidFill>
              </a:rPr>
              <a:t>(A&amp;I Guide, Part One, Sect. 3-1-1)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endParaRPr lang="en-US" sz="1000" dirty="0" smtClean="0"/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r>
              <a:rPr lang="en-US" sz="2100" dirty="0" smtClean="0"/>
              <a:t>EO complaints (with exception) </a:t>
            </a:r>
            <a:r>
              <a:rPr lang="en-US" sz="2100" dirty="0" smtClean="0">
                <a:solidFill>
                  <a:srgbClr val="336600"/>
                </a:solidFill>
              </a:rPr>
              <a:t>(A&amp;I Guide, Part One, Sect. 3-1-4)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endParaRPr lang="en-US" sz="1000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r>
              <a:rPr lang="en-US" sz="2100" dirty="0" smtClean="0">
                <a:solidFill>
                  <a:srgbClr val="FF0000"/>
                </a:solidFill>
              </a:rPr>
              <a:t>Hazardous work conditions </a:t>
            </a:r>
            <a:r>
              <a:rPr lang="en-US" sz="2100" dirty="0" smtClean="0">
                <a:solidFill>
                  <a:srgbClr val="336600"/>
                </a:solidFill>
              </a:rPr>
              <a:t>(A&amp;I Guide, Part One, Sect. 3-1-7)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endParaRPr lang="en-US" sz="1000" dirty="0" smtClean="0"/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r>
              <a:rPr lang="en-US" sz="2100" dirty="0" smtClean="0">
                <a:solidFill>
                  <a:srgbClr val="000099"/>
                </a:solidFill>
              </a:rPr>
              <a:t>Redress available through other channels</a:t>
            </a:r>
            <a:r>
              <a:rPr lang="en-US" sz="2100" dirty="0" smtClean="0">
                <a:solidFill>
                  <a:srgbClr val="0033CC"/>
                </a:solidFill>
              </a:rPr>
              <a:t> </a:t>
            </a:r>
            <a:r>
              <a:rPr lang="en-US" sz="2100" dirty="0" smtClean="0">
                <a:solidFill>
                  <a:srgbClr val="336600"/>
                </a:solidFill>
              </a:rPr>
              <a:t>(A&amp;I Guide, Part One, Sect. 3-1-2) </a:t>
            </a:r>
            <a:r>
              <a:rPr lang="en-US" sz="2100" dirty="0" smtClean="0">
                <a:solidFill>
                  <a:srgbClr val="FF0000"/>
                </a:solidFill>
              </a:rPr>
              <a:t>(due-process)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endParaRPr lang="en-US" sz="1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r>
              <a:rPr lang="en-US" sz="2100" dirty="0" smtClean="0"/>
              <a:t>Criminal allegations (with exception)</a:t>
            </a:r>
            <a:r>
              <a:rPr lang="en-US" sz="2100" dirty="0" smtClean="0">
                <a:solidFill>
                  <a:srgbClr val="0033CC"/>
                </a:solidFill>
              </a:rPr>
              <a:t> </a:t>
            </a:r>
            <a:r>
              <a:rPr lang="en-US" sz="2100" dirty="0" smtClean="0">
                <a:solidFill>
                  <a:srgbClr val="336600"/>
                </a:solidFill>
              </a:rPr>
              <a:t>(A&amp;I Guide, Part One, Sect. 3-1-6)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endParaRPr lang="en-US" sz="1000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r>
              <a:rPr lang="en-US" sz="2100" dirty="0" smtClean="0"/>
              <a:t>Soldier non-support of Family </a:t>
            </a:r>
            <a:r>
              <a:rPr lang="en-US" sz="2100" dirty="0" smtClean="0">
                <a:solidFill>
                  <a:srgbClr val="336600"/>
                </a:solidFill>
              </a:rPr>
              <a:t>(A&amp;I Guide, Part One, Sect. 3-1-3)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endParaRPr lang="en-US" sz="1000" dirty="0" smtClean="0"/>
          </a:p>
          <a:p>
            <a:pPr eaLnBrk="1" hangingPunct="1">
              <a:spcBef>
                <a:spcPct val="0"/>
              </a:spcBef>
              <a:spcAft>
                <a:spcPct val="10000"/>
              </a:spcAft>
            </a:pPr>
            <a:r>
              <a:rPr lang="en-US" sz="2100" dirty="0" smtClean="0"/>
              <a:t>Redress available to DoD civilians </a:t>
            </a:r>
            <a:r>
              <a:rPr lang="en-US" sz="2100" dirty="0" smtClean="0">
                <a:solidFill>
                  <a:srgbClr val="336600"/>
                </a:solidFill>
              </a:rPr>
              <a:t>(A&amp;I Guide, Part One, Chapter 7)</a:t>
            </a:r>
            <a:endParaRPr lang="en-US" sz="2100" dirty="0" smtClean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2994025"/>
            <a:ext cx="9144000" cy="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6324600" y="6080125"/>
            <a:ext cx="2334293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336600"/>
                </a:solidFill>
              </a:rPr>
              <a:t>AR 20-1, para. </a:t>
            </a:r>
            <a:r>
              <a:rPr lang="en-US" sz="2000" b="1" dirty="0" smtClean="0">
                <a:solidFill>
                  <a:srgbClr val="336600"/>
                </a:solidFill>
              </a:rPr>
              <a:t>6-3</a:t>
            </a:r>
            <a:endParaRPr lang="en-US" sz="2000" b="1" dirty="0">
              <a:solidFill>
                <a:srgbClr val="3366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06380" y="515901"/>
            <a:ext cx="1052513" cy="903288"/>
            <a:chOff x="7543799" y="925512"/>
            <a:chExt cx="1052513" cy="903288"/>
          </a:xfrm>
        </p:grpSpPr>
        <p:sp>
          <p:nvSpPr>
            <p:cNvPr id="12" name="AutoShape 1029"/>
            <p:cNvSpPr>
              <a:spLocks noChangeArrowheads="1"/>
            </p:cNvSpPr>
            <p:nvPr/>
          </p:nvSpPr>
          <p:spPr bwMode="auto">
            <a:xfrm>
              <a:off x="7543799" y="925512"/>
              <a:ext cx="1052513" cy="903288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Text Box 1030"/>
            <p:cNvSpPr txBox="1">
              <a:spLocks noChangeArrowheads="1"/>
            </p:cNvSpPr>
            <p:nvPr/>
          </p:nvSpPr>
          <p:spPr bwMode="auto">
            <a:xfrm>
              <a:off x="7620000" y="1253980"/>
              <a:ext cx="881081" cy="4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cs typeface="Arial" panose="020B0604020202020204" pitchFamily="34" charset="0"/>
                </a:rPr>
                <a:t>ELO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cs typeface="Arial" panose="020B0604020202020204" pitchFamily="34" charset="0"/>
                </a:rPr>
                <a:t>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9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9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9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9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3"/>
          <p:cNvSpPr>
            <a:spLocks noGrp="1" noChangeArrowheads="1"/>
          </p:cNvSpPr>
          <p:nvPr>
            <p:ph type="title"/>
          </p:nvPr>
        </p:nvSpPr>
        <p:spPr>
          <a:xfrm>
            <a:off x="4046401" y="-304800"/>
            <a:ext cx="5334000" cy="3983185"/>
          </a:xfrm>
          <a:prstGeom prst="flowChartProcess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dirty="0" smtClean="0"/>
              <a:t>Congressional Correspondence Flowchart: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99"/>
                </a:solidFill>
              </a:rPr>
              <a:t>National 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4000" dirty="0" smtClean="0">
                <a:solidFill>
                  <a:srgbClr val="000099"/>
                </a:solidFill>
              </a:rPr>
              <a:t>Guard IG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(State Matters)</a:t>
            </a:r>
            <a:endParaRPr lang="en-US" sz="4000" dirty="0" smtClean="0">
              <a:solidFill>
                <a:srgbClr val="000099"/>
              </a:solidFill>
            </a:endParaRPr>
          </a:p>
        </p:txBody>
      </p:sp>
      <p:sp>
        <p:nvSpPr>
          <p:cNvPr id="35850" name="Rectangle 29"/>
          <p:cNvSpPr>
            <a:spLocks noChangeArrowheads="1"/>
          </p:cNvSpPr>
          <p:nvPr/>
        </p:nvSpPr>
        <p:spPr bwMode="auto">
          <a:xfrm>
            <a:off x="8610600" y="6400800"/>
            <a:ext cx="381000" cy="304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0D6894C3-482C-46B4-AEC0-A5FC0131F40D}" type="slidenum">
              <a:rPr lang="en-US" sz="1400" b="1" i="1"/>
              <a:pPr/>
              <a:t>30</a:t>
            </a:fld>
            <a:endParaRPr lang="en-US" sz="1400" b="1" i="1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886200" y="4648200"/>
            <a:ext cx="2209800" cy="4001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State IG Office</a:t>
            </a:r>
            <a:endParaRPr lang="en-US" sz="20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9600" y="865905"/>
            <a:ext cx="3276600" cy="2029695"/>
            <a:chOff x="138545" y="103905"/>
            <a:chExt cx="3276600" cy="2029695"/>
          </a:xfrm>
        </p:grpSpPr>
        <p:sp>
          <p:nvSpPr>
            <p:cNvPr id="120836" name="Text Box 4"/>
            <p:cNvSpPr txBox="1">
              <a:spLocks noChangeArrowheads="1"/>
            </p:cNvSpPr>
            <p:nvPr/>
          </p:nvSpPr>
          <p:spPr bwMode="auto">
            <a:xfrm>
              <a:off x="138545" y="103905"/>
              <a:ext cx="3276600" cy="1016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Complainant’s Letter to Member of Congress (</a:t>
              </a:r>
              <a:r>
                <a:rPr lang="en-US" sz="2000" b="1" dirty="0" smtClean="0"/>
                <a:t>MC</a:t>
              </a:r>
              <a:r>
                <a:rPr lang="en-US" sz="2000" b="1" dirty="0"/>
                <a:t>)</a:t>
              </a:r>
            </a:p>
          </p:txBody>
        </p:sp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V="1">
              <a:off x="2057400" y="1108365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62000" y="1117600"/>
              <a:ext cx="1997075" cy="1016000"/>
              <a:chOff x="480" y="576"/>
              <a:chExt cx="1258" cy="640"/>
            </a:xfrm>
          </p:grpSpPr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480" y="960"/>
                <a:ext cx="1258" cy="256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 smtClean="0"/>
                  <a:t>MC </a:t>
                </a:r>
                <a:r>
                  <a:rPr lang="en-US" sz="2000" b="1" dirty="0"/>
                  <a:t>Office</a:t>
                </a: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624" y="576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" name="Line 1032"/>
          <p:cNvSpPr>
            <a:spLocks noChangeShapeType="1"/>
          </p:cNvSpPr>
          <p:nvPr/>
        </p:nvSpPr>
        <p:spPr bwMode="auto">
          <a:xfrm flipH="1" flipV="1">
            <a:off x="2605088" y="2909888"/>
            <a:ext cx="1905000" cy="16764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8" name="AutoShape 17"/>
          <p:cNvCxnSpPr>
            <a:cxnSpLocks noChangeShapeType="1"/>
          </p:cNvCxnSpPr>
          <p:nvPr/>
        </p:nvCxnSpPr>
        <p:spPr bwMode="auto">
          <a:xfrm>
            <a:off x="1833568" y="2924176"/>
            <a:ext cx="2049463" cy="18605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228600" y="5867400"/>
            <a:ext cx="4114800" cy="7017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800" b="1" dirty="0">
                <a:solidFill>
                  <a:srgbClr val="336600"/>
                </a:solidFill>
              </a:rPr>
              <a:t>AR 20-1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6-1f (1) </a:t>
            </a:r>
            <a:r>
              <a:rPr lang="en-US" sz="1800" b="1" dirty="0" smtClean="0">
                <a:solidFill>
                  <a:srgbClr val="336600"/>
                </a:solidFill>
              </a:rPr>
              <a:t>and</a:t>
            </a:r>
          </a:p>
          <a:p>
            <a:pPr algn="l">
              <a:spcBef>
                <a:spcPct val="20000"/>
              </a:spcBef>
            </a:pPr>
            <a:r>
              <a:rPr lang="en-US" sz="1800" b="1" dirty="0" smtClean="0">
                <a:solidFill>
                  <a:srgbClr val="336600"/>
                </a:solidFill>
              </a:rPr>
              <a:t>A&amp;I 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8-1</a:t>
            </a:r>
            <a:endParaRPr lang="en-US" sz="18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B152B76E-1F97-43EF-89BC-653840DEBFD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During a complainant’s interview (Step 1), the complainant tells the IG he or she wrote to their Member of Congress</a:t>
            </a:r>
          </a:p>
          <a:p>
            <a:pPr eaLnBrk="1" hangingPunct="1"/>
            <a:r>
              <a:rPr lang="en-US" sz="2400" dirty="0"/>
              <a:t>DAIG’s Assistance Division refers a Congressional </a:t>
            </a:r>
            <a:r>
              <a:rPr lang="en-US" sz="2400" dirty="0" smtClean="0"/>
              <a:t>Inquiry to the local </a:t>
            </a:r>
            <a:r>
              <a:rPr lang="en-US" sz="2400" dirty="0"/>
              <a:t>IG </a:t>
            </a:r>
            <a:r>
              <a:rPr lang="en-US" sz="2400" dirty="0" smtClean="0"/>
              <a:t>currently working or already </a:t>
            </a:r>
            <a:r>
              <a:rPr lang="en-US" sz="2400" dirty="0"/>
              <a:t>completed </a:t>
            </a:r>
            <a:r>
              <a:rPr lang="en-US" sz="2400" dirty="0" smtClean="0"/>
              <a:t>and </a:t>
            </a:r>
            <a:r>
              <a:rPr lang="en-US" sz="2400" smtClean="0"/>
              <a:t>closed the case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Local IG actions:</a:t>
            </a:r>
          </a:p>
          <a:p>
            <a:pPr lvl="1" eaLnBrk="1" hangingPunct="1"/>
            <a:r>
              <a:rPr lang="en-US" sz="2000" dirty="0" smtClean="0"/>
              <a:t>Coordinate / verify status of Congressional Inquiry with DAIG and OCLL</a:t>
            </a:r>
          </a:p>
          <a:p>
            <a:pPr lvl="1" eaLnBrk="1" hangingPunct="1"/>
            <a:r>
              <a:rPr lang="en-US" sz="2000" dirty="0" smtClean="0"/>
              <a:t>Inform complainant final response will come from their Member of Congress</a:t>
            </a:r>
            <a:endParaRPr lang="en-US" sz="2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Coordination -- How to Prevent Duplication of Work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5257800" y="5707536"/>
            <a:ext cx="4114800" cy="7017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800" b="1" dirty="0">
                <a:solidFill>
                  <a:srgbClr val="336600"/>
                </a:solidFill>
              </a:rPr>
              <a:t>AR 20-1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6-1f (1) </a:t>
            </a:r>
            <a:r>
              <a:rPr lang="en-US" sz="1800" b="1" dirty="0" smtClean="0">
                <a:solidFill>
                  <a:srgbClr val="336600"/>
                </a:solidFill>
              </a:rPr>
              <a:t>and</a:t>
            </a:r>
          </a:p>
          <a:p>
            <a:pPr algn="l">
              <a:spcBef>
                <a:spcPct val="20000"/>
              </a:spcBef>
            </a:pPr>
            <a:r>
              <a:rPr lang="en-US" sz="1800" b="1" dirty="0" smtClean="0">
                <a:solidFill>
                  <a:srgbClr val="336600"/>
                </a:solidFill>
              </a:rPr>
              <a:t>A&amp;I Guide, Part One, Chapter 8</a:t>
            </a:r>
            <a:endParaRPr lang="en-US" sz="18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31D4B6DC-B126-499B-8C69-FB2DD88857C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1012116" y="152400"/>
            <a:ext cx="70866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White House</a:t>
            </a:r>
            <a:br>
              <a:rPr lang="en-US" sz="40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Presidentials</a:t>
            </a:r>
            <a:r>
              <a:rPr lang="en-US" sz="3600" dirty="0" smtClean="0"/>
              <a:t>)</a:t>
            </a:r>
          </a:p>
        </p:txBody>
      </p:sp>
      <p:pic>
        <p:nvPicPr>
          <p:cNvPr id="189446" name="Picture 6" descr="A picture of the white house in washington 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5856642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1109725" y="5816600"/>
            <a:ext cx="6907212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Yet Another Way Complainants Write-In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031"/>
          <p:cNvSpPr>
            <a:spLocks noChangeShapeType="1"/>
          </p:cNvSpPr>
          <p:nvPr/>
        </p:nvSpPr>
        <p:spPr bwMode="auto">
          <a:xfrm flipH="1" flipV="1">
            <a:off x="3200400" y="3429000"/>
            <a:ext cx="1143000" cy="1828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 flipH="1" flipV="1">
            <a:off x="2147888" y="2147888"/>
            <a:ext cx="533400" cy="838200"/>
          </a:xfrm>
          <a:prstGeom prst="line">
            <a:avLst/>
          </a:prstGeom>
          <a:noFill/>
          <a:ln w="76200">
            <a:solidFill>
              <a:srgbClr val="CADAAA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882" name="Line 2"/>
          <p:cNvSpPr>
            <a:spLocks noChangeShapeType="1"/>
          </p:cNvSpPr>
          <p:nvPr/>
        </p:nvSpPr>
        <p:spPr bwMode="auto">
          <a:xfrm flipV="1">
            <a:off x="2057400" y="790576"/>
            <a:ext cx="0" cy="609600"/>
          </a:xfrm>
          <a:prstGeom prst="line">
            <a:avLst/>
          </a:prstGeom>
          <a:noFill/>
          <a:ln w="76200">
            <a:solidFill>
              <a:srgbClr val="CADAAA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AutoShape 3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4419600" cy="2057400"/>
          </a:xfrm>
          <a:prstGeom prst="flowChartProcess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smtClean="0"/>
              <a:t>White House Correspondence Flowchart:</a:t>
            </a:r>
            <a:br>
              <a:rPr lang="en-US" sz="4000" smtClean="0"/>
            </a:br>
            <a:r>
              <a:rPr lang="en-US" sz="4000" smtClean="0"/>
              <a:t>IG Channels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76200" y="76200"/>
            <a:ext cx="4419600" cy="711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Complainant’s Letter to President (or email to www.whitehouse.gov)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810000" y="5334000"/>
            <a:ext cx="2606675" cy="711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Fort Von Steuben</a:t>
            </a:r>
          </a:p>
          <a:p>
            <a:r>
              <a:rPr lang="en-US" sz="2000" b="1" dirty="0"/>
              <a:t>IG Office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838200"/>
            <a:ext cx="1997075" cy="1320800"/>
            <a:chOff x="480" y="576"/>
            <a:chExt cx="1258" cy="832"/>
          </a:xfrm>
        </p:grpSpPr>
        <p:sp>
          <p:nvSpPr>
            <p:cNvPr id="43029" name="Text Box 10"/>
            <p:cNvSpPr txBox="1">
              <a:spLocks noChangeArrowheads="1"/>
            </p:cNvSpPr>
            <p:nvPr/>
          </p:nvSpPr>
          <p:spPr bwMode="auto">
            <a:xfrm>
              <a:off x="480" y="960"/>
              <a:ext cx="1258" cy="4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/>
                <a:t>White House Liaison Office</a:t>
              </a:r>
            </a:p>
          </p:txBody>
        </p:sp>
        <p:sp>
          <p:nvSpPr>
            <p:cNvPr id="43030" name="Line 11"/>
            <p:cNvSpPr>
              <a:spLocks noChangeShapeType="1"/>
            </p:cNvSpPr>
            <p:nvPr/>
          </p:nvSpPr>
          <p:spPr bwMode="auto">
            <a:xfrm>
              <a:off x="624" y="576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295400" y="2159000"/>
            <a:ext cx="2514600" cy="3530600"/>
            <a:chOff x="816" y="1360"/>
            <a:chExt cx="1584" cy="2224"/>
          </a:xfrm>
        </p:grpSpPr>
        <p:cxnSp>
          <p:nvCxnSpPr>
            <p:cNvPr id="43026" name="AutoShape 14"/>
            <p:cNvCxnSpPr>
              <a:cxnSpLocks noChangeShapeType="1"/>
              <a:stCxn id="43029" idx="2"/>
              <a:endCxn id="122885" idx="1"/>
            </p:cNvCxnSpPr>
            <p:nvPr/>
          </p:nvCxnSpPr>
          <p:spPr bwMode="auto">
            <a:xfrm>
              <a:off x="965" y="1360"/>
              <a:ext cx="1435" cy="2224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027" name="Text Box 15"/>
            <p:cNvSpPr txBox="1">
              <a:spLocks noChangeArrowheads="1"/>
            </p:cNvSpPr>
            <p:nvPr/>
          </p:nvSpPr>
          <p:spPr bwMode="auto">
            <a:xfrm>
              <a:off x="816" y="1920"/>
              <a:ext cx="1296" cy="237"/>
            </a:xfrm>
            <a:prstGeom prst="rect">
              <a:avLst/>
            </a:prstGeom>
            <a:solidFill>
              <a:srgbClr val="CADAAA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/>
                <a:t>DAIG Assist Div</a:t>
              </a:r>
            </a:p>
          </p:txBody>
        </p:sp>
        <p:sp>
          <p:nvSpPr>
            <p:cNvPr id="43028" name="Text Box 16"/>
            <p:cNvSpPr txBox="1">
              <a:spLocks noChangeArrowheads="1"/>
            </p:cNvSpPr>
            <p:nvPr/>
          </p:nvSpPr>
          <p:spPr bwMode="auto">
            <a:xfrm>
              <a:off x="1248" y="2544"/>
              <a:ext cx="1056" cy="237"/>
            </a:xfrm>
            <a:prstGeom prst="rect">
              <a:avLst/>
            </a:prstGeom>
            <a:solidFill>
              <a:srgbClr val="CADAAA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IG Channels</a:t>
              </a:r>
            </a:p>
          </p:txBody>
        </p:sp>
      </p:grpSp>
      <p:sp>
        <p:nvSpPr>
          <p:cNvPr id="43017" name="Rectangle 28"/>
          <p:cNvSpPr>
            <a:spLocks noChangeArrowheads="1"/>
          </p:cNvSpPr>
          <p:nvPr/>
        </p:nvSpPr>
        <p:spPr bwMode="auto">
          <a:xfrm>
            <a:off x="82152" y="6319335"/>
            <a:ext cx="3634393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Chapter 9</a:t>
            </a:r>
            <a:endParaRPr lang="en-US" sz="1800" b="1" dirty="0">
              <a:solidFill>
                <a:srgbClr val="336600"/>
              </a:solidFill>
            </a:endParaRPr>
          </a:p>
        </p:txBody>
      </p:sp>
      <p:sp>
        <p:nvSpPr>
          <p:cNvPr id="43020" name="Rectangle 5"/>
          <p:cNvSpPr>
            <a:spLocks noChangeArrowheads="1"/>
          </p:cNvSpPr>
          <p:nvPr/>
        </p:nvSpPr>
        <p:spPr bwMode="auto">
          <a:xfrm>
            <a:off x="8610600" y="6400800"/>
            <a:ext cx="381000" cy="304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CCA9A5A-ABE3-46BB-862C-3DEE414DF4BC}" type="slidenum">
              <a:rPr lang="en-US" sz="1400" b="1" i="1"/>
              <a:pPr/>
              <a:t>33</a:t>
            </a:fld>
            <a:endParaRPr lang="en-US" sz="1400" b="1" i="1"/>
          </a:p>
        </p:txBody>
      </p:sp>
      <p:sp>
        <p:nvSpPr>
          <p:cNvPr id="18" name="Rectangle 17"/>
          <p:cNvSpPr/>
          <p:nvPr/>
        </p:nvSpPr>
        <p:spPr>
          <a:xfrm>
            <a:off x="1295400" y="3429000"/>
            <a:ext cx="8338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4419600"/>
            <a:ext cx="6960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0" y="6034548"/>
            <a:ext cx="6960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 flipV="1">
            <a:off x="3124200" y="24384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048000" y="2038350"/>
            <a:ext cx="1752600" cy="4000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Complainant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FF0737F-B03B-4A30-B7C0-36258FAFE47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Department of Defense Hotline</a:t>
            </a:r>
          </a:p>
        </p:txBody>
      </p:sp>
      <p:pic>
        <p:nvPicPr>
          <p:cNvPr id="44036" name="Picture 6" descr="new_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630" y="1447800"/>
            <a:ext cx="3617912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5715000"/>
            <a:ext cx="3810000" cy="7386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dirty="0" err="1">
                <a:solidFill>
                  <a:srgbClr val="336600"/>
                </a:solidFill>
              </a:rPr>
              <a:t>DoDI</a:t>
            </a:r>
            <a:r>
              <a:rPr lang="en-US" sz="1400" b="1" dirty="0">
                <a:solidFill>
                  <a:srgbClr val="336600"/>
                </a:solidFill>
              </a:rPr>
              <a:t> 7050.01</a:t>
            </a:r>
          </a:p>
          <a:p>
            <a:pPr algn="l"/>
            <a:r>
              <a:rPr lang="en-US" sz="1400" b="1" dirty="0">
                <a:solidFill>
                  <a:srgbClr val="336600"/>
                </a:solidFill>
              </a:rPr>
              <a:t>AR 20-1, </a:t>
            </a:r>
            <a:r>
              <a:rPr lang="en-US" sz="1400" b="1" dirty="0" err="1">
                <a:solidFill>
                  <a:srgbClr val="336600"/>
                </a:solidFill>
              </a:rPr>
              <a:t>para</a:t>
            </a:r>
            <a:r>
              <a:rPr lang="en-US" sz="1400" b="1" dirty="0">
                <a:solidFill>
                  <a:srgbClr val="336600"/>
                </a:solidFill>
              </a:rPr>
              <a:t>. 6-1f (3</a:t>
            </a:r>
            <a:r>
              <a:rPr lang="en-US" sz="1400" b="1" dirty="0" smtClean="0">
                <a:solidFill>
                  <a:srgbClr val="336600"/>
                </a:solidFill>
              </a:rPr>
              <a:t>), para</a:t>
            </a:r>
            <a:r>
              <a:rPr lang="en-US" sz="1400" b="1" dirty="0">
                <a:solidFill>
                  <a:srgbClr val="336600"/>
                </a:solidFill>
              </a:rPr>
              <a:t>. </a:t>
            </a:r>
            <a:r>
              <a:rPr lang="en-US" sz="1400" b="1" dirty="0" smtClean="0">
                <a:solidFill>
                  <a:srgbClr val="336600"/>
                </a:solidFill>
              </a:rPr>
              <a:t>7-3a</a:t>
            </a:r>
            <a:endParaRPr lang="en-US" sz="1400" b="1" dirty="0">
              <a:solidFill>
                <a:srgbClr val="336600"/>
              </a:solidFill>
            </a:endParaRPr>
          </a:p>
          <a:p>
            <a:pPr algn="l"/>
            <a:r>
              <a:rPr lang="en-US" sz="1400" b="1" dirty="0">
                <a:solidFill>
                  <a:srgbClr val="336600"/>
                </a:solidFill>
              </a:rPr>
              <a:t>A&amp;I </a:t>
            </a:r>
            <a:r>
              <a:rPr lang="en-US" sz="1400" b="1" dirty="0" smtClean="0">
                <a:solidFill>
                  <a:srgbClr val="336600"/>
                </a:solidFill>
              </a:rPr>
              <a:t>Guide, Part One, Chapter 10</a:t>
            </a:r>
            <a:endParaRPr lang="en-US" sz="1400" b="1" dirty="0">
              <a:solidFill>
                <a:srgbClr val="3366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24200" y="5410200"/>
            <a:ext cx="1676400" cy="381000"/>
          </a:xfrm>
          <a:prstGeom prst="rect">
            <a:avLst/>
          </a:prstGeom>
          <a:solidFill>
            <a:srgbClr val="FFFF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9154" name="Picture 2" descr="Hotline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181600"/>
            <a:ext cx="2171700" cy="81915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2448ADB5-BDB1-4830-9023-5E9EF66CC4C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874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DoD Hotline Cases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DoD</a:t>
            </a:r>
            <a:r>
              <a:rPr lang="en-US" sz="2800" dirty="0" smtClean="0"/>
              <a:t> IG decides: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Action vs. Information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DAIG vs. CID (criminal)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66FF"/>
                </a:solidFill>
              </a:rPr>
              <a:t>DoD program -- different formats MUST be used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Call DAIG Assistance Division – DoD Hotline Branch (703) </a:t>
            </a:r>
            <a:r>
              <a:rPr lang="en-US" sz="2800" dirty="0" smtClean="0"/>
              <a:t>545-1845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Extension Request (ER)</a:t>
            </a:r>
            <a:endParaRPr lang="en-US" sz="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Hotline Completion Report (HCR)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 rot="-1113951">
            <a:off x="5945188" y="1489075"/>
            <a:ext cx="708025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336600"/>
                </a:solidFill>
              </a:rPr>
              <a:t>DoD</a:t>
            </a:r>
          </a:p>
          <a:p>
            <a:pPr algn="l"/>
            <a:r>
              <a:rPr lang="en-US" sz="2000" b="1" dirty="0">
                <a:solidFill>
                  <a:srgbClr val="336600"/>
                </a:solidFill>
              </a:rPr>
              <a:t>E</a:t>
            </a:r>
            <a:r>
              <a:rPr lang="en-US" sz="2000" b="1" dirty="0" smtClean="0">
                <a:solidFill>
                  <a:srgbClr val="336600"/>
                </a:solidFill>
              </a:rPr>
              <a:t>R</a:t>
            </a:r>
            <a:endParaRPr lang="en-US" sz="2000" b="1" dirty="0">
              <a:solidFill>
                <a:srgbClr val="336600"/>
              </a:solidFill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 rot="-2989256">
            <a:off x="6519863" y="1922462"/>
            <a:ext cx="736600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336600"/>
                </a:solidFill>
              </a:rPr>
              <a:t>DoD</a:t>
            </a:r>
          </a:p>
          <a:p>
            <a:pPr algn="l"/>
            <a:r>
              <a:rPr lang="en-US" sz="2000" b="1">
                <a:solidFill>
                  <a:srgbClr val="336600"/>
                </a:solidFill>
              </a:rPr>
              <a:t>HCR</a:t>
            </a:r>
          </a:p>
        </p:txBody>
      </p:sp>
      <p:grpSp>
        <p:nvGrpSpPr>
          <p:cNvPr id="46087" name="Group 24"/>
          <p:cNvGrpSpPr>
            <a:grpSpLocks/>
          </p:cNvGrpSpPr>
          <p:nvPr/>
        </p:nvGrpSpPr>
        <p:grpSpPr bwMode="auto">
          <a:xfrm>
            <a:off x="5791200" y="990600"/>
            <a:ext cx="3276600" cy="2212975"/>
            <a:chOff x="2112" y="672"/>
            <a:chExt cx="1776" cy="1250"/>
          </a:xfrm>
        </p:grpSpPr>
        <p:sp>
          <p:nvSpPr>
            <p:cNvPr id="46088" name="Freeform 25"/>
            <p:cNvSpPr>
              <a:spLocks/>
            </p:cNvSpPr>
            <p:nvPr/>
          </p:nvSpPr>
          <p:spPr bwMode="auto">
            <a:xfrm>
              <a:off x="2112" y="672"/>
              <a:ext cx="1776" cy="1250"/>
            </a:xfrm>
            <a:custGeom>
              <a:avLst/>
              <a:gdLst>
                <a:gd name="T0" fmla="*/ 1351 w 1776"/>
                <a:gd name="T1" fmla="*/ 540 h 1250"/>
                <a:gd name="T2" fmla="*/ 1704 w 1776"/>
                <a:gd name="T3" fmla="*/ 669 h 1250"/>
                <a:gd name="T4" fmla="*/ 705 w 1776"/>
                <a:gd name="T5" fmla="*/ 1029 h 1250"/>
                <a:gd name="T6" fmla="*/ 1329 w 1776"/>
                <a:gd name="T7" fmla="*/ 574 h 1250"/>
                <a:gd name="T8" fmla="*/ 1234 w 1776"/>
                <a:gd name="T9" fmla="*/ 511 h 1250"/>
                <a:gd name="T10" fmla="*/ 1100 w 1776"/>
                <a:gd name="T11" fmla="*/ 427 h 1250"/>
                <a:gd name="T12" fmla="*/ 671 w 1776"/>
                <a:gd name="T13" fmla="*/ 1010 h 1250"/>
                <a:gd name="T14" fmla="*/ 427 w 1776"/>
                <a:gd name="T15" fmla="*/ 574 h 1250"/>
                <a:gd name="T16" fmla="*/ 466 w 1776"/>
                <a:gd name="T17" fmla="*/ 604 h 1250"/>
                <a:gd name="T18" fmla="*/ 892 w 1776"/>
                <a:gd name="T19" fmla="*/ 212 h 1250"/>
                <a:gd name="T20" fmla="*/ 1125 w 1776"/>
                <a:gd name="T21" fmla="*/ 396 h 1250"/>
                <a:gd name="T22" fmla="*/ 893 w 1776"/>
                <a:gd name="T23" fmla="*/ 158 h 1250"/>
                <a:gd name="T24" fmla="*/ 874 w 1776"/>
                <a:gd name="T25" fmla="*/ 178 h 1250"/>
                <a:gd name="T26" fmla="*/ 809 w 1776"/>
                <a:gd name="T27" fmla="*/ 0 h 1250"/>
                <a:gd name="T28" fmla="*/ 330 w 1776"/>
                <a:gd name="T29" fmla="*/ 188 h 1250"/>
                <a:gd name="T30" fmla="*/ 309 w 1776"/>
                <a:gd name="T31" fmla="*/ 143 h 1250"/>
                <a:gd name="T32" fmla="*/ 106 w 1776"/>
                <a:gd name="T33" fmla="*/ 217 h 1250"/>
                <a:gd name="T34" fmla="*/ 100 w 1776"/>
                <a:gd name="T35" fmla="*/ 230 h 1250"/>
                <a:gd name="T36" fmla="*/ 77 w 1776"/>
                <a:gd name="T37" fmla="*/ 265 h 1250"/>
                <a:gd name="T38" fmla="*/ 70 w 1776"/>
                <a:gd name="T39" fmla="*/ 278 h 1250"/>
                <a:gd name="T40" fmla="*/ 18 w 1776"/>
                <a:gd name="T41" fmla="*/ 328 h 1250"/>
                <a:gd name="T42" fmla="*/ 5 w 1776"/>
                <a:gd name="T43" fmla="*/ 353 h 1250"/>
                <a:gd name="T44" fmla="*/ 115 w 1776"/>
                <a:gd name="T45" fmla="*/ 538 h 1250"/>
                <a:gd name="T46" fmla="*/ 249 w 1776"/>
                <a:gd name="T47" fmla="*/ 289 h 1250"/>
                <a:gd name="T48" fmla="*/ 271 w 1776"/>
                <a:gd name="T49" fmla="*/ 330 h 1250"/>
                <a:gd name="T50" fmla="*/ 443 w 1776"/>
                <a:gd name="T51" fmla="*/ 260 h 1250"/>
                <a:gd name="T52" fmla="*/ 289 w 1776"/>
                <a:gd name="T53" fmla="*/ 282 h 1250"/>
                <a:gd name="T54" fmla="*/ 269 w 1776"/>
                <a:gd name="T55" fmla="*/ 240 h 1250"/>
                <a:gd name="T56" fmla="*/ 97 w 1776"/>
                <a:gd name="T57" fmla="*/ 299 h 1250"/>
                <a:gd name="T58" fmla="*/ 278 w 1776"/>
                <a:gd name="T59" fmla="*/ 219 h 1250"/>
                <a:gd name="T60" fmla="*/ 300 w 1776"/>
                <a:gd name="T61" fmla="*/ 260 h 1250"/>
                <a:gd name="T62" fmla="*/ 431 w 1776"/>
                <a:gd name="T63" fmla="*/ 208 h 1250"/>
                <a:gd name="T64" fmla="*/ 309 w 1776"/>
                <a:gd name="T65" fmla="*/ 235 h 1250"/>
                <a:gd name="T66" fmla="*/ 287 w 1776"/>
                <a:gd name="T67" fmla="*/ 195 h 1250"/>
                <a:gd name="T68" fmla="*/ 129 w 1776"/>
                <a:gd name="T69" fmla="*/ 247 h 1250"/>
                <a:gd name="T70" fmla="*/ 300 w 1776"/>
                <a:gd name="T71" fmla="*/ 167 h 1250"/>
                <a:gd name="T72" fmla="*/ 321 w 1776"/>
                <a:gd name="T73" fmla="*/ 213 h 1250"/>
                <a:gd name="T74" fmla="*/ 797 w 1776"/>
                <a:gd name="T75" fmla="*/ 25 h 1250"/>
                <a:gd name="T76" fmla="*/ 850 w 1776"/>
                <a:gd name="T77" fmla="*/ 199 h 1250"/>
                <a:gd name="T78" fmla="*/ 786 w 1776"/>
                <a:gd name="T79" fmla="*/ 47 h 1250"/>
                <a:gd name="T80" fmla="*/ 427 w 1776"/>
                <a:gd name="T81" fmla="*/ 188 h 1250"/>
                <a:gd name="T82" fmla="*/ 777 w 1776"/>
                <a:gd name="T83" fmla="*/ 72 h 1250"/>
                <a:gd name="T84" fmla="*/ 822 w 1776"/>
                <a:gd name="T85" fmla="*/ 224 h 1250"/>
                <a:gd name="T86" fmla="*/ 768 w 1776"/>
                <a:gd name="T87" fmla="*/ 88 h 1250"/>
                <a:gd name="T88" fmla="*/ 434 w 1776"/>
                <a:gd name="T89" fmla="*/ 222 h 1250"/>
                <a:gd name="T90" fmla="*/ 746 w 1776"/>
                <a:gd name="T91" fmla="*/ 138 h 1250"/>
                <a:gd name="T92" fmla="*/ 463 w 1776"/>
                <a:gd name="T93" fmla="*/ 554 h 1250"/>
                <a:gd name="T94" fmla="*/ 425 w 1776"/>
                <a:gd name="T95" fmla="*/ 524 h 1250"/>
                <a:gd name="T96" fmla="*/ 260 w 1776"/>
                <a:gd name="T97" fmla="*/ 689 h 1250"/>
                <a:gd name="T98" fmla="*/ 262 w 1776"/>
                <a:gd name="T99" fmla="*/ 717 h 1250"/>
                <a:gd name="T100" fmla="*/ 217 w 1776"/>
                <a:gd name="T101" fmla="*/ 821 h 1250"/>
                <a:gd name="T102" fmla="*/ 77 w 1776"/>
                <a:gd name="T103" fmla="*/ 545 h 1250"/>
                <a:gd name="T104" fmla="*/ 194 w 1776"/>
                <a:gd name="T105" fmla="*/ 866 h 1250"/>
                <a:gd name="T106" fmla="*/ 377 w 1776"/>
                <a:gd name="T107" fmla="*/ 814 h 1250"/>
                <a:gd name="T108" fmla="*/ 664 w 1776"/>
                <a:gd name="T109" fmla="*/ 1056 h 1250"/>
                <a:gd name="T110" fmla="*/ 1209 w 1776"/>
                <a:gd name="T111" fmla="*/ 1245 h 1250"/>
                <a:gd name="T112" fmla="*/ 1229 w 1776"/>
                <a:gd name="T113" fmla="*/ 1241 h 1250"/>
                <a:gd name="T114" fmla="*/ 1776 w 1776"/>
                <a:gd name="T115" fmla="*/ 647 h 1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76"/>
                <a:gd name="T175" fmla="*/ 0 h 1250"/>
                <a:gd name="T176" fmla="*/ 1776 w 1776"/>
                <a:gd name="T177" fmla="*/ 1250 h 12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76" h="1250">
                  <a:moveTo>
                    <a:pt x="1744" y="640"/>
                  </a:moveTo>
                  <a:lnTo>
                    <a:pt x="1351" y="540"/>
                  </a:lnTo>
                  <a:lnTo>
                    <a:pt x="1329" y="574"/>
                  </a:lnTo>
                  <a:lnTo>
                    <a:pt x="1704" y="669"/>
                  </a:lnTo>
                  <a:lnTo>
                    <a:pt x="1209" y="1205"/>
                  </a:lnTo>
                  <a:lnTo>
                    <a:pt x="705" y="1029"/>
                  </a:lnTo>
                  <a:lnTo>
                    <a:pt x="1229" y="549"/>
                  </a:lnTo>
                  <a:lnTo>
                    <a:pt x="1329" y="574"/>
                  </a:lnTo>
                  <a:lnTo>
                    <a:pt x="1351" y="540"/>
                  </a:lnTo>
                  <a:lnTo>
                    <a:pt x="1234" y="511"/>
                  </a:lnTo>
                  <a:lnTo>
                    <a:pt x="1125" y="396"/>
                  </a:lnTo>
                  <a:lnTo>
                    <a:pt x="1100" y="427"/>
                  </a:lnTo>
                  <a:lnTo>
                    <a:pt x="1197" y="527"/>
                  </a:lnTo>
                  <a:lnTo>
                    <a:pt x="671" y="1010"/>
                  </a:lnTo>
                  <a:lnTo>
                    <a:pt x="303" y="701"/>
                  </a:lnTo>
                  <a:lnTo>
                    <a:pt x="427" y="574"/>
                  </a:lnTo>
                  <a:lnTo>
                    <a:pt x="452" y="594"/>
                  </a:lnTo>
                  <a:lnTo>
                    <a:pt x="466" y="604"/>
                  </a:lnTo>
                  <a:lnTo>
                    <a:pt x="477" y="594"/>
                  </a:lnTo>
                  <a:lnTo>
                    <a:pt x="892" y="212"/>
                  </a:lnTo>
                  <a:lnTo>
                    <a:pt x="1100" y="427"/>
                  </a:lnTo>
                  <a:lnTo>
                    <a:pt x="1125" y="396"/>
                  </a:lnTo>
                  <a:lnTo>
                    <a:pt x="906" y="172"/>
                  </a:lnTo>
                  <a:lnTo>
                    <a:pt x="893" y="158"/>
                  </a:lnTo>
                  <a:lnTo>
                    <a:pt x="879" y="172"/>
                  </a:lnTo>
                  <a:lnTo>
                    <a:pt x="874" y="178"/>
                  </a:lnTo>
                  <a:lnTo>
                    <a:pt x="811" y="9"/>
                  </a:lnTo>
                  <a:lnTo>
                    <a:pt x="809" y="0"/>
                  </a:lnTo>
                  <a:lnTo>
                    <a:pt x="798" y="4"/>
                  </a:lnTo>
                  <a:lnTo>
                    <a:pt x="330" y="188"/>
                  </a:lnTo>
                  <a:lnTo>
                    <a:pt x="312" y="151"/>
                  </a:lnTo>
                  <a:lnTo>
                    <a:pt x="309" y="143"/>
                  </a:lnTo>
                  <a:lnTo>
                    <a:pt x="301" y="147"/>
                  </a:lnTo>
                  <a:lnTo>
                    <a:pt x="106" y="217"/>
                  </a:lnTo>
                  <a:lnTo>
                    <a:pt x="97" y="221"/>
                  </a:lnTo>
                  <a:lnTo>
                    <a:pt x="100" y="230"/>
                  </a:lnTo>
                  <a:lnTo>
                    <a:pt x="111" y="255"/>
                  </a:lnTo>
                  <a:lnTo>
                    <a:pt x="77" y="265"/>
                  </a:lnTo>
                  <a:lnTo>
                    <a:pt x="68" y="269"/>
                  </a:lnTo>
                  <a:lnTo>
                    <a:pt x="70" y="278"/>
                  </a:lnTo>
                  <a:lnTo>
                    <a:pt x="79" y="307"/>
                  </a:lnTo>
                  <a:lnTo>
                    <a:pt x="18" y="328"/>
                  </a:lnTo>
                  <a:lnTo>
                    <a:pt x="0" y="334"/>
                  </a:lnTo>
                  <a:lnTo>
                    <a:pt x="5" y="353"/>
                  </a:lnTo>
                  <a:lnTo>
                    <a:pt x="77" y="545"/>
                  </a:lnTo>
                  <a:lnTo>
                    <a:pt x="115" y="538"/>
                  </a:lnTo>
                  <a:lnTo>
                    <a:pt x="48" y="357"/>
                  </a:lnTo>
                  <a:lnTo>
                    <a:pt x="249" y="289"/>
                  </a:lnTo>
                  <a:lnTo>
                    <a:pt x="264" y="314"/>
                  </a:lnTo>
                  <a:lnTo>
                    <a:pt x="271" y="330"/>
                  </a:lnTo>
                  <a:lnTo>
                    <a:pt x="287" y="323"/>
                  </a:lnTo>
                  <a:lnTo>
                    <a:pt x="443" y="260"/>
                  </a:lnTo>
                  <a:lnTo>
                    <a:pt x="434" y="222"/>
                  </a:lnTo>
                  <a:lnTo>
                    <a:pt x="289" y="282"/>
                  </a:lnTo>
                  <a:lnTo>
                    <a:pt x="276" y="256"/>
                  </a:lnTo>
                  <a:lnTo>
                    <a:pt x="269" y="240"/>
                  </a:lnTo>
                  <a:lnTo>
                    <a:pt x="253" y="246"/>
                  </a:lnTo>
                  <a:lnTo>
                    <a:pt x="97" y="299"/>
                  </a:lnTo>
                  <a:lnTo>
                    <a:pt x="91" y="282"/>
                  </a:lnTo>
                  <a:lnTo>
                    <a:pt x="278" y="219"/>
                  </a:lnTo>
                  <a:lnTo>
                    <a:pt x="296" y="253"/>
                  </a:lnTo>
                  <a:lnTo>
                    <a:pt x="300" y="260"/>
                  </a:lnTo>
                  <a:lnTo>
                    <a:pt x="309" y="256"/>
                  </a:lnTo>
                  <a:lnTo>
                    <a:pt x="431" y="208"/>
                  </a:lnTo>
                  <a:lnTo>
                    <a:pt x="427" y="188"/>
                  </a:lnTo>
                  <a:lnTo>
                    <a:pt x="309" y="235"/>
                  </a:lnTo>
                  <a:lnTo>
                    <a:pt x="291" y="203"/>
                  </a:lnTo>
                  <a:lnTo>
                    <a:pt x="287" y="195"/>
                  </a:lnTo>
                  <a:lnTo>
                    <a:pt x="280" y="197"/>
                  </a:lnTo>
                  <a:lnTo>
                    <a:pt x="129" y="247"/>
                  </a:lnTo>
                  <a:lnTo>
                    <a:pt x="122" y="231"/>
                  </a:lnTo>
                  <a:lnTo>
                    <a:pt x="300" y="167"/>
                  </a:lnTo>
                  <a:lnTo>
                    <a:pt x="318" y="204"/>
                  </a:lnTo>
                  <a:lnTo>
                    <a:pt x="321" y="213"/>
                  </a:lnTo>
                  <a:lnTo>
                    <a:pt x="328" y="210"/>
                  </a:lnTo>
                  <a:lnTo>
                    <a:pt x="797" y="25"/>
                  </a:lnTo>
                  <a:lnTo>
                    <a:pt x="858" y="190"/>
                  </a:lnTo>
                  <a:lnTo>
                    <a:pt x="850" y="199"/>
                  </a:lnTo>
                  <a:lnTo>
                    <a:pt x="789" y="56"/>
                  </a:lnTo>
                  <a:lnTo>
                    <a:pt x="786" y="47"/>
                  </a:lnTo>
                  <a:lnTo>
                    <a:pt x="779" y="50"/>
                  </a:lnTo>
                  <a:lnTo>
                    <a:pt x="427" y="188"/>
                  </a:lnTo>
                  <a:lnTo>
                    <a:pt x="431" y="208"/>
                  </a:lnTo>
                  <a:lnTo>
                    <a:pt x="777" y="72"/>
                  </a:lnTo>
                  <a:lnTo>
                    <a:pt x="834" y="212"/>
                  </a:lnTo>
                  <a:lnTo>
                    <a:pt x="822" y="224"/>
                  </a:lnTo>
                  <a:lnTo>
                    <a:pt x="775" y="106"/>
                  </a:lnTo>
                  <a:lnTo>
                    <a:pt x="768" y="88"/>
                  </a:lnTo>
                  <a:lnTo>
                    <a:pt x="750" y="95"/>
                  </a:lnTo>
                  <a:lnTo>
                    <a:pt x="434" y="222"/>
                  </a:lnTo>
                  <a:lnTo>
                    <a:pt x="443" y="260"/>
                  </a:lnTo>
                  <a:lnTo>
                    <a:pt x="746" y="138"/>
                  </a:lnTo>
                  <a:lnTo>
                    <a:pt x="791" y="253"/>
                  </a:lnTo>
                  <a:lnTo>
                    <a:pt x="463" y="554"/>
                  </a:lnTo>
                  <a:lnTo>
                    <a:pt x="438" y="534"/>
                  </a:lnTo>
                  <a:lnTo>
                    <a:pt x="425" y="524"/>
                  </a:lnTo>
                  <a:lnTo>
                    <a:pt x="413" y="536"/>
                  </a:lnTo>
                  <a:lnTo>
                    <a:pt x="260" y="689"/>
                  </a:lnTo>
                  <a:lnTo>
                    <a:pt x="246" y="705"/>
                  </a:lnTo>
                  <a:lnTo>
                    <a:pt x="262" y="717"/>
                  </a:lnTo>
                  <a:lnTo>
                    <a:pt x="341" y="786"/>
                  </a:lnTo>
                  <a:lnTo>
                    <a:pt x="217" y="821"/>
                  </a:lnTo>
                  <a:lnTo>
                    <a:pt x="115" y="538"/>
                  </a:lnTo>
                  <a:lnTo>
                    <a:pt x="77" y="545"/>
                  </a:lnTo>
                  <a:lnTo>
                    <a:pt x="188" y="848"/>
                  </a:lnTo>
                  <a:lnTo>
                    <a:pt x="194" y="866"/>
                  </a:lnTo>
                  <a:lnTo>
                    <a:pt x="212" y="861"/>
                  </a:lnTo>
                  <a:lnTo>
                    <a:pt x="377" y="814"/>
                  </a:lnTo>
                  <a:lnTo>
                    <a:pt x="662" y="1055"/>
                  </a:lnTo>
                  <a:lnTo>
                    <a:pt x="664" y="1056"/>
                  </a:lnTo>
                  <a:lnTo>
                    <a:pt x="667" y="1058"/>
                  </a:lnTo>
                  <a:lnTo>
                    <a:pt x="1209" y="1245"/>
                  </a:lnTo>
                  <a:lnTo>
                    <a:pt x="1222" y="1250"/>
                  </a:lnTo>
                  <a:lnTo>
                    <a:pt x="1229" y="1241"/>
                  </a:lnTo>
                  <a:lnTo>
                    <a:pt x="1754" y="671"/>
                  </a:lnTo>
                  <a:lnTo>
                    <a:pt x="1776" y="647"/>
                  </a:lnTo>
                  <a:lnTo>
                    <a:pt x="1744" y="6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89" name="Group 26"/>
            <p:cNvGrpSpPr>
              <a:grpSpLocks/>
            </p:cNvGrpSpPr>
            <p:nvPr/>
          </p:nvGrpSpPr>
          <p:grpSpPr bwMode="auto">
            <a:xfrm>
              <a:off x="2894" y="1268"/>
              <a:ext cx="820" cy="567"/>
              <a:chOff x="2894" y="2089"/>
              <a:chExt cx="820" cy="567"/>
            </a:xfrm>
          </p:grpSpPr>
          <p:sp>
            <p:nvSpPr>
              <p:cNvPr id="46090" name="Freeform 27"/>
              <p:cNvSpPr>
                <a:spLocks/>
              </p:cNvSpPr>
              <p:nvPr/>
            </p:nvSpPr>
            <p:spPr bwMode="auto">
              <a:xfrm>
                <a:off x="2894" y="2089"/>
                <a:ext cx="820" cy="567"/>
              </a:xfrm>
              <a:custGeom>
                <a:avLst/>
                <a:gdLst>
                  <a:gd name="T0" fmla="*/ 427 w 820"/>
                  <a:gd name="T1" fmla="*/ 0 h 567"/>
                  <a:gd name="T2" fmla="*/ 422 w 820"/>
                  <a:gd name="T3" fmla="*/ 3 h 567"/>
                  <a:gd name="T4" fmla="*/ 11 w 820"/>
                  <a:gd name="T5" fmla="*/ 410 h 567"/>
                  <a:gd name="T6" fmla="*/ 0 w 820"/>
                  <a:gd name="T7" fmla="*/ 421 h 567"/>
                  <a:gd name="T8" fmla="*/ 15 w 820"/>
                  <a:gd name="T9" fmla="*/ 427 h 567"/>
                  <a:gd name="T10" fmla="*/ 165 w 820"/>
                  <a:gd name="T11" fmla="*/ 479 h 567"/>
                  <a:gd name="T12" fmla="*/ 180 w 820"/>
                  <a:gd name="T13" fmla="*/ 462 h 567"/>
                  <a:gd name="T14" fmla="*/ 36 w 820"/>
                  <a:gd name="T15" fmla="*/ 412 h 567"/>
                  <a:gd name="T16" fmla="*/ 432 w 820"/>
                  <a:gd name="T17" fmla="*/ 21 h 567"/>
                  <a:gd name="T18" fmla="*/ 786 w 820"/>
                  <a:gd name="T19" fmla="*/ 131 h 567"/>
                  <a:gd name="T20" fmla="*/ 413 w 820"/>
                  <a:gd name="T21" fmla="*/ 545 h 567"/>
                  <a:gd name="T22" fmla="*/ 180 w 820"/>
                  <a:gd name="T23" fmla="*/ 462 h 567"/>
                  <a:gd name="T24" fmla="*/ 165 w 820"/>
                  <a:gd name="T25" fmla="*/ 479 h 567"/>
                  <a:gd name="T26" fmla="*/ 413 w 820"/>
                  <a:gd name="T27" fmla="*/ 565 h 567"/>
                  <a:gd name="T28" fmla="*/ 420 w 820"/>
                  <a:gd name="T29" fmla="*/ 567 h 567"/>
                  <a:gd name="T30" fmla="*/ 424 w 820"/>
                  <a:gd name="T31" fmla="*/ 563 h 567"/>
                  <a:gd name="T32" fmla="*/ 811 w 820"/>
                  <a:gd name="T33" fmla="*/ 133 h 567"/>
                  <a:gd name="T34" fmla="*/ 820 w 820"/>
                  <a:gd name="T35" fmla="*/ 120 h 567"/>
                  <a:gd name="T36" fmla="*/ 806 w 820"/>
                  <a:gd name="T37" fmla="*/ 116 h 567"/>
                  <a:gd name="T38" fmla="*/ 432 w 820"/>
                  <a:gd name="T39" fmla="*/ 2 h 567"/>
                  <a:gd name="T40" fmla="*/ 427 w 820"/>
                  <a:gd name="T41" fmla="*/ 0 h 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20"/>
                  <a:gd name="T64" fmla="*/ 0 h 567"/>
                  <a:gd name="T65" fmla="*/ 820 w 820"/>
                  <a:gd name="T66" fmla="*/ 567 h 5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20" h="567">
                    <a:moveTo>
                      <a:pt x="427" y="0"/>
                    </a:moveTo>
                    <a:lnTo>
                      <a:pt x="422" y="3"/>
                    </a:lnTo>
                    <a:lnTo>
                      <a:pt x="11" y="410"/>
                    </a:lnTo>
                    <a:lnTo>
                      <a:pt x="0" y="421"/>
                    </a:lnTo>
                    <a:lnTo>
                      <a:pt x="15" y="427"/>
                    </a:lnTo>
                    <a:lnTo>
                      <a:pt x="165" y="479"/>
                    </a:lnTo>
                    <a:lnTo>
                      <a:pt x="180" y="462"/>
                    </a:lnTo>
                    <a:lnTo>
                      <a:pt x="36" y="412"/>
                    </a:lnTo>
                    <a:lnTo>
                      <a:pt x="432" y="21"/>
                    </a:lnTo>
                    <a:lnTo>
                      <a:pt x="786" y="131"/>
                    </a:lnTo>
                    <a:lnTo>
                      <a:pt x="413" y="545"/>
                    </a:lnTo>
                    <a:lnTo>
                      <a:pt x="180" y="462"/>
                    </a:lnTo>
                    <a:lnTo>
                      <a:pt x="165" y="479"/>
                    </a:lnTo>
                    <a:lnTo>
                      <a:pt x="413" y="565"/>
                    </a:lnTo>
                    <a:lnTo>
                      <a:pt x="420" y="567"/>
                    </a:lnTo>
                    <a:lnTo>
                      <a:pt x="424" y="563"/>
                    </a:lnTo>
                    <a:lnTo>
                      <a:pt x="811" y="133"/>
                    </a:lnTo>
                    <a:lnTo>
                      <a:pt x="820" y="120"/>
                    </a:lnTo>
                    <a:lnTo>
                      <a:pt x="806" y="116"/>
                    </a:lnTo>
                    <a:lnTo>
                      <a:pt x="432" y="2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1" name="Freeform 28"/>
              <p:cNvSpPr>
                <a:spLocks/>
              </p:cNvSpPr>
              <p:nvPr/>
            </p:nvSpPr>
            <p:spPr bwMode="auto">
              <a:xfrm>
                <a:off x="3517" y="2189"/>
                <a:ext cx="114" cy="56"/>
              </a:xfrm>
              <a:custGeom>
                <a:avLst/>
                <a:gdLst>
                  <a:gd name="T0" fmla="*/ 114 w 114"/>
                  <a:gd name="T1" fmla="*/ 38 h 56"/>
                  <a:gd name="T2" fmla="*/ 7 w 114"/>
                  <a:gd name="T3" fmla="*/ 0 h 56"/>
                  <a:gd name="T4" fmla="*/ 0 w 114"/>
                  <a:gd name="T5" fmla="*/ 18 h 56"/>
                  <a:gd name="T6" fmla="*/ 109 w 114"/>
                  <a:gd name="T7" fmla="*/ 56 h 56"/>
                  <a:gd name="T8" fmla="*/ 114 w 114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6"/>
                  <a:gd name="T17" fmla="*/ 114 w 11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6">
                    <a:moveTo>
                      <a:pt x="114" y="38"/>
                    </a:moveTo>
                    <a:lnTo>
                      <a:pt x="7" y="0"/>
                    </a:lnTo>
                    <a:lnTo>
                      <a:pt x="0" y="18"/>
                    </a:lnTo>
                    <a:lnTo>
                      <a:pt x="109" y="56"/>
                    </a:lnTo>
                    <a:lnTo>
                      <a:pt x="114" y="3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2" name="Freeform 29"/>
              <p:cNvSpPr>
                <a:spLocks/>
              </p:cNvSpPr>
              <p:nvPr/>
            </p:nvSpPr>
            <p:spPr bwMode="auto">
              <a:xfrm>
                <a:off x="3495" y="2218"/>
                <a:ext cx="117" cy="57"/>
              </a:xfrm>
              <a:custGeom>
                <a:avLst/>
                <a:gdLst>
                  <a:gd name="T0" fmla="*/ 117 w 117"/>
                  <a:gd name="T1" fmla="*/ 39 h 57"/>
                  <a:gd name="T2" fmla="*/ 7 w 117"/>
                  <a:gd name="T3" fmla="*/ 0 h 57"/>
                  <a:gd name="T4" fmla="*/ 0 w 117"/>
                  <a:gd name="T5" fmla="*/ 18 h 57"/>
                  <a:gd name="T6" fmla="*/ 110 w 117"/>
                  <a:gd name="T7" fmla="*/ 57 h 57"/>
                  <a:gd name="T8" fmla="*/ 117 w 117"/>
                  <a:gd name="T9" fmla="*/ 39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57"/>
                  <a:gd name="T17" fmla="*/ 117 w 1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57">
                    <a:moveTo>
                      <a:pt x="117" y="39"/>
                    </a:moveTo>
                    <a:lnTo>
                      <a:pt x="7" y="0"/>
                    </a:lnTo>
                    <a:lnTo>
                      <a:pt x="0" y="18"/>
                    </a:lnTo>
                    <a:lnTo>
                      <a:pt x="110" y="57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3" name="Freeform 30"/>
              <p:cNvSpPr>
                <a:spLocks/>
              </p:cNvSpPr>
              <p:nvPr/>
            </p:nvSpPr>
            <p:spPr bwMode="auto">
              <a:xfrm>
                <a:off x="3474" y="2248"/>
                <a:ext cx="116" cy="56"/>
              </a:xfrm>
              <a:custGeom>
                <a:avLst/>
                <a:gdLst>
                  <a:gd name="T0" fmla="*/ 116 w 116"/>
                  <a:gd name="T1" fmla="*/ 38 h 56"/>
                  <a:gd name="T2" fmla="*/ 7 w 116"/>
                  <a:gd name="T3" fmla="*/ 0 h 56"/>
                  <a:gd name="T4" fmla="*/ 0 w 116"/>
                  <a:gd name="T5" fmla="*/ 18 h 56"/>
                  <a:gd name="T6" fmla="*/ 109 w 116"/>
                  <a:gd name="T7" fmla="*/ 56 h 56"/>
                  <a:gd name="T8" fmla="*/ 116 w 116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56"/>
                  <a:gd name="T17" fmla="*/ 116 w 1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56">
                    <a:moveTo>
                      <a:pt x="116" y="38"/>
                    </a:moveTo>
                    <a:lnTo>
                      <a:pt x="7" y="0"/>
                    </a:lnTo>
                    <a:lnTo>
                      <a:pt x="0" y="18"/>
                    </a:lnTo>
                    <a:lnTo>
                      <a:pt x="109" y="56"/>
                    </a:lnTo>
                    <a:lnTo>
                      <a:pt x="116" y="3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4" name="Freeform 31"/>
              <p:cNvSpPr>
                <a:spLocks/>
              </p:cNvSpPr>
              <p:nvPr/>
            </p:nvSpPr>
            <p:spPr bwMode="auto">
              <a:xfrm>
                <a:off x="3276" y="2177"/>
                <a:ext cx="115" cy="55"/>
              </a:xfrm>
              <a:custGeom>
                <a:avLst/>
                <a:gdLst>
                  <a:gd name="T0" fmla="*/ 115 w 115"/>
                  <a:gd name="T1" fmla="*/ 37 h 55"/>
                  <a:gd name="T2" fmla="*/ 6 w 115"/>
                  <a:gd name="T3" fmla="*/ 0 h 55"/>
                  <a:gd name="T4" fmla="*/ 0 w 115"/>
                  <a:gd name="T5" fmla="*/ 18 h 55"/>
                  <a:gd name="T6" fmla="*/ 108 w 115"/>
                  <a:gd name="T7" fmla="*/ 55 h 55"/>
                  <a:gd name="T8" fmla="*/ 115 w 11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55"/>
                  <a:gd name="T17" fmla="*/ 115 w 11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55">
                    <a:moveTo>
                      <a:pt x="115" y="37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108" y="55"/>
                    </a:lnTo>
                    <a:lnTo>
                      <a:pt x="115" y="3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5" name="Freeform 32"/>
              <p:cNvSpPr>
                <a:spLocks/>
              </p:cNvSpPr>
              <p:nvPr/>
            </p:nvSpPr>
            <p:spPr bwMode="auto">
              <a:xfrm>
                <a:off x="3255" y="2202"/>
                <a:ext cx="115" cy="57"/>
              </a:xfrm>
              <a:custGeom>
                <a:avLst/>
                <a:gdLst>
                  <a:gd name="T0" fmla="*/ 115 w 115"/>
                  <a:gd name="T1" fmla="*/ 37 h 57"/>
                  <a:gd name="T2" fmla="*/ 7 w 115"/>
                  <a:gd name="T3" fmla="*/ 0 h 57"/>
                  <a:gd name="T4" fmla="*/ 0 w 115"/>
                  <a:gd name="T5" fmla="*/ 18 h 57"/>
                  <a:gd name="T6" fmla="*/ 109 w 115"/>
                  <a:gd name="T7" fmla="*/ 57 h 57"/>
                  <a:gd name="T8" fmla="*/ 115 w 115"/>
                  <a:gd name="T9" fmla="*/ 3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57"/>
                  <a:gd name="T17" fmla="*/ 115 w 11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57">
                    <a:moveTo>
                      <a:pt x="115" y="37"/>
                    </a:moveTo>
                    <a:lnTo>
                      <a:pt x="7" y="0"/>
                    </a:lnTo>
                    <a:lnTo>
                      <a:pt x="0" y="18"/>
                    </a:lnTo>
                    <a:lnTo>
                      <a:pt x="109" y="57"/>
                    </a:lnTo>
                    <a:lnTo>
                      <a:pt x="115" y="3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6" name="Freeform 33"/>
              <p:cNvSpPr>
                <a:spLocks/>
              </p:cNvSpPr>
              <p:nvPr/>
            </p:nvSpPr>
            <p:spPr bwMode="auto">
              <a:xfrm>
                <a:off x="3231" y="2498"/>
                <a:ext cx="117" cy="55"/>
              </a:xfrm>
              <a:custGeom>
                <a:avLst/>
                <a:gdLst>
                  <a:gd name="T0" fmla="*/ 0 w 117"/>
                  <a:gd name="T1" fmla="*/ 18 h 55"/>
                  <a:gd name="T2" fmla="*/ 110 w 117"/>
                  <a:gd name="T3" fmla="*/ 55 h 55"/>
                  <a:gd name="T4" fmla="*/ 117 w 117"/>
                  <a:gd name="T5" fmla="*/ 37 h 55"/>
                  <a:gd name="T6" fmla="*/ 8 w 117"/>
                  <a:gd name="T7" fmla="*/ 0 h 55"/>
                  <a:gd name="T8" fmla="*/ 0 w 117"/>
                  <a:gd name="T9" fmla="*/ 18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55"/>
                  <a:gd name="T17" fmla="*/ 117 w 1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55">
                    <a:moveTo>
                      <a:pt x="0" y="18"/>
                    </a:moveTo>
                    <a:lnTo>
                      <a:pt x="110" y="55"/>
                    </a:lnTo>
                    <a:lnTo>
                      <a:pt x="117" y="37"/>
                    </a:lnTo>
                    <a:lnTo>
                      <a:pt x="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7" name="Freeform 34"/>
              <p:cNvSpPr>
                <a:spLocks/>
              </p:cNvSpPr>
              <p:nvPr/>
            </p:nvSpPr>
            <p:spPr bwMode="auto">
              <a:xfrm>
                <a:off x="3212" y="2525"/>
                <a:ext cx="114" cy="57"/>
              </a:xfrm>
              <a:custGeom>
                <a:avLst/>
                <a:gdLst>
                  <a:gd name="T0" fmla="*/ 114 w 114"/>
                  <a:gd name="T1" fmla="*/ 39 h 57"/>
                  <a:gd name="T2" fmla="*/ 5 w 114"/>
                  <a:gd name="T3" fmla="*/ 0 h 57"/>
                  <a:gd name="T4" fmla="*/ 0 w 114"/>
                  <a:gd name="T5" fmla="*/ 18 h 57"/>
                  <a:gd name="T6" fmla="*/ 107 w 114"/>
                  <a:gd name="T7" fmla="*/ 57 h 57"/>
                  <a:gd name="T8" fmla="*/ 114 w 114"/>
                  <a:gd name="T9" fmla="*/ 39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7"/>
                  <a:gd name="T17" fmla="*/ 114 w 11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7">
                    <a:moveTo>
                      <a:pt x="114" y="39"/>
                    </a:moveTo>
                    <a:lnTo>
                      <a:pt x="5" y="0"/>
                    </a:lnTo>
                    <a:lnTo>
                      <a:pt x="0" y="18"/>
                    </a:lnTo>
                    <a:lnTo>
                      <a:pt x="107" y="57"/>
                    </a:lnTo>
                    <a:lnTo>
                      <a:pt x="1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8" name="Freeform 35"/>
              <p:cNvSpPr>
                <a:spLocks/>
              </p:cNvSpPr>
              <p:nvPr/>
            </p:nvSpPr>
            <p:spPr bwMode="auto">
              <a:xfrm>
                <a:off x="3222" y="2234"/>
                <a:ext cx="293" cy="131"/>
              </a:xfrm>
              <a:custGeom>
                <a:avLst/>
                <a:gdLst>
                  <a:gd name="T0" fmla="*/ 293 w 293"/>
                  <a:gd name="T1" fmla="*/ 113 h 131"/>
                  <a:gd name="T2" fmla="*/ 9 w 293"/>
                  <a:gd name="T3" fmla="*/ 0 h 131"/>
                  <a:gd name="T4" fmla="*/ 0 w 293"/>
                  <a:gd name="T5" fmla="*/ 18 h 131"/>
                  <a:gd name="T6" fmla="*/ 286 w 293"/>
                  <a:gd name="T7" fmla="*/ 131 h 131"/>
                  <a:gd name="T8" fmla="*/ 293 w 293"/>
                  <a:gd name="T9" fmla="*/ 113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3"/>
                  <a:gd name="T16" fmla="*/ 0 h 131"/>
                  <a:gd name="T17" fmla="*/ 293 w 293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3" h="131">
                    <a:moveTo>
                      <a:pt x="293" y="113"/>
                    </a:moveTo>
                    <a:lnTo>
                      <a:pt x="9" y="0"/>
                    </a:lnTo>
                    <a:lnTo>
                      <a:pt x="0" y="18"/>
                    </a:lnTo>
                    <a:lnTo>
                      <a:pt x="286" y="131"/>
                    </a:lnTo>
                    <a:lnTo>
                      <a:pt x="293" y="1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9" name="Freeform 36"/>
              <p:cNvSpPr>
                <a:spLocks/>
              </p:cNvSpPr>
              <p:nvPr/>
            </p:nvSpPr>
            <p:spPr bwMode="auto">
              <a:xfrm>
                <a:off x="3196" y="2259"/>
                <a:ext cx="292" cy="131"/>
              </a:xfrm>
              <a:custGeom>
                <a:avLst/>
                <a:gdLst>
                  <a:gd name="T0" fmla="*/ 292 w 292"/>
                  <a:gd name="T1" fmla="*/ 113 h 131"/>
                  <a:gd name="T2" fmla="*/ 7 w 292"/>
                  <a:gd name="T3" fmla="*/ 0 h 131"/>
                  <a:gd name="T4" fmla="*/ 0 w 292"/>
                  <a:gd name="T5" fmla="*/ 16 h 131"/>
                  <a:gd name="T6" fmla="*/ 285 w 292"/>
                  <a:gd name="T7" fmla="*/ 131 h 131"/>
                  <a:gd name="T8" fmla="*/ 292 w 292"/>
                  <a:gd name="T9" fmla="*/ 113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131"/>
                  <a:gd name="T17" fmla="*/ 292 w 292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131">
                    <a:moveTo>
                      <a:pt x="292" y="113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285" y="131"/>
                    </a:lnTo>
                    <a:lnTo>
                      <a:pt x="292" y="1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0" name="Freeform 37"/>
              <p:cNvSpPr>
                <a:spLocks/>
              </p:cNvSpPr>
              <p:nvPr/>
            </p:nvSpPr>
            <p:spPr bwMode="auto">
              <a:xfrm>
                <a:off x="3169" y="2282"/>
                <a:ext cx="292" cy="133"/>
              </a:xfrm>
              <a:custGeom>
                <a:avLst/>
                <a:gdLst>
                  <a:gd name="T0" fmla="*/ 292 w 292"/>
                  <a:gd name="T1" fmla="*/ 115 h 133"/>
                  <a:gd name="T2" fmla="*/ 7 w 292"/>
                  <a:gd name="T3" fmla="*/ 0 h 133"/>
                  <a:gd name="T4" fmla="*/ 0 w 292"/>
                  <a:gd name="T5" fmla="*/ 18 h 133"/>
                  <a:gd name="T6" fmla="*/ 285 w 292"/>
                  <a:gd name="T7" fmla="*/ 133 h 133"/>
                  <a:gd name="T8" fmla="*/ 292 w 292"/>
                  <a:gd name="T9" fmla="*/ 115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133"/>
                  <a:gd name="T17" fmla="*/ 292 w 292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133">
                    <a:moveTo>
                      <a:pt x="292" y="115"/>
                    </a:moveTo>
                    <a:lnTo>
                      <a:pt x="7" y="0"/>
                    </a:lnTo>
                    <a:lnTo>
                      <a:pt x="0" y="18"/>
                    </a:lnTo>
                    <a:lnTo>
                      <a:pt x="285" y="133"/>
                    </a:lnTo>
                    <a:lnTo>
                      <a:pt x="292" y="1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1" name="Freeform 38"/>
              <p:cNvSpPr>
                <a:spLocks/>
              </p:cNvSpPr>
              <p:nvPr/>
            </p:nvSpPr>
            <p:spPr bwMode="auto">
              <a:xfrm>
                <a:off x="3142" y="2308"/>
                <a:ext cx="292" cy="132"/>
              </a:xfrm>
              <a:custGeom>
                <a:avLst/>
                <a:gdLst>
                  <a:gd name="T0" fmla="*/ 292 w 292"/>
                  <a:gd name="T1" fmla="*/ 114 h 132"/>
                  <a:gd name="T2" fmla="*/ 7 w 292"/>
                  <a:gd name="T3" fmla="*/ 0 h 132"/>
                  <a:gd name="T4" fmla="*/ 0 w 292"/>
                  <a:gd name="T5" fmla="*/ 16 h 132"/>
                  <a:gd name="T6" fmla="*/ 283 w 292"/>
                  <a:gd name="T7" fmla="*/ 132 h 132"/>
                  <a:gd name="T8" fmla="*/ 292 w 292"/>
                  <a:gd name="T9" fmla="*/ 114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132"/>
                  <a:gd name="T17" fmla="*/ 292 w 292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132">
                    <a:moveTo>
                      <a:pt x="292" y="114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283" y="132"/>
                    </a:lnTo>
                    <a:lnTo>
                      <a:pt x="292" y="11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2" name="Freeform 39"/>
              <p:cNvSpPr>
                <a:spLocks/>
              </p:cNvSpPr>
              <p:nvPr/>
            </p:nvSpPr>
            <p:spPr bwMode="auto">
              <a:xfrm>
                <a:off x="3115" y="2331"/>
                <a:ext cx="290" cy="133"/>
              </a:xfrm>
              <a:custGeom>
                <a:avLst/>
                <a:gdLst>
                  <a:gd name="T0" fmla="*/ 290 w 290"/>
                  <a:gd name="T1" fmla="*/ 115 h 133"/>
                  <a:gd name="T2" fmla="*/ 7 w 290"/>
                  <a:gd name="T3" fmla="*/ 0 h 133"/>
                  <a:gd name="T4" fmla="*/ 0 w 290"/>
                  <a:gd name="T5" fmla="*/ 18 h 133"/>
                  <a:gd name="T6" fmla="*/ 283 w 290"/>
                  <a:gd name="T7" fmla="*/ 133 h 133"/>
                  <a:gd name="T8" fmla="*/ 290 w 290"/>
                  <a:gd name="T9" fmla="*/ 115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133"/>
                  <a:gd name="T17" fmla="*/ 290 w 290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133">
                    <a:moveTo>
                      <a:pt x="290" y="115"/>
                    </a:moveTo>
                    <a:lnTo>
                      <a:pt x="7" y="0"/>
                    </a:lnTo>
                    <a:lnTo>
                      <a:pt x="0" y="18"/>
                    </a:lnTo>
                    <a:lnTo>
                      <a:pt x="283" y="133"/>
                    </a:lnTo>
                    <a:lnTo>
                      <a:pt x="290" y="1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Freeform 40"/>
              <p:cNvSpPr>
                <a:spLocks/>
              </p:cNvSpPr>
              <p:nvPr/>
            </p:nvSpPr>
            <p:spPr bwMode="auto">
              <a:xfrm>
                <a:off x="3086" y="2356"/>
                <a:ext cx="293" cy="133"/>
              </a:xfrm>
              <a:custGeom>
                <a:avLst/>
                <a:gdLst>
                  <a:gd name="T0" fmla="*/ 293 w 293"/>
                  <a:gd name="T1" fmla="*/ 115 h 133"/>
                  <a:gd name="T2" fmla="*/ 9 w 293"/>
                  <a:gd name="T3" fmla="*/ 0 h 133"/>
                  <a:gd name="T4" fmla="*/ 0 w 293"/>
                  <a:gd name="T5" fmla="*/ 18 h 133"/>
                  <a:gd name="T6" fmla="*/ 285 w 293"/>
                  <a:gd name="T7" fmla="*/ 133 h 133"/>
                  <a:gd name="T8" fmla="*/ 293 w 293"/>
                  <a:gd name="T9" fmla="*/ 115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3"/>
                  <a:gd name="T16" fmla="*/ 0 h 133"/>
                  <a:gd name="T17" fmla="*/ 293 w 293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3" h="133">
                    <a:moveTo>
                      <a:pt x="293" y="115"/>
                    </a:moveTo>
                    <a:lnTo>
                      <a:pt x="9" y="0"/>
                    </a:lnTo>
                    <a:lnTo>
                      <a:pt x="0" y="18"/>
                    </a:lnTo>
                    <a:lnTo>
                      <a:pt x="285" y="133"/>
                    </a:lnTo>
                    <a:lnTo>
                      <a:pt x="293" y="1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410200" y="5640535"/>
            <a:ext cx="3810000" cy="7386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dirty="0" err="1">
                <a:solidFill>
                  <a:srgbClr val="336600"/>
                </a:solidFill>
              </a:rPr>
              <a:t>DoDI</a:t>
            </a:r>
            <a:r>
              <a:rPr lang="en-US" sz="1400" b="1" dirty="0">
                <a:solidFill>
                  <a:srgbClr val="336600"/>
                </a:solidFill>
              </a:rPr>
              <a:t> 7050.01</a:t>
            </a:r>
          </a:p>
          <a:p>
            <a:pPr algn="l"/>
            <a:r>
              <a:rPr lang="en-US" sz="1400" b="1" dirty="0">
                <a:solidFill>
                  <a:srgbClr val="336600"/>
                </a:solidFill>
              </a:rPr>
              <a:t>AR 20-1, </a:t>
            </a:r>
            <a:r>
              <a:rPr lang="en-US" sz="1400" b="1" dirty="0" err="1">
                <a:solidFill>
                  <a:srgbClr val="336600"/>
                </a:solidFill>
              </a:rPr>
              <a:t>para</a:t>
            </a:r>
            <a:r>
              <a:rPr lang="en-US" sz="1400" b="1" dirty="0">
                <a:solidFill>
                  <a:srgbClr val="336600"/>
                </a:solidFill>
              </a:rPr>
              <a:t>. 6-1f (3</a:t>
            </a:r>
            <a:r>
              <a:rPr lang="en-US" sz="1400" b="1" dirty="0" smtClean="0">
                <a:solidFill>
                  <a:srgbClr val="336600"/>
                </a:solidFill>
              </a:rPr>
              <a:t>), para</a:t>
            </a:r>
            <a:r>
              <a:rPr lang="en-US" sz="1400" b="1" dirty="0">
                <a:solidFill>
                  <a:srgbClr val="336600"/>
                </a:solidFill>
              </a:rPr>
              <a:t>. </a:t>
            </a:r>
            <a:r>
              <a:rPr lang="en-US" sz="1400" b="1" dirty="0" smtClean="0">
                <a:solidFill>
                  <a:srgbClr val="336600"/>
                </a:solidFill>
              </a:rPr>
              <a:t>7-3a</a:t>
            </a:r>
            <a:endParaRPr lang="en-US" sz="1400" b="1" dirty="0">
              <a:solidFill>
                <a:srgbClr val="336600"/>
              </a:solidFill>
            </a:endParaRPr>
          </a:p>
          <a:p>
            <a:pPr algn="l"/>
            <a:r>
              <a:rPr lang="en-US" sz="1400" b="1" dirty="0">
                <a:solidFill>
                  <a:srgbClr val="336600"/>
                </a:solidFill>
              </a:rPr>
              <a:t>A&amp;I </a:t>
            </a:r>
            <a:r>
              <a:rPr lang="en-US" sz="1400" b="1" dirty="0" smtClean="0">
                <a:solidFill>
                  <a:srgbClr val="336600"/>
                </a:solidFill>
              </a:rPr>
              <a:t>Guide, Part One, Chapter 10</a:t>
            </a:r>
            <a:endParaRPr lang="en-US" sz="14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2448ADB5-BDB1-4830-9023-5E9EF66CC4C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Unique to DoD Hotline Cases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094" y="1638300"/>
            <a:ext cx="910790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DoD Hotline referral is releasable "to persons with the need to know for the purpose of providing a response to the DoD </a:t>
            </a:r>
            <a:r>
              <a:rPr lang="en-US" sz="2800" dirty="0" smtClean="0"/>
              <a:t>IG</a:t>
            </a:r>
            <a:r>
              <a:rPr lang="en-US" sz="2800" dirty="0" smtClean="0"/>
              <a:t>”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Timeliness rules </a:t>
            </a:r>
            <a:r>
              <a:rPr lang="en-US" sz="2800" dirty="0" smtClean="0">
                <a:solidFill>
                  <a:srgbClr val="0033CC"/>
                </a:solidFill>
              </a:rPr>
              <a:t>do not </a:t>
            </a:r>
            <a:r>
              <a:rPr lang="en-US" sz="2800" dirty="0" smtClean="0"/>
              <a:t>apply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local IG </a:t>
            </a:r>
            <a:r>
              <a:rPr lang="en-US" sz="2800" dirty="0" smtClean="0">
                <a:solidFill>
                  <a:srgbClr val="FF0000"/>
                </a:solidFill>
              </a:rPr>
              <a:t>will not </a:t>
            </a:r>
            <a:r>
              <a:rPr lang="en-US" sz="2800" dirty="0" smtClean="0"/>
              <a:t>make the final acknowledgment to the </a:t>
            </a:r>
            <a:r>
              <a:rPr lang="en-US" sz="2800" dirty="0" smtClean="0"/>
              <a:t>complainant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Very </a:t>
            </a:r>
            <a:r>
              <a:rPr lang="en-US" sz="2800" dirty="0" smtClean="0">
                <a:solidFill>
                  <a:srgbClr val="0033CC"/>
                </a:solidFill>
              </a:rPr>
              <a:t>few areas </a:t>
            </a:r>
            <a:r>
              <a:rPr lang="en-US" sz="2800" dirty="0" smtClean="0"/>
              <a:t>are </a:t>
            </a:r>
            <a:r>
              <a:rPr lang="en-US" sz="2800" dirty="0" smtClean="0">
                <a:solidFill>
                  <a:srgbClr val="0033CC"/>
                </a:solidFill>
              </a:rPr>
              <a:t>"not IG appropriate"</a:t>
            </a:r>
            <a:r>
              <a:rPr lang="en-US" sz="2800" dirty="0" smtClean="0"/>
              <a:t> when referred by </a:t>
            </a:r>
            <a:r>
              <a:rPr lang="en-US" sz="2800" dirty="0" smtClean="0"/>
              <a:t>DoD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39580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76200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Line 1031"/>
          <p:cNvSpPr>
            <a:spLocks noChangeShapeType="1"/>
          </p:cNvSpPr>
          <p:nvPr/>
        </p:nvSpPr>
        <p:spPr bwMode="auto">
          <a:xfrm flipH="1" flipV="1">
            <a:off x="2895600" y="3429000"/>
            <a:ext cx="1233488" cy="1843088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882" name="Line 2"/>
          <p:cNvSpPr>
            <a:spLocks noChangeShapeType="1"/>
          </p:cNvSpPr>
          <p:nvPr/>
        </p:nvSpPr>
        <p:spPr bwMode="auto">
          <a:xfrm flipH="1" flipV="1">
            <a:off x="2133600" y="2209800"/>
            <a:ext cx="533400" cy="8382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AutoShape 3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4419600" cy="2209800"/>
          </a:xfrm>
          <a:prstGeom prst="flowChartProcess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dirty="0" smtClean="0"/>
              <a:t>DoD Hotline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Case (Action) </a:t>
            </a:r>
            <a:r>
              <a:rPr lang="en-US" sz="4000" dirty="0" smtClean="0"/>
              <a:t>Flowchart:</a:t>
            </a:r>
            <a:br>
              <a:rPr lang="en-US" sz="4000" dirty="0" smtClean="0"/>
            </a:br>
            <a:r>
              <a:rPr lang="en-US" sz="4000" dirty="0" smtClean="0"/>
              <a:t>IG Channels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28600" y="514350"/>
            <a:ext cx="4419600" cy="4000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Complainant contacts DoD Hotline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810000" y="5334000"/>
            <a:ext cx="2606675" cy="711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Fort Von Steuben</a:t>
            </a:r>
          </a:p>
          <a:p>
            <a:r>
              <a:rPr lang="en-US" sz="2000" b="1"/>
              <a:t>IG Office</a:t>
            </a:r>
          </a:p>
        </p:txBody>
      </p:sp>
      <p:sp>
        <p:nvSpPr>
          <p:cNvPr id="45076" name="Text Box 10"/>
          <p:cNvSpPr txBox="1">
            <a:spLocks noChangeArrowheads="1"/>
          </p:cNvSpPr>
          <p:nvPr/>
        </p:nvSpPr>
        <p:spPr bwMode="auto">
          <a:xfrm>
            <a:off x="457200" y="1828800"/>
            <a:ext cx="1997075" cy="4000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DoD Hotline</a:t>
            </a:r>
          </a:p>
        </p:txBody>
      </p:sp>
      <p:sp>
        <p:nvSpPr>
          <p:cNvPr id="45077" name="Line 11"/>
          <p:cNvSpPr>
            <a:spLocks noChangeShapeType="1"/>
          </p:cNvSpPr>
          <p:nvPr/>
        </p:nvSpPr>
        <p:spPr bwMode="auto">
          <a:xfrm>
            <a:off x="1219200" y="976312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5073" name="AutoShape 14"/>
          <p:cNvCxnSpPr>
            <a:cxnSpLocks noChangeShapeType="1"/>
            <a:stCxn id="45076" idx="2"/>
            <a:endCxn id="122885" idx="1"/>
          </p:cNvCxnSpPr>
          <p:nvPr/>
        </p:nvCxnSpPr>
        <p:spPr bwMode="auto">
          <a:xfrm rot="16200000" flipH="1">
            <a:off x="903288" y="2781300"/>
            <a:ext cx="3460750" cy="23542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74" name="Text Box 15"/>
          <p:cNvSpPr txBox="1">
            <a:spLocks noChangeArrowheads="1"/>
          </p:cNvSpPr>
          <p:nvPr/>
        </p:nvSpPr>
        <p:spPr bwMode="auto">
          <a:xfrm>
            <a:off x="1295400" y="3048000"/>
            <a:ext cx="2057400" cy="376238"/>
          </a:xfrm>
          <a:prstGeom prst="rect">
            <a:avLst/>
          </a:prstGeom>
          <a:solidFill>
            <a:srgbClr val="CADAAA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DAIG Assist Div</a:t>
            </a:r>
          </a:p>
        </p:txBody>
      </p:sp>
      <p:sp>
        <p:nvSpPr>
          <p:cNvPr id="45075" name="Text Box 16"/>
          <p:cNvSpPr txBox="1">
            <a:spLocks noChangeArrowheads="1"/>
          </p:cNvSpPr>
          <p:nvPr/>
        </p:nvSpPr>
        <p:spPr bwMode="auto">
          <a:xfrm>
            <a:off x="1981200" y="4038600"/>
            <a:ext cx="1676400" cy="376238"/>
          </a:xfrm>
          <a:prstGeom prst="rect">
            <a:avLst/>
          </a:prstGeom>
          <a:solidFill>
            <a:srgbClr val="CADAAA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IG Channels</a:t>
            </a:r>
          </a:p>
        </p:txBody>
      </p:sp>
      <p:sp>
        <p:nvSpPr>
          <p:cNvPr id="45068" name="Rectangle 5"/>
          <p:cNvSpPr>
            <a:spLocks noChangeArrowheads="1"/>
          </p:cNvSpPr>
          <p:nvPr/>
        </p:nvSpPr>
        <p:spPr bwMode="auto">
          <a:xfrm>
            <a:off x="8610600" y="6400800"/>
            <a:ext cx="381000" cy="304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FFDE84B-03F9-4C97-8CA4-09A00174E3F4}" type="slidenum">
              <a:rPr lang="en-US" sz="1400" b="1" i="1"/>
              <a:pPr/>
              <a:t>37</a:t>
            </a:fld>
            <a:endParaRPr lang="en-US" sz="1400" b="1" i="1"/>
          </a:p>
        </p:txBody>
      </p:sp>
      <p:sp>
        <p:nvSpPr>
          <p:cNvPr id="18" name="Rectangle 17"/>
          <p:cNvSpPr/>
          <p:nvPr/>
        </p:nvSpPr>
        <p:spPr>
          <a:xfrm>
            <a:off x="1295400" y="3429000"/>
            <a:ext cx="8338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4419600"/>
            <a:ext cx="6960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0" y="6034548"/>
            <a:ext cx="6960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715000" y="3200400"/>
            <a:ext cx="2590800" cy="1323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Complainant completes FOIA request through DoD IG for answer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37754" y="5866715"/>
            <a:ext cx="3810000" cy="7386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dirty="0" err="1">
                <a:solidFill>
                  <a:srgbClr val="336600"/>
                </a:solidFill>
              </a:rPr>
              <a:t>DoDI</a:t>
            </a:r>
            <a:r>
              <a:rPr lang="en-US" sz="1400" b="1" dirty="0">
                <a:solidFill>
                  <a:srgbClr val="336600"/>
                </a:solidFill>
              </a:rPr>
              <a:t> 7050.01</a:t>
            </a:r>
          </a:p>
          <a:p>
            <a:pPr algn="l"/>
            <a:r>
              <a:rPr lang="en-US" sz="1400" b="1" dirty="0">
                <a:solidFill>
                  <a:srgbClr val="336600"/>
                </a:solidFill>
              </a:rPr>
              <a:t>AR 20-1, </a:t>
            </a:r>
            <a:r>
              <a:rPr lang="en-US" sz="1400" b="1" dirty="0" err="1">
                <a:solidFill>
                  <a:srgbClr val="336600"/>
                </a:solidFill>
              </a:rPr>
              <a:t>para</a:t>
            </a:r>
            <a:r>
              <a:rPr lang="en-US" sz="1400" b="1" dirty="0">
                <a:solidFill>
                  <a:srgbClr val="336600"/>
                </a:solidFill>
              </a:rPr>
              <a:t>. 6-1f (3</a:t>
            </a:r>
            <a:r>
              <a:rPr lang="en-US" sz="1400" b="1" dirty="0" smtClean="0">
                <a:solidFill>
                  <a:srgbClr val="336600"/>
                </a:solidFill>
              </a:rPr>
              <a:t>), para</a:t>
            </a:r>
            <a:r>
              <a:rPr lang="en-US" sz="1400" b="1" dirty="0">
                <a:solidFill>
                  <a:srgbClr val="336600"/>
                </a:solidFill>
              </a:rPr>
              <a:t>. </a:t>
            </a:r>
            <a:r>
              <a:rPr lang="en-US" sz="1400" b="1" dirty="0" smtClean="0">
                <a:solidFill>
                  <a:srgbClr val="336600"/>
                </a:solidFill>
              </a:rPr>
              <a:t>7-3a</a:t>
            </a:r>
            <a:endParaRPr lang="en-US" sz="1400" b="1" dirty="0">
              <a:solidFill>
                <a:srgbClr val="336600"/>
              </a:solidFill>
            </a:endParaRPr>
          </a:p>
          <a:p>
            <a:pPr algn="l"/>
            <a:r>
              <a:rPr lang="en-US" sz="1400" b="1" dirty="0">
                <a:solidFill>
                  <a:srgbClr val="336600"/>
                </a:solidFill>
              </a:rPr>
              <a:t>A&amp;I </a:t>
            </a:r>
            <a:r>
              <a:rPr lang="en-US" sz="1400" b="1" dirty="0" smtClean="0">
                <a:solidFill>
                  <a:srgbClr val="336600"/>
                </a:solidFill>
              </a:rPr>
              <a:t>Guide, Part One, Chapter 10</a:t>
            </a:r>
            <a:endParaRPr lang="en-US" sz="14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"/>
          <p:cNvSpPr>
            <a:spLocks noChangeArrowheads="1"/>
          </p:cNvSpPr>
          <p:nvPr/>
        </p:nvSpPr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rgbClr val="FFFFFF"/>
          </a:solidFill>
          <a:ln w="76200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60" name="AutoShape 3"/>
          <p:cNvSpPr>
            <a:spLocks noGrp="1" noChangeArrowheads="1"/>
          </p:cNvSpPr>
          <p:nvPr>
            <p:ph type="title"/>
          </p:nvPr>
        </p:nvSpPr>
        <p:spPr>
          <a:xfrm>
            <a:off x="4343400" y="381000"/>
            <a:ext cx="4800600" cy="2209800"/>
          </a:xfrm>
          <a:prstGeom prst="flowChartProcess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dirty="0" smtClean="0"/>
              <a:t>DoD Hotline</a:t>
            </a:r>
            <a:br>
              <a:rPr lang="en-US" sz="4000" dirty="0" smtClean="0"/>
            </a:br>
            <a:r>
              <a:rPr lang="en-US" sz="4000" dirty="0">
                <a:solidFill>
                  <a:srgbClr val="FF0000"/>
                </a:solidFill>
              </a:rPr>
              <a:t>Case </a:t>
            </a:r>
            <a:r>
              <a:rPr lang="en-US" sz="4000" dirty="0" smtClean="0">
                <a:solidFill>
                  <a:srgbClr val="FF0000"/>
                </a:solidFill>
              </a:rPr>
              <a:t>(Information)</a:t>
            </a:r>
            <a:r>
              <a:rPr lang="en-US" sz="4000" dirty="0" smtClean="0"/>
              <a:t> Flowchart:</a:t>
            </a:r>
            <a:br>
              <a:rPr lang="en-US" sz="4000" dirty="0" smtClean="0"/>
            </a:br>
            <a:r>
              <a:rPr lang="en-US" sz="4000" dirty="0" smtClean="0"/>
              <a:t>IG Channels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28600" y="514350"/>
            <a:ext cx="4419600" cy="4000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Complainant contacts DoD Hotline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810000" y="5334000"/>
            <a:ext cx="2606675" cy="711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Fort Von Steuben</a:t>
            </a:r>
          </a:p>
          <a:p>
            <a:r>
              <a:rPr lang="en-US" sz="2000" b="1"/>
              <a:t>IG Office</a:t>
            </a:r>
          </a:p>
        </p:txBody>
      </p:sp>
      <p:sp>
        <p:nvSpPr>
          <p:cNvPr id="45076" name="Text Box 10"/>
          <p:cNvSpPr txBox="1">
            <a:spLocks noChangeArrowheads="1"/>
          </p:cNvSpPr>
          <p:nvPr/>
        </p:nvSpPr>
        <p:spPr bwMode="auto">
          <a:xfrm>
            <a:off x="457200" y="1828800"/>
            <a:ext cx="1997075" cy="4000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DoD Hotline</a:t>
            </a:r>
          </a:p>
        </p:txBody>
      </p:sp>
      <p:sp>
        <p:nvSpPr>
          <p:cNvPr id="45077" name="Line 11"/>
          <p:cNvSpPr>
            <a:spLocks noChangeShapeType="1"/>
          </p:cNvSpPr>
          <p:nvPr/>
        </p:nvSpPr>
        <p:spPr bwMode="auto">
          <a:xfrm>
            <a:off x="1219200" y="976312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5073" name="AutoShape 14"/>
          <p:cNvCxnSpPr>
            <a:cxnSpLocks noChangeShapeType="1"/>
            <a:stCxn id="45076" idx="2"/>
            <a:endCxn id="122885" idx="1"/>
          </p:cNvCxnSpPr>
          <p:nvPr/>
        </p:nvCxnSpPr>
        <p:spPr bwMode="auto">
          <a:xfrm rot="16200000" flipH="1">
            <a:off x="903288" y="2781300"/>
            <a:ext cx="3460750" cy="23542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74" name="Text Box 15"/>
          <p:cNvSpPr txBox="1">
            <a:spLocks noChangeArrowheads="1"/>
          </p:cNvSpPr>
          <p:nvPr/>
        </p:nvSpPr>
        <p:spPr bwMode="auto">
          <a:xfrm>
            <a:off x="1295400" y="3048000"/>
            <a:ext cx="2057400" cy="376238"/>
          </a:xfrm>
          <a:prstGeom prst="rect">
            <a:avLst/>
          </a:prstGeom>
          <a:solidFill>
            <a:srgbClr val="CADAAA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DAIG Assist Div</a:t>
            </a:r>
          </a:p>
        </p:txBody>
      </p:sp>
      <p:sp>
        <p:nvSpPr>
          <p:cNvPr id="45075" name="Text Box 16"/>
          <p:cNvSpPr txBox="1">
            <a:spLocks noChangeArrowheads="1"/>
          </p:cNvSpPr>
          <p:nvPr/>
        </p:nvSpPr>
        <p:spPr bwMode="auto">
          <a:xfrm>
            <a:off x="1981200" y="4038600"/>
            <a:ext cx="1676400" cy="376238"/>
          </a:xfrm>
          <a:prstGeom prst="rect">
            <a:avLst/>
          </a:prstGeom>
          <a:solidFill>
            <a:srgbClr val="CADAAA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IG Channels</a:t>
            </a:r>
          </a:p>
        </p:txBody>
      </p:sp>
      <p:sp>
        <p:nvSpPr>
          <p:cNvPr id="45068" name="Rectangle 5"/>
          <p:cNvSpPr>
            <a:spLocks noChangeArrowheads="1"/>
          </p:cNvSpPr>
          <p:nvPr/>
        </p:nvSpPr>
        <p:spPr bwMode="auto">
          <a:xfrm>
            <a:off x="8610600" y="6400800"/>
            <a:ext cx="381000" cy="304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FFDE84B-03F9-4C97-8CA4-09A00174E3F4}" type="slidenum">
              <a:rPr lang="en-US" sz="1400" b="1" i="1"/>
              <a:pPr/>
              <a:t>38</a:t>
            </a:fld>
            <a:endParaRPr lang="en-US" sz="1400" b="1" i="1"/>
          </a:p>
        </p:txBody>
      </p:sp>
      <p:sp>
        <p:nvSpPr>
          <p:cNvPr id="20" name="Rectangle 19"/>
          <p:cNvSpPr/>
          <p:nvPr/>
        </p:nvSpPr>
        <p:spPr>
          <a:xfrm>
            <a:off x="3741070" y="6034548"/>
            <a:ext cx="8338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67326" y="3200400"/>
            <a:ext cx="3038474" cy="193899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If Assistance Inquiry or Investigation results in "F" or "S", the Case converts to an Action Case. DAIG becomes </a:t>
            </a:r>
            <a:r>
              <a:rPr lang="en-US" sz="2000" b="1" dirty="0" err="1" smtClean="0"/>
              <a:t>OoR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6200" y="5966936"/>
            <a:ext cx="3810000" cy="7386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dirty="0" err="1">
                <a:solidFill>
                  <a:srgbClr val="336600"/>
                </a:solidFill>
              </a:rPr>
              <a:t>DoDI</a:t>
            </a:r>
            <a:r>
              <a:rPr lang="en-US" sz="1400" b="1" dirty="0">
                <a:solidFill>
                  <a:srgbClr val="336600"/>
                </a:solidFill>
              </a:rPr>
              <a:t> 7050.01</a:t>
            </a:r>
          </a:p>
          <a:p>
            <a:pPr algn="l"/>
            <a:r>
              <a:rPr lang="en-US" sz="1400" b="1" dirty="0">
                <a:solidFill>
                  <a:srgbClr val="336600"/>
                </a:solidFill>
              </a:rPr>
              <a:t>AR 20-1, </a:t>
            </a:r>
            <a:r>
              <a:rPr lang="en-US" sz="1400" b="1" dirty="0" err="1">
                <a:solidFill>
                  <a:srgbClr val="336600"/>
                </a:solidFill>
              </a:rPr>
              <a:t>para</a:t>
            </a:r>
            <a:r>
              <a:rPr lang="en-US" sz="1400" b="1" dirty="0">
                <a:solidFill>
                  <a:srgbClr val="336600"/>
                </a:solidFill>
              </a:rPr>
              <a:t>. 6-1f (3</a:t>
            </a:r>
            <a:r>
              <a:rPr lang="en-US" sz="1400" b="1" dirty="0" smtClean="0">
                <a:solidFill>
                  <a:srgbClr val="336600"/>
                </a:solidFill>
              </a:rPr>
              <a:t>), para</a:t>
            </a:r>
            <a:r>
              <a:rPr lang="en-US" sz="1400" b="1" dirty="0">
                <a:solidFill>
                  <a:srgbClr val="336600"/>
                </a:solidFill>
              </a:rPr>
              <a:t>. </a:t>
            </a:r>
            <a:r>
              <a:rPr lang="en-US" sz="1400" b="1" dirty="0" smtClean="0">
                <a:solidFill>
                  <a:srgbClr val="336600"/>
                </a:solidFill>
              </a:rPr>
              <a:t>7-3a</a:t>
            </a:r>
            <a:endParaRPr lang="en-US" sz="1400" b="1" dirty="0">
              <a:solidFill>
                <a:srgbClr val="336600"/>
              </a:solidFill>
            </a:endParaRPr>
          </a:p>
          <a:p>
            <a:pPr algn="l"/>
            <a:r>
              <a:rPr lang="en-US" sz="1400" b="1" dirty="0">
                <a:solidFill>
                  <a:srgbClr val="336600"/>
                </a:solidFill>
              </a:rPr>
              <a:t>A&amp;I </a:t>
            </a:r>
            <a:r>
              <a:rPr lang="en-US" sz="1400" b="1" dirty="0" smtClean="0">
                <a:solidFill>
                  <a:srgbClr val="336600"/>
                </a:solidFill>
              </a:rPr>
              <a:t>Guide, Part One, Chapter 10</a:t>
            </a:r>
            <a:endParaRPr lang="en-US" sz="14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0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59BD97B9-9F6B-42E4-98CE-D1042934EFB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874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Summary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222584" y="1981200"/>
            <a:ext cx="8616616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/>
              <a:t>ELO 8. Describe the actions an IG should take when a complainant withdraws a complaint. </a:t>
            </a:r>
            <a:endParaRPr lang="en-US" sz="2800" b="1" dirty="0"/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222584" y="3200400"/>
            <a:ext cx="8616616" cy="13849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/>
              <a:t>ELO 9. Describe what constitutes an untimely IGAR and the procedures for processing an untimely IGAR.</a:t>
            </a:r>
            <a:endParaRPr lang="en-US" sz="2800" b="1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  <p:bldP spid="233475" grpId="1"/>
      <p:bldP spid="233476" grpId="0"/>
      <p:bldP spid="2334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FBC5C80-F31F-4921-B2B6-DA27BFB099F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14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76442"/>
            <a:ext cx="91440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Allegations against</a:t>
            </a:r>
          </a:p>
          <a:p>
            <a:pPr lvl="1" eaLnBrk="1" hangingPunct="1"/>
            <a:r>
              <a:rPr lang="en-US" sz="2400" dirty="0" smtClean="0">
                <a:solidFill>
                  <a:srgbClr val="0033CC"/>
                </a:solidFill>
              </a:rPr>
              <a:t>COL(P) and General Officer</a:t>
            </a:r>
          </a:p>
          <a:p>
            <a:pPr lvl="1" eaLnBrk="1" hangingPunct="1"/>
            <a:r>
              <a:rPr lang="en-US" sz="2400" dirty="0" smtClean="0">
                <a:solidFill>
                  <a:srgbClr val="0033CC"/>
                </a:solidFill>
              </a:rPr>
              <a:t>Senior Executive Service (SES) civilian </a:t>
            </a:r>
          </a:p>
          <a:p>
            <a:pPr lvl="1" eaLnBrk="1" hangingPunct="1"/>
            <a:r>
              <a:rPr lang="en-US" sz="2400" dirty="0" smtClean="0">
                <a:solidFill>
                  <a:srgbClr val="0033CC"/>
                </a:solidFill>
              </a:rPr>
              <a:t>Professor, USMA</a:t>
            </a:r>
          </a:p>
          <a:p>
            <a:pPr eaLnBrk="1" hangingPunct="1"/>
            <a:r>
              <a:rPr lang="en-US" sz="2400" dirty="0" smtClean="0"/>
              <a:t>Report to DAIG Investigations </a:t>
            </a:r>
            <a:r>
              <a:rPr lang="en-US" sz="2400" dirty="0" err="1" smtClean="0"/>
              <a:t>Div</a:t>
            </a:r>
            <a:r>
              <a:rPr lang="en-US" sz="2400" dirty="0" smtClean="0"/>
              <a:t> within </a:t>
            </a:r>
            <a:r>
              <a:rPr lang="en-US" sz="2400" dirty="0" smtClean="0">
                <a:solidFill>
                  <a:srgbClr val="336600"/>
                </a:solidFill>
              </a:rPr>
              <a:t>2 working days</a:t>
            </a:r>
          </a:p>
          <a:p>
            <a:pPr eaLnBrk="1" hangingPunct="1"/>
            <a:r>
              <a:rPr lang="en-US" sz="2400" dirty="0" smtClean="0"/>
              <a:t>Prior to an </a:t>
            </a:r>
            <a:r>
              <a:rPr lang="en-US" sz="2400" dirty="0" smtClean="0">
                <a:solidFill>
                  <a:srgbClr val="0033CC"/>
                </a:solidFill>
              </a:rPr>
              <a:t>Information IGAR</a:t>
            </a:r>
            <a:r>
              <a:rPr lang="en-US" sz="2400" dirty="0" smtClean="0"/>
              <a:t>, contact Investigations Division, </a:t>
            </a:r>
            <a:r>
              <a:rPr lang="en-US" sz="2400" dirty="0"/>
              <a:t>usarmy.pentagon.hqda-otig.mbx.saig-in-office@mail.mil</a:t>
            </a:r>
          </a:p>
          <a:p>
            <a:pPr eaLnBrk="1" hangingPunct="1"/>
            <a:r>
              <a:rPr lang="en-US" sz="2400" u="sng" dirty="0" smtClean="0">
                <a:solidFill>
                  <a:srgbClr val="A50021"/>
                </a:solidFill>
              </a:rPr>
              <a:t>Do not</a:t>
            </a:r>
            <a:r>
              <a:rPr lang="en-US" sz="2400" dirty="0" smtClean="0"/>
              <a:t> name the senior official or complete a Standard IGAR!</a:t>
            </a:r>
          </a:p>
          <a:p>
            <a:pPr eaLnBrk="1" hangingPunct="1"/>
            <a:r>
              <a:rPr lang="en-US" sz="2400" dirty="0"/>
              <a:t>Do </a:t>
            </a:r>
            <a:r>
              <a:rPr lang="en-US" sz="2400" dirty="0">
                <a:solidFill>
                  <a:srgbClr val="A50021"/>
                </a:solidFill>
              </a:rPr>
              <a:t>NOT</a:t>
            </a:r>
            <a:r>
              <a:rPr lang="en-US" sz="2400" dirty="0"/>
              <a:t> conduct </a:t>
            </a:r>
            <a:r>
              <a:rPr lang="en-US" sz="2400" i="1" u="sng" dirty="0">
                <a:solidFill>
                  <a:srgbClr val="A50021"/>
                </a:solidFill>
              </a:rPr>
              <a:t>ANY</a:t>
            </a:r>
            <a:r>
              <a:rPr lang="en-US" sz="2400" dirty="0"/>
              <a:t> fact-finding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562600" y="5939135"/>
            <a:ext cx="396240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 dirty="0">
                <a:solidFill>
                  <a:srgbClr val="336600"/>
                </a:solidFill>
              </a:rPr>
              <a:t>AR 20-1, </a:t>
            </a:r>
            <a:r>
              <a:rPr lang="en-US" sz="1400" b="1" dirty="0" err="1">
                <a:solidFill>
                  <a:srgbClr val="336600"/>
                </a:solidFill>
              </a:rPr>
              <a:t>para</a:t>
            </a:r>
            <a:r>
              <a:rPr lang="en-US" sz="1400" b="1" dirty="0">
                <a:solidFill>
                  <a:srgbClr val="336600"/>
                </a:solidFill>
              </a:rPr>
              <a:t>. 7-1l, 1-4b (5) (d</a:t>
            </a:r>
            <a:r>
              <a:rPr lang="en-US" sz="1400" b="1" dirty="0" smtClean="0">
                <a:solidFill>
                  <a:srgbClr val="336600"/>
                </a:solidFill>
              </a:rPr>
              <a:t>)</a:t>
            </a:r>
          </a:p>
          <a:p>
            <a:pPr algn="l"/>
            <a:r>
              <a:rPr lang="en-US" sz="1400" b="1" dirty="0" smtClean="0">
                <a:solidFill>
                  <a:srgbClr val="336600"/>
                </a:solidFill>
              </a:rPr>
              <a:t>A&amp;I Guide, Part One, </a:t>
            </a:r>
            <a:r>
              <a:rPr lang="en-US" sz="1400" b="1" dirty="0">
                <a:solidFill>
                  <a:srgbClr val="336600"/>
                </a:solidFill>
              </a:rPr>
              <a:t>Sect. </a:t>
            </a:r>
            <a:r>
              <a:rPr lang="en-US" sz="1400" b="1" dirty="0" smtClean="0">
                <a:solidFill>
                  <a:srgbClr val="336600"/>
                </a:solidFill>
              </a:rPr>
              <a:t>3-2-1 </a:t>
            </a:r>
            <a:endParaRPr lang="en-US" sz="1400" b="1" dirty="0">
              <a:solidFill>
                <a:srgbClr val="336600"/>
              </a:solidFill>
            </a:endParaRP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0866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Not </a:t>
            </a:r>
            <a:r>
              <a:rPr lang="en-US" sz="4000" dirty="0" smtClean="0">
                <a:solidFill>
                  <a:srgbClr val="0033CC"/>
                </a:solidFill>
              </a:rPr>
              <a:t>Local</a:t>
            </a:r>
            <a:r>
              <a:rPr lang="en-US" sz="4000" dirty="0" smtClean="0"/>
              <a:t> IG Appropriate </a:t>
            </a:r>
            <a:r>
              <a:rPr lang="en-US" sz="3600" dirty="0" smtClean="0"/>
              <a:t>Senior Official Allegations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567329"/>
            <a:ext cx="1852078" cy="1252071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C791ECB9-1016-4100-A93F-A8E3D2F4719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874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Questions?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588" y="2406650"/>
            <a:ext cx="9144000" cy="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21" name="Text Box 13"/>
          <p:cNvSpPr txBox="1">
            <a:spLocks noChangeArrowheads="1"/>
          </p:cNvSpPr>
          <p:nvPr/>
        </p:nvSpPr>
        <p:spPr bwMode="auto">
          <a:xfrm>
            <a:off x="522288" y="1968500"/>
            <a:ext cx="4572000" cy="1569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/>
              <a:t>Not IG appropriate topics</a:t>
            </a:r>
          </a:p>
          <a:p>
            <a:pPr algn="l"/>
            <a:r>
              <a:rPr lang="en-US" b="1" dirty="0"/>
              <a:t>Family </a:t>
            </a:r>
            <a:r>
              <a:rPr lang="en-US" b="1" dirty="0" smtClean="0"/>
              <a:t>Non-support</a:t>
            </a:r>
            <a:endParaRPr lang="en-US" b="1" dirty="0"/>
          </a:p>
          <a:p>
            <a:pPr algn="l"/>
            <a:r>
              <a:rPr lang="en-US" b="1" dirty="0"/>
              <a:t>Civilian IGARS</a:t>
            </a:r>
          </a:p>
          <a:p>
            <a:pPr algn="l"/>
            <a:r>
              <a:rPr lang="en-US" b="1" dirty="0"/>
              <a:t>Withdrawn Complaints</a:t>
            </a:r>
          </a:p>
        </p:txBody>
      </p:sp>
      <p:sp>
        <p:nvSpPr>
          <p:cNvPr id="60422" name="Text Box 15"/>
          <p:cNvSpPr txBox="1">
            <a:spLocks noChangeArrowheads="1"/>
          </p:cNvSpPr>
          <p:nvPr/>
        </p:nvSpPr>
        <p:spPr bwMode="auto">
          <a:xfrm>
            <a:off x="5018088" y="1968500"/>
            <a:ext cx="3857146" cy="12003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Untimely Complaints</a:t>
            </a:r>
          </a:p>
          <a:p>
            <a:pPr algn="l"/>
            <a:r>
              <a:rPr lang="en-US" b="1" dirty="0"/>
              <a:t>Office of Record / Inquiry</a:t>
            </a:r>
          </a:p>
          <a:p>
            <a:pPr algn="l"/>
            <a:r>
              <a:rPr lang="en-US" b="1" dirty="0"/>
              <a:t>Congressional, </a:t>
            </a:r>
            <a:r>
              <a:rPr lang="en-US" b="1"/>
              <a:t>etc</a:t>
            </a:r>
            <a:r>
              <a:rPr lang="en-US" b="1" smtClean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27228"/>
            <a:ext cx="5105400" cy="2588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59BD97B9-9F6B-42E4-98CE-D1042934EFB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874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Back-Up Slides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7" y="2081212"/>
            <a:ext cx="39338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1502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B3C1E494-705E-4A8A-B29D-E296612E235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17813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 Civilian Employee Categories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Appropriated Fund (APF)</a:t>
            </a:r>
          </a:p>
          <a:p>
            <a:pPr marL="800100" lvl="1" indent="-342900" eaLnBrk="1" hangingPunct="1"/>
            <a:r>
              <a:rPr lang="en-US" sz="2400" dirty="0" smtClean="0"/>
              <a:t>Governed by Office of Personnel Management (OPM)</a:t>
            </a:r>
          </a:p>
          <a:p>
            <a:pPr marL="800100" lvl="1" indent="-342900" eaLnBrk="1" hangingPunct="1"/>
            <a:endParaRPr lang="en-US" sz="1400" dirty="0" smtClean="0"/>
          </a:p>
          <a:p>
            <a:pPr eaLnBrk="1" hangingPunct="1"/>
            <a:r>
              <a:rPr lang="en-US" sz="2800" dirty="0" err="1" smtClean="0"/>
              <a:t>Nonappropriated</a:t>
            </a:r>
            <a:r>
              <a:rPr lang="en-US" sz="2800" dirty="0" smtClean="0"/>
              <a:t> Fund (NAF)</a:t>
            </a:r>
          </a:p>
          <a:p>
            <a:pPr marL="800100" lvl="1" indent="-342900" eaLnBrk="1" hangingPunct="1"/>
            <a:r>
              <a:rPr lang="en-US" sz="2400" dirty="0" smtClean="0"/>
              <a:t>AR 215-3, </a:t>
            </a:r>
            <a:r>
              <a:rPr lang="en-US" sz="2400" u="sng" dirty="0" smtClean="0"/>
              <a:t>NAF Personnel Policies and Procedures</a:t>
            </a:r>
            <a:endParaRPr lang="en-US" sz="2400" dirty="0" smtClean="0"/>
          </a:p>
        </p:txBody>
      </p:sp>
      <p:sp>
        <p:nvSpPr>
          <p:cNvPr id="15365" name="Text Box 1035"/>
          <p:cNvSpPr txBox="1">
            <a:spLocks noChangeArrowheads="1"/>
          </p:cNvSpPr>
          <p:nvPr/>
        </p:nvSpPr>
        <p:spPr bwMode="auto">
          <a:xfrm>
            <a:off x="4572000" y="5835650"/>
            <a:ext cx="4495800" cy="5909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lnSpc>
                <a:spcPct val="90000"/>
              </a:lnSpc>
            </a:pPr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6-3c and e</a:t>
            </a:r>
          </a:p>
          <a:p>
            <a:pPr lvl="1" algn="l">
              <a:lnSpc>
                <a:spcPct val="90000"/>
              </a:lnSpc>
            </a:pPr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Section 7</a:t>
            </a:r>
            <a:endParaRPr lang="en-US" sz="18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AAC37BCF-F81A-4F9A-8C9F-FEB84972B93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66" y="228600"/>
            <a:ext cx="84582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Civilian Employee </a:t>
            </a:r>
            <a:br>
              <a:rPr lang="en-US" sz="4000" dirty="0" smtClean="0"/>
            </a:br>
            <a:r>
              <a:rPr lang="en-US" sz="4000" dirty="0" smtClean="0"/>
              <a:t>Categories</a:t>
            </a:r>
            <a:br>
              <a:rPr lang="en-US" sz="4000" dirty="0" smtClean="0"/>
            </a:br>
            <a:r>
              <a:rPr lang="en-US" sz="2400" dirty="0" smtClean="0"/>
              <a:t>(continued)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Local Nationals (LN)</a:t>
            </a:r>
          </a:p>
          <a:p>
            <a:pPr marL="796925" lvl="1" indent="-339725" eaLnBrk="1" hangingPunct="1"/>
            <a:r>
              <a:rPr lang="en-US" sz="2400" dirty="0" smtClean="0"/>
              <a:t>Status of Forces Agreement (SOFA)</a:t>
            </a:r>
          </a:p>
          <a:p>
            <a:pPr marL="796925" lvl="1" indent="-339725" eaLnBrk="1" hangingPunct="1"/>
            <a:endParaRPr lang="en-US" sz="1400" dirty="0" smtClean="0"/>
          </a:p>
          <a:p>
            <a:pPr eaLnBrk="1" hangingPunct="1"/>
            <a:r>
              <a:rPr lang="en-US" sz="2800" dirty="0" smtClean="0"/>
              <a:t>Contractors</a:t>
            </a:r>
          </a:p>
          <a:p>
            <a:pPr marL="796925" lvl="1" indent="-339725" eaLnBrk="1" hangingPunct="1"/>
            <a:r>
              <a:rPr lang="en-US" sz="2400" dirty="0" smtClean="0"/>
              <a:t>Statement of work determines avenue of redress</a:t>
            </a:r>
          </a:p>
          <a:p>
            <a:pPr marL="796925" lvl="1" indent="-339725" eaLnBrk="1" hangingPunct="1"/>
            <a:r>
              <a:rPr lang="en-US" sz="2400" dirty="0" smtClean="0"/>
              <a:t>Check with Contracting Officer or Contracting Officer Representative (COR)</a:t>
            </a:r>
          </a:p>
          <a:p>
            <a:pPr marL="796925" lvl="1" indent="-339725" eaLnBrk="1" hangingPunct="1"/>
            <a:r>
              <a:rPr lang="en-US" sz="2400" dirty="0" smtClean="0"/>
              <a:t>Check with the SJA</a:t>
            </a:r>
          </a:p>
        </p:txBody>
      </p:sp>
      <p:sp>
        <p:nvSpPr>
          <p:cNvPr id="6" name="Text Box 1035"/>
          <p:cNvSpPr txBox="1">
            <a:spLocks noChangeArrowheads="1"/>
          </p:cNvSpPr>
          <p:nvPr/>
        </p:nvSpPr>
        <p:spPr bwMode="auto">
          <a:xfrm>
            <a:off x="4533900" y="5851433"/>
            <a:ext cx="4495800" cy="5909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lnSpc>
                <a:spcPct val="90000"/>
              </a:lnSpc>
            </a:pPr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6-3c and e</a:t>
            </a:r>
          </a:p>
          <a:p>
            <a:pPr lvl="1" algn="l">
              <a:lnSpc>
                <a:spcPct val="90000"/>
              </a:lnSpc>
            </a:pPr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</a:t>
            </a:r>
            <a:r>
              <a:rPr lang="en-US" sz="1800" b="1" smtClean="0">
                <a:solidFill>
                  <a:srgbClr val="336600"/>
                </a:solidFill>
              </a:rPr>
              <a:t>, Section </a:t>
            </a:r>
            <a:r>
              <a:rPr lang="en-US" sz="1800" b="1" dirty="0" smtClean="0">
                <a:solidFill>
                  <a:srgbClr val="336600"/>
                </a:solidFill>
              </a:rPr>
              <a:t>7</a:t>
            </a:r>
            <a:endParaRPr lang="en-US" sz="18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3D870DD2-5915-488E-AFCB-1E50A4BBBC8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116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Untimely IGARs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001000" cy="35052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smtClean="0"/>
              <a:t>For an untimely IGAR, the local IG will: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2400" dirty="0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smtClean="0"/>
              <a:t>Local IG will: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Complete </a:t>
            </a:r>
            <a:r>
              <a:rPr lang="en-US" sz="2000" dirty="0" smtClean="0"/>
              <a:t>a DA Form 1559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Open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/>
              <a:t>case in IGARS ( </a:t>
            </a:r>
            <a:r>
              <a:rPr lang="en-US" sz="2000" dirty="0" smtClean="0">
                <a:solidFill>
                  <a:srgbClr val="FF0000"/>
                </a:solidFill>
              </a:rPr>
              <a:t>Information IGAR </a:t>
            </a:r>
            <a:r>
              <a:rPr lang="en-US" sz="2000" dirty="0" smtClean="0"/>
              <a:t>for senior official involvement, </a:t>
            </a:r>
            <a:r>
              <a:rPr lang="en-US" sz="2000" dirty="0" smtClean="0">
                <a:solidFill>
                  <a:srgbClr val="FF0000"/>
                </a:solidFill>
              </a:rPr>
              <a:t>no names 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Analyze</a:t>
            </a:r>
            <a:r>
              <a:rPr lang="en-US" sz="2000" dirty="0" smtClean="0"/>
              <a:t> for </a:t>
            </a:r>
            <a:r>
              <a:rPr lang="en-US" sz="2000" u="sng" dirty="0" smtClean="0"/>
              <a:t>all</a:t>
            </a:r>
            <a:r>
              <a:rPr lang="en-US" sz="2000" dirty="0" smtClean="0"/>
              <a:t> issues / allegations (PA)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Inform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/>
              <a:t>complainant that the IGAR is untimely (case notes)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A50021"/>
                </a:solidFill>
              </a:rPr>
              <a:t>Decide</a:t>
            </a:r>
            <a:r>
              <a:rPr lang="en-US" sz="2000" dirty="0" smtClean="0"/>
              <a:t> whether or not to work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Close</a:t>
            </a:r>
            <a:r>
              <a:rPr lang="en-US" sz="2000" dirty="0" smtClean="0"/>
              <a:t> case in IGARS</a:t>
            </a:r>
            <a:endParaRPr lang="en-US" sz="1200" dirty="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dirty="0" smtClean="0"/>
          </a:p>
        </p:txBody>
      </p:sp>
      <p:pic>
        <p:nvPicPr>
          <p:cNvPr id="25605" name="Picture 4" descr="MCj02366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9650">
            <a:off x="7250113" y="2587625"/>
            <a:ext cx="136048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646842" y="1019175"/>
            <a:ext cx="184150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(continued)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524000" y="5715000"/>
            <a:ext cx="2041525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A50021"/>
                </a:solidFill>
              </a:rPr>
              <a:t>Except . . . 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5486400" y="5830669"/>
            <a:ext cx="3467616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6-1e</a:t>
            </a:r>
          </a:p>
          <a:p>
            <a:pPr algn="l"/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4-3</a:t>
            </a:r>
            <a:endParaRPr lang="en-US" sz="1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C4B6A07-540C-4F27-9589-06E3E4B3342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874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Untimely IGARs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343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sz="2400" dirty="0" smtClean="0"/>
              <a:t>Exception: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smtClean="0"/>
              <a:t> If the event occurred between </a:t>
            </a:r>
            <a:r>
              <a:rPr lang="en-US" sz="2400" u="sng" dirty="0" smtClean="0">
                <a:solidFill>
                  <a:srgbClr val="000099"/>
                </a:solidFill>
              </a:rPr>
              <a:t>3-5 years ago </a:t>
            </a:r>
            <a:r>
              <a:rPr lang="en-US" sz="2400" dirty="0" smtClean="0"/>
              <a:t>and ...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/>
              <a:t>Complainant insists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/>
              <a:t>Special Army interest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smtClean="0"/>
              <a:t> IG will: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Complete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/>
              <a:t>a DA Form 1559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Open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/>
              <a:t>case in IGARS (</a:t>
            </a:r>
            <a:r>
              <a:rPr lang="en-US" sz="2000" dirty="0" smtClean="0">
                <a:solidFill>
                  <a:srgbClr val="A50021"/>
                </a:solidFill>
              </a:rPr>
              <a:t>Information IGAR for</a:t>
            </a:r>
            <a:r>
              <a:rPr lang="en-US" sz="2000" dirty="0" smtClean="0"/>
              <a:t> senior official involvement)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Analyze</a:t>
            </a:r>
            <a:r>
              <a:rPr lang="en-US" sz="2000" dirty="0" smtClean="0"/>
              <a:t> for </a:t>
            </a:r>
            <a:r>
              <a:rPr lang="en-US" sz="2000" u="sng" dirty="0" smtClean="0"/>
              <a:t>all</a:t>
            </a:r>
            <a:r>
              <a:rPr lang="en-US" sz="2000" dirty="0" smtClean="0"/>
              <a:t> issues / allegations (PA)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Inform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/>
              <a:t>complainant that the IGAR is untimely (case notes)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A50021"/>
                </a:solidFill>
              </a:rPr>
              <a:t>Forward</a:t>
            </a:r>
            <a:r>
              <a:rPr lang="en-US" sz="2000" dirty="0" smtClean="0"/>
              <a:t> for </a:t>
            </a:r>
            <a:r>
              <a:rPr lang="en-US" sz="2000" dirty="0" smtClean="0">
                <a:solidFill>
                  <a:srgbClr val="000099"/>
                </a:solidFill>
              </a:rPr>
              <a:t>Army Command (ACOM), Army Service Component Command (ASCC), or Direct Reporting Unit (DRU) IG to decide whether or not to work the case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Close</a:t>
            </a:r>
            <a:r>
              <a:rPr lang="en-US" sz="2000" dirty="0" smtClean="0"/>
              <a:t> case in IGARS</a:t>
            </a:r>
          </a:p>
        </p:txBody>
      </p:sp>
      <p:pic>
        <p:nvPicPr>
          <p:cNvPr id="26629" name="Picture 4" descr="MCj02366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9650">
            <a:off x="5610225" y="2927350"/>
            <a:ext cx="1371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638659" y="1019175"/>
            <a:ext cx="184150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(continued)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5562600" y="5844256"/>
            <a:ext cx="3467616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6-1e</a:t>
            </a:r>
          </a:p>
          <a:p>
            <a:pPr algn="l"/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4-3</a:t>
            </a:r>
            <a:endParaRPr lang="en-US" sz="1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6200D26F-5809-4216-9A0D-4985894043F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874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Untimely IGARs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8590"/>
            <a:ext cx="8686800" cy="4343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sz="2400" dirty="0" smtClean="0"/>
              <a:t>Exception: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smtClean="0"/>
              <a:t> If the event occurred </a:t>
            </a:r>
            <a:r>
              <a:rPr lang="en-US" sz="2400" u="sng" dirty="0" smtClean="0">
                <a:solidFill>
                  <a:srgbClr val="000099"/>
                </a:solidFill>
              </a:rPr>
              <a:t>more than 5 years ago </a:t>
            </a:r>
            <a:r>
              <a:rPr lang="en-US" sz="2400" dirty="0" smtClean="0"/>
              <a:t>and ...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/>
              <a:t>Complainant insists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/>
              <a:t>Special Army interest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smtClean="0"/>
              <a:t> IG will: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Complete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/>
              <a:t>a DA Form 1559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Open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/>
              <a:t>case in IGARS (</a:t>
            </a:r>
            <a:r>
              <a:rPr lang="en-US" sz="2000" dirty="0" smtClean="0">
                <a:solidFill>
                  <a:srgbClr val="A50021"/>
                </a:solidFill>
              </a:rPr>
              <a:t>Information IGAR for</a:t>
            </a:r>
            <a:r>
              <a:rPr lang="en-US" sz="2000" dirty="0" smtClean="0"/>
              <a:t> senior official involvement)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Analyze</a:t>
            </a:r>
            <a:r>
              <a:rPr lang="en-US" sz="2000" dirty="0" smtClean="0"/>
              <a:t> for </a:t>
            </a:r>
            <a:r>
              <a:rPr lang="en-US" sz="2000" u="sng" dirty="0" smtClean="0"/>
              <a:t>all</a:t>
            </a:r>
            <a:r>
              <a:rPr lang="en-US" sz="2000" dirty="0" smtClean="0"/>
              <a:t> issues / allegations (PA)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Inform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/>
              <a:t>complainant IGAR is untimely (case notes)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A50021"/>
                </a:solidFill>
              </a:rPr>
              <a:t>Forward</a:t>
            </a:r>
            <a:r>
              <a:rPr lang="en-US" sz="2000" dirty="0" smtClean="0">
                <a:solidFill>
                  <a:srgbClr val="336600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to TIG (SAIG-AC) to decide if IG will work the case or if other action is necessary.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 smtClean="0">
                <a:solidFill>
                  <a:srgbClr val="336600"/>
                </a:solidFill>
              </a:rPr>
              <a:t>Close</a:t>
            </a:r>
            <a:r>
              <a:rPr lang="en-US" sz="2000" dirty="0" smtClean="0"/>
              <a:t> case in IGARS</a:t>
            </a:r>
          </a:p>
        </p:txBody>
      </p:sp>
      <p:pic>
        <p:nvPicPr>
          <p:cNvPr id="27653" name="Picture 4" descr="MCj02366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9650">
            <a:off x="4862513" y="3149600"/>
            <a:ext cx="143668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3649417" y="1019175"/>
            <a:ext cx="184150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(continued)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5486400" y="5780088"/>
            <a:ext cx="3467616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6-1e</a:t>
            </a:r>
          </a:p>
          <a:p>
            <a:pPr algn="l"/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4-3</a:t>
            </a:r>
            <a:endParaRPr lang="en-US" sz="1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568F6A2C-5E39-4966-9744-3009B0BA1FA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768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Untimely IGARs </a:t>
            </a:r>
            <a:br>
              <a:rPr lang="en-US" sz="4000" dirty="0" smtClean="0"/>
            </a:br>
            <a:r>
              <a:rPr lang="en-US" sz="3600" dirty="0" smtClean="0"/>
              <a:t>Examples</a:t>
            </a:r>
          </a:p>
        </p:txBody>
      </p:sp>
      <p:graphicFrame>
        <p:nvGraphicFramePr>
          <p:cNvPr id="295939" name="Group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763000" cy="4016376"/>
        </p:xfrm>
        <a:graphic>
          <a:graphicData uri="http://schemas.openxmlformats.org/drawingml/2006/table">
            <a:tbl>
              <a:tblPr/>
              <a:tblGrid>
                <a:gridCol w="19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Complainant Aware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to IG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Timeliness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 Jan 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 Mar 01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 Apr 01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Timely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 Jan 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 Mar 01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 Apr 02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Untimely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(Local IG decides)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 Jan 00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 Mar 03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 Apr 03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Untimely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(ASCC, DRU, ACOM IG decides)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 Jan 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 Mar 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 Apr 05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Untimely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(TIG decides)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8" name="Text Box 35"/>
          <p:cNvSpPr txBox="1">
            <a:spLocks noChangeArrowheads="1"/>
          </p:cNvSpPr>
          <p:nvPr/>
        </p:nvSpPr>
        <p:spPr bwMode="auto">
          <a:xfrm>
            <a:off x="3111500" y="2471738"/>
            <a:ext cx="2254250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Less than one year</a:t>
            </a:r>
          </a:p>
        </p:txBody>
      </p:sp>
      <p:sp>
        <p:nvSpPr>
          <p:cNvPr id="28709" name="Line 36"/>
          <p:cNvSpPr>
            <a:spLocks noChangeShapeType="1"/>
          </p:cNvSpPr>
          <p:nvPr/>
        </p:nvSpPr>
        <p:spPr bwMode="auto">
          <a:xfrm>
            <a:off x="3581400" y="2819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0" name="Text Box 37"/>
          <p:cNvSpPr txBox="1">
            <a:spLocks noChangeArrowheads="1"/>
          </p:cNvSpPr>
          <p:nvPr/>
        </p:nvSpPr>
        <p:spPr bwMode="auto">
          <a:xfrm>
            <a:off x="2116138" y="5272088"/>
            <a:ext cx="2393950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More than five years</a:t>
            </a:r>
          </a:p>
        </p:txBody>
      </p:sp>
      <p:sp>
        <p:nvSpPr>
          <p:cNvPr id="28711" name="Line 38"/>
          <p:cNvSpPr>
            <a:spLocks noChangeShapeType="1"/>
          </p:cNvSpPr>
          <p:nvPr/>
        </p:nvSpPr>
        <p:spPr bwMode="auto">
          <a:xfrm>
            <a:off x="1609725" y="5619750"/>
            <a:ext cx="3876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2" name="Text Box 39"/>
          <p:cNvSpPr txBox="1">
            <a:spLocks noChangeArrowheads="1"/>
          </p:cNvSpPr>
          <p:nvPr/>
        </p:nvSpPr>
        <p:spPr bwMode="auto">
          <a:xfrm>
            <a:off x="3098800" y="3276600"/>
            <a:ext cx="2279650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More than one year</a:t>
            </a:r>
          </a:p>
        </p:txBody>
      </p:sp>
      <p:sp>
        <p:nvSpPr>
          <p:cNvPr id="28713" name="Line 40"/>
          <p:cNvSpPr>
            <a:spLocks noChangeShapeType="1"/>
          </p:cNvSpPr>
          <p:nvPr/>
        </p:nvSpPr>
        <p:spPr bwMode="auto">
          <a:xfrm>
            <a:off x="3581400" y="3657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4" name="Text Box 41"/>
          <p:cNvSpPr txBox="1">
            <a:spLocks noChangeArrowheads="1"/>
          </p:cNvSpPr>
          <p:nvPr/>
        </p:nvSpPr>
        <p:spPr bwMode="auto">
          <a:xfrm>
            <a:off x="2165350" y="4362450"/>
            <a:ext cx="2559050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More than three years</a:t>
            </a:r>
          </a:p>
        </p:txBody>
      </p:sp>
      <p:sp>
        <p:nvSpPr>
          <p:cNvPr id="28715" name="Line 42"/>
          <p:cNvSpPr>
            <a:spLocks noChangeShapeType="1"/>
          </p:cNvSpPr>
          <p:nvPr/>
        </p:nvSpPr>
        <p:spPr bwMode="auto">
          <a:xfrm>
            <a:off x="1609725" y="4691063"/>
            <a:ext cx="3876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6" name="Rectangle 43"/>
          <p:cNvSpPr>
            <a:spLocks noChangeArrowheads="1"/>
          </p:cNvSpPr>
          <p:nvPr/>
        </p:nvSpPr>
        <p:spPr bwMode="auto">
          <a:xfrm>
            <a:off x="5410200" y="5788109"/>
            <a:ext cx="3467616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6-1e</a:t>
            </a:r>
          </a:p>
          <a:p>
            <a:pPr algn="l"/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4-3</a:t>
            </a:r>
            <a:endParaRPr lang="en-US" sz="1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2448ADB5-BDB1-4830-9023-5E9EF66CC4C2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Hotline Completion Report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 The Local IG will follow the Inspector General Action Process as outlined in </a:t>
            </a:r>
            <a:r>
              <a:rPr lang="en-US" sz="2400" u="sng" dirty="0" smtClean="0"/>
              <a:t>The Assistance and Investigations Guide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format of the report submitted to DoD is different from the Report of Investigation / Investigative Inquiry.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DoDIG</a:t>
            </a:r>
            <a:r>
              <a:rPr lang="en-US" sz="2400" dirty="0" smtClean="0"/>
              <a:t> is the final approval authority for all cases originating in their office.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10200" y="5791200"/>
            <a:ext cx="3810000" cy="7386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dirty="0" smtClean="0">
                <a:solidFill>
                  <a:srgbClr val="336600"/>
                </a:solidFill>
              </a:rPr>
              <a:t>A&amp;I Guide, Part One, Chapter 10</a:t>
            </a:r>
          </a:p>
          <a:p>
            <a:pPr algn="l"/>
            <a:r>
              <a:rPr lang="en-US" sz="1400" b="1" dirty="0">
                <a:solidFill>
                  <a:srgbClr val="336600"/>
                </a:solidFill>
              </a:rPr>
              <a:t>A&amp;I Guide, Part </a:t>
            </a:r>
            <a:r>
              <a:rPr lang="en-US" sz="1400" b="1" dirty="0" smtClean="0">
                <a:solidFill>
                  <a:srgbClr val="336600"/>
                </a:solidFill>
              </a:rPr>
              <a:t>Two, </a:t>
            </a:r>
            <a:r>
              <a:rPr lang="en-US" sz="1400" b="1" dirty="0">
                <a:solidFill>
                  <a:srgbClr val="336600"/>
                </a:solidFill>
              </a:rPr>
              <a:t>Chapter 10</a:t>
            </a:r>
          </a:p>
          <a:p>
            <a:pPr algn="l"/>
            <a:endParaRPr lang="en-US" sz="14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8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B15EBA15-D341-424A-BA20-0C529B2EB87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Not </a:t>
            </a:r>
            <a:r>
              <a:rPr lang="en-US" sz="4000" dirty="0" smtClean="0">
                <a:solidFill>
                  <a:srgbClr val="000099"/>
                </a:solidFill>
              </a:rPr>
              <a:t>Local</a:t>
            </a:r>
            <a:r>
              <a:rPr lang="en-US" sz="4000" dirty="0" smtClean="0"/>
              <a:t> IG Appropriate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A50021"/>
                </a:solidFill>
              </a:rPr>
              <a:t>Professional</a:t>
            </a:r>
            <a:r>
              <a:rPr lang="en-US" sz="3600" dirty="0" smtClean="0"/>
              <a:t> Allegations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6172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Army lawyers (military or civilian) refer to DAIG’s Legal Advisor </a:t>
            </a:r>
            <a:r>
              <a:rPr lang="en-US" sz="2000" dirty="0" smtClean="0">
                <a:solidFill>
                  <a:srgbClr val="336600"/>
                </a:solidFill>
              </a:rPr>
              <a:t>(AR 20-1, </a:t>
            </a:r>
            <a:r>
              <a:rPr lang="en-US" sz="2000" dirty="0" err="1" smtClean="0">
                <a:solidFill>
                  <a:srgbClr val="336600"/>
                </a:solidFill>
              </a:rPr>
              <a:t>para</a:t>
            </a:r>
            <a:r>
              <a:rPr lang="en-US" sz="2000" dirty="0" smtClean="0">
                <a:solidFill>
                  <a:srgbClr val="336600"/>
                </a:solidFill>
              </a:rPr>
              <a:t>. 7-1i (4)-(5))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solidFill>
                <a:srgbClr val="3366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IGs refer to next higher IG </a:t>
            </a:r>
            <a:r>
              <a:rPr lang="en-US" sz="2000" dirty="0" smtClean="0">
                <a:solidFill>
                  <a:srgbClr val="336600"/>
                </a:solidFill>
              </a:rPr>
              <a:t>(AR 20-1, </a:t>
            </a:r>
            <a:r>
              <a:rPr lang="en-US" sz="2000" dirty="0" err="1" smtClean="0">
                <a:solidFill>
                  <a:srgbClr val="336600"/>
                </a:solidFill>
              </a:rPr>
              <a:t>para</a:t>
            </a:r>
            <a:r>
              <a:rPr lang="en-US" sz="2000" dirty="0" smtClean="0">
                <a:solidFill>
                  <a:srgbClr val="336600"/>
                </a:solidFill>
              </a:rPr>
              <a:t>. 7-1j)</a:t>
            </a:r>
          </a:p>
          <a:p>
            <a:pPr eaLnBrk="1" hangingPunct="1">
              <a:lnSpc>
                <a:spcPct val="90000"/>
              </a:lnSpc>
            </a:pPr>
            <a:endParaRPr lang="en-US" sz="900" dirty="0" smtClean="0">
              <a:solidFill>
                <a:srgbClr val="3366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Medical, CID Agents, Recruiters, Chaplains, etc. </a:t>
            </a:r>
            <a:r>
              <a:rPr lang="en-US" sz="2000" dirty="0" smtClean="0">
                <a:solidFill>
                  <a:srgbClr val="336600"/>
                </a:solidFill>
              </a:rPr>
              <a:t>(A&amp;I Guide, Part I, Sect. 3-2-3)</a:t>
            </a:r>
          </a:p>
        </p:txBody>
      </p:sp>
      <p:pic>
        <p:nvPicPr>
          <p:cNvPr id="9221" name="Picture 7" descr="jag yello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286000"/>
            <a:ext cx="15240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657600"/>
            <a:ext cx="1524000" cy="9906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81600" y="5993645"/>
            <a:ext cx="39624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 smtClean="0">
                <a:solidFill>
                  <a:srgbClr val="336600"/>
                </a:solidFill>
              </a:rPr>
              <a:t>A&amp;I 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3-2-3 </a:t>
            </a:r>
            <a:endParaRPr lang="en-US" sz="1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49452"/>
            <a:ext cx="2133599" cy="2143924"/>
          </a:xfrm>
          <a:prstGeom prst="rect">
            <a:avLst/>
          </a:prstGeom>
        </p:spPr>
      </p:pic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46A1E6F-4028-4695-BC0E-18BD24657E8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Allegations against</a:t>
            </a:r>
          </a:p>
          <a:p>
            <a:pPr lvl="1" eaLnBrk="1" hangingPunct="1"/>
            <a:r>
              <a:rPr lang="en-US" sz="2400" dirty="0" smtClean="0">
                <a:solidFill>
                  <a:srgbClr val="000099"/>
                </a:solidFill>
              </a:rPr>
              <a:t>Members of Special-Access </a:t>
            </a:r>
            <a:r>
              <a:rPr lang="en-US" sz="2400" dirty="0">
                <a:solidFill>
                  <a:srgbClr val="000099"/>
                </a:solidFill>
              </a:rPr>
              <a:t>P</a:t>
            </a:r>
            <a:r>
              <a:rPr lang="en-US" sz="2400" dirty="0" smtClean="0">
                <a:solidFill>
                  <a:srgbClr val="000099"/>
                </a:solidFill>
              </a:rPr>
              <a:t>rograms (SAP) </a:t>
            </a:r>
          </a:p>
          <a:p>
            <a:pPr lvl="1" eaLnBrk="1" hangingPunct="1"/>
            <a:r>
              <a:rPr lang="en-US" sz="2400" dirty="0" smtClean="0">
                <a:solidFill>
                  <a:srgbClr val="000099"/>
                </a:solidFill>
              </a:rPr>
              <a:t>Members of Sensitive </a:t>
            </a:r>
            <a:r>
              <a:rPr lang="en-US" sz="2400" dirty="0">
                <a:solidFill>
                  <a:srgbClr val="000099"/>
                </a:solidFill>
              </a:rPr>
              <a:t>A</a:t>
            </a:r>
            <a:r>
              <a:rPr lang="en-US" sz="2400" dirty="0" smtClean="0">
                <a:solidFill>
                  <a:srgbClr val="000099"/>
                </a:solidFill>
              </a:rPr>
              <a:t>ctivities (SA)</a:t>
            </a:r>
          </a:p>
          <a:p>
            <a:pPr eaLnBrk="1" hangingPunct="1"/>
            <a:r>
              <a:rPr lang="en-US" sz="2800" dirty="0" smtClean="0"/>
              <a:t>Report to DAIG’s Intelligence Oversight Division within </a:t>
            </a:r>
            <a:r>
              <a:rPr lang="en-US" sz="2800" dirty="0" smtClean="0">
                <a:solidFill>
                  <a:srgbClr val="336600"/>
                </a:solidFill>
              </a:rPr>
              <a:t>2 working days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3366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257800" y="5775325"/>
            <a:ext cx="3810000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336600"/>
                </a:solidFill>
              </a:rPr>
              <a:t>AR 20-1, </a:t>
            </a:r>
            <a:r>
              <a:rPr lang="en-US" sz="1800" b="1" dirty="0" err="1">
                <a:solidFill>
                  <a:srgbClr val="336600"/>
                </a:solidFill>
              </a:rPr>
              <a:t>para</a:t>
            </a:r>
            <a:r>
              <a:rPr lang="en-US" sz="1800" b="1" dirty="0">
                <a:solidFill>
                  <a:srgbClr val="336600"/>
                </a:solidFill>
              </a:rPr>
              <a:t>. 1-4b (5) (e)</a:t>
            </a:r>
          </a:p>
          <a:p>
            <a:pPr algn="l"/>
            <a:r>
              <a:rPr lang="en-US" sz="1800" b="1" dirty="0">
                <a:solidFill>
                  <a:srgbClr val="336600"/>
                </a:solidFill>
              </a:rPr>
              <a:t>A&amp;I </a:t>
            </a:r>
            <a:r>
              <a:rPr lang="en-US" sz="18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1800" b="1" dirty="0">
                <a:solidFill>
                  <a:srgbClr val="336600"/>
                </a:solidFill>
              </a:rPr>
              <a:t>Sect. </a:t>
            </a:r>
            <a:r>
              <a:rPr lang="en-US" sz="1800" b="1" dirty="0" smtClean="0">
                <a:solidFill>
                  <a:srgbClr val="336600"/>
                </a:solidFill>
              </a:rPr>
              <a:t>3-2-2</a:t>
            </a:r>
            <a:endParaRPr lang="en-US" sz="1800" b="1" dirty="0">
              <a:solidFill>
                <a:srgbClr val="336600"/>
              </a:solidFill>
            </a:endParaRPr>
          </a:p>
        </p:txBody>
      </p:sp>
      <p:sp>
        <p:nvSpPr>
          <p:cNvPr id="8198" name="Rectangle 7"/>
          <p:cNvSpPr>
            <a:spLocks noGrp="1" noChangeArrowheads="1"/>
          </p:cNvSpPr>
          <p:nvPr>
            <p:ph type="title"/>
          </p:nvPr>
        </p:nvSpPr>
        <p:spPr>
          <a:xfrm>
            <a:off x="1257285" y="103413"/>
            <a:ext cx="7086600" cy="16764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Not </a:t>
            </a:r>
            <a:r>
              <a:rPr lang="en-US" sz="4000" dirty="0" smtClean="0">
                <a:solidFill>
                  <a:srgbClr val="000099"/>
                </a:solidFill>
              </a:rPr>
              <a:t>Local</a:t>
            </a:r>
            <a:r>
              <a:rPr lang="en-US" sz="4000" dirty="0" smtClean="0"/>
              <a:t> IG Appropriate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3600" dirty="0" smtClean="0"/>
              <a:t>Intelligence Activities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3835400"/>
            <a:ext cx="3746500" cy="15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3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2674621"/>
            <a:ext cx="3228975" cy="2418614"/>
          </a:xfrm>
          <a:prstGeom prst="rect">
            <a:avLst/>
          </a:prstGeom>
        </p:spPr>
      </p:pic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58450"/>
            <a:ext cx="92964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Tech Channels: Unit SSO or DAIG’s </a:t>
            </a:r>
            <a:r>
              <a:rPr lang="en-US" sz="2800" dirty="0"/>
              <a:t>Intelligence Oversight </a:t>
            </a:r>
            <a:r>
              <a:rPr lang="en-US" sz="2800" dirty="0" smtClean="0"/>
              <a:t>Division for IGARs involving: </a:t>
            </a:r>
          </a:p>
          <a:p>
            <a:pPr lvl="1" eaLnBrk="1" hangingPunct="1"/>
            <a:r>
              <a:rPr lang="en-US" sz="2400" dirty="0" smtClean="0"/>
              <a:t>Questionable Intelligence Activities</a:t>
            </a:r>
          </a:p>
          <a:p>
            <a:pPr lvl="1" eaLnBrk="1" hangingPunct="1"/>
            <a:r>
              <a:rPr lang="en-US" sz="2400" dirty="0" smtClean="0"/>
              <a:t>Above Unclassified level</a:t>
            </a:r>
          </a:p>
          <a:p>
            <a:pPr lvl="2" eaLnBrk="1" hangingPunct="1"/>
            <a:r>
              <a:rPr lang="en-US" sz="2000" dirty="0" smtClean="0">
                <a:solidFill>
                  <a:srgbClr val="000099"/>
                </a:solidFill>
              </a:rPr>
              <a:t>Verbal</a:t>
            </a:r>
          </a:p>
          <a:p>
            <a:pPr lvl="2" eaLnBrk="1" hangingPunct="1"/>
            <a:r>
              <a:rPr lang="en-US" sz="2000" dirty="0" smtClean="0">
                <a:solidFill>
                  <a:srgbClr val="000099"/>
                </a:solidFill>
              </a:rPr>
              <a:t>Supporting Documentation</a:t>
            </a:r>
          </a:p>
          <a:p>
            <a:pPr lvl="2" eaLnBrk="1" hangingPunct="1"/>
            <a:r>
              <a:rPr lang="en-US" sz="2000" dirty="0" smtClean="0">
                <a:solidFill>
                  <a:srgbClr val="000099"/>
                </a:solidFill>
              </a:rPr>
              <a:t>Spillage</a:t>
            </a:r>
          </a:p>
          <a:p>
            <a:pPr lvl="1" eaLnBrk="1" hangingPunct="1"/>
            <a:r>
              <a:rPr lang="en-US" sz="2400" dirty="0" smtClean="0"/>
              <a:t>Non-Intelligence Activities in classified system / area</a:t>
            </a:r>
          </a:p>
          <a:p>
            <a:pPr lvl="1" eaLnBrk="1" hangingPunct="1"/>
            <a:r>
              <a:rPr lang="en-US" sz="2400" dirty="0" smtClean="0"/>
              <a:t>Security Clearances</a:t>
            </a:r>
            <a:endParaRPr lang="en-US" sz="2400" dirty="0" smtClean="0">
              <a:solidFill>
                <a:srgbClr val="336600"/>
              </a:solidFill>
            </a:endParaRPr>
          </a:p>
        </p:txBody>
      </p:sp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46A1E6F-4028-4695-BC0E-18BD24657E8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8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25639"/>
            <a:ext cx="7315200" cy="16764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/>
              <a:t>Intelligence Activities / Systems</a:t>
            </a:r>
            <a:br>
              <a:rPr lang="en-US" sz="3600" dirty="0" smtClean="0"/>
            </a:br>
            <a:r>
              <a:rPr lang="en-US" sz="3600" dirty="0" smtClean="0"/>
              <a:t>IGARs Processing</a:t>
            </a:r>
          </a:p>
        </p:txBody>
      </p:sp>
    </p:spTree>
    <p:extLst>
      <p:ext uri="{BB962C8B-B14F-4D97-AF65-F5344CB8AC3E}">
        <p14:creationId xmlns:p14="http://schemas.microsoft.com/office/powerpoint/2010/main" val="1326735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86D0FD29-471E-4849-9F7A-5D64264DFB1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Family Non-support</a:t>
            </a:r>
            <a:br>
              <a:rPr lang="en-US" sz="4000" dirty="0" smtClean="0"/>
            </a:br>
            <a:r>
              <a:rPr lang="en-US" sz="3600" dirty="0" smtClean="0"/>
              <a:t>NOT IG Appropriate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343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336600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Regulation:</a:t>
            </a:r>
            <a:r>
              <a:rPr lang="en-US" sz="2400" dirty="0" smtClean="0">
                <a:solidFill>
                  <a:srgbClr val="336600"/>
                </a:solidFill>
              </a:rPr>
              <a:t>  </a:t>
            </a:r>
            <a:r>
              <a:rPr lang="en-US" sz="2400" dirty="0" smtClean="0"/>
              <a:t>AR 608-99, </a:t>
            </a:r>
            <a:r>
              <a:rPr lang="en-US" sz="2400" u="sng" dirty="0" smtClean="0"/>
              <a:t>Family Support, Child Custody, and Parentage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sz="800" u="sng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Commander’s Responsibilities (AR 608-99): </a:t>
            </a:r>
          </a:p>
          <a:p>
            <a:pPr marL="400050" lvl="1" indent="0" eaLnBrk="1" hangingPunct="1">
              <a:lnSpc>
                <a:spcPct val="80000"/>
              </a:lnSpc>
              <a:defRPr/>
            </a:pPr>
            <a:r>
              <a:rPr lang="en-US" sz="2000" dirty="0" smtClean="0"/>
              <a:t> Determine information necessary to resolve issue</a:t>
            </a:r>
          </a:p>
          <a:p>
            <a:pPr marL="400050" lvl="1" indent="0" eaLnBrk="1" hangingPunct="1">
              <a:lnSpc>
                <a:spcPct val="80000"/>
              </a:lnSpc>
              <a:defRPr/>
            </a:pPr>
            <a:r>
              <a:rPr lang="en-US" sz="2000" dirty="0" smtClean="0"/>
              <a:t> Respond to complainant within reasonable time</a:t>
            </a:r>
          </a:p>
          <a:p>
            <a:pPr marL="400050" lvl="1" indent="0" eaLnBrk="1" hangingPunct="1">
              <a:lnSpc>
                <a:spcPct val="80000"/>
              </a:lnSpc>
              <a:defRPr/>
            </a:pPr>
            <a:r>
              <a:rPr lang="en-US" sz="2000" dirty="0" smtClean="0"/>
              <a:t> ... and much more</a:t>
            </a:r>
          </a:p>
          <a:p>
            <a:pPr marL="40005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8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IG’s Responsibilities (AR 20-1, </a:t>
            </a:r>
            <a:r>
              <a:rPr lang="en-US" sz="2400" dirty="0" err="1" smtClean="0">
                <a:solidFill>
                  <a:srgbClr val="000099"/>
                </a:solidFill>
              </a:rPr>
              <a:t>para</a:t>
            </a:r>
            <a:r>
              <a:rPr lang="en-US" sz="2400" dirty="0" smtClean="0">
                <a:solidFill>
                  <a:srgbClr val="000099"/>
                </a:solidFill>
              </a:rPr>
              <a:t>. 6-3a):  </a:t>
            </a:r>
          </a:p>
          <a:p>
            <a:pPr lvl="1" eaLnBrk="1" hangingPunct="1">
              <a:defRPr/>
            </a:pPr>
            <a:r>
              <a:rPr lang="en-US" sz="2000" dirty="0" smtClean="0"/>
              <a:t>Ensure Family’s </a:t>
            </a:r>
            <a:r>
              <a:rPr lang="en-US" sz="2000" dirty="0" smtClean="0">
                <a:solidFill>
                  <a:srgbClr val="336600"/>
                </a:solidFill>
              </a:rPr>
              <a:t>immediate needs</a:t>
            </a:r>
            <a:r>
              <a:rPr lang="en-US" sz="2000" dirty="0" smtClean="0"/>
              <a:t> are met</a:t>
            </a:r>
          </a:p>
          <a:p>
            <a:pPr lvl="1" eaLnBrk="1" hangingPunct="1">
              <a:defRPr/>
            </a:pPr>
            <a:r>
              <a:rPr lang="en-US" sz="2000" dirty="0" smtClean="0"/>
              <a:t>Ensure Soldier’s </a:t>
            </a:r>
            <a:r>
              <a:rPr lang="en-US" sz="2000" dirty="0" smtClean="0">
                <a:solidFill>
                  <a:srgbClr val="336600"/>
                </a:solidFill>
              </a:rPr>
              <a:t>commander is aware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A50021"/>
                </a:solidFill>
              </a:rPr>
              <a:t>Do NOT retain bank information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A50021"/>
                </a:solidFill>
              </a:rPr>
              <a:t>Do NOT become an advocate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sz="8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endParaRPr lang="en-US" sz="2400" u="sng" dirty="0" smtClean="0">
              <a:solidFill>
                <a:srgbClr val="336600"/>
              </a:solidFill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sz="2400" u="sng" dirty="0" smtClean="0">
              <a:solidFill>
                <a:srgbClr val="3366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0" y="2590800"/>
            <a:ext cx="1052513" cy="903288"/>
            <a:chOff x="7543799" y="925512"/>
            <a:chExt cx="1052513" cy="903288"/>
          </a:xfrm>
        </p:grpSpPr>
        <p:sp>
          <p:nvSpPr>
            <p:cNvPr id="13" name="AutoShape 1029"/>
            <p:cNvSpPr>
              <a:spLocks noChangeArrowheads="1"/>
            </p:cNvSpPr>
            <p:nvPr/>
          </p:nvSpPr>
          <p:spPr bwMode="auto">
            <a:xfrm>
              <a:off x="7543799" y="925512"/>
              <a:ext cx="1052513" cy="903288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Text Box 1030"/>
            <p:cNvSpPr txBox="1">
              <a:spLocks noChangeArrowheads="1"/>
            </p:cNvSpPr>
            <p:nvPr/>
          </p:nvSpPr>
          <p:spPr bwMode="auto">
            <a:xfrm>
              <a:off x="7620000" y="1253980"/>
              <a:ext cx="881081" cy="4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cs typeface="Arial" panose="020B0604020202020204" pitchFamily="34" charset="0"/>
                </a:rPr>
                <a:t>ELO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01281" y="4648200"/>
            <a:ext cx="1052513" cy="903288"/>
            <a:chOff x="7543799" y="925512"/>
            <a:chExt cx="1052513" cy="903288"/>
          </a:xfrm>
        </p:grpSpPr>
        <p:sp>
          <p:nvSpPr>
            <p:cNvPr id="16" name="AutoShape 1029"/>
            <p:cNvSpPr>
              <a:spLocks noChangeArrowheads="1"/>
            </p:cNvSpPr>
            <p:nvPr/>
          </p:nvSpPr>
          <p:spPr bwMode="auto">
            <a:xfrm>
              <a:off x="7543799" y="925512"/>
              <a:ext cx="1052513" cy="903288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Text Box 1030"/>
            <p:cNvSpPr txBox="1">
              <a:spLocks noChangeArrowheads="1"/>
            </p:cNvSpPr>
            <p:nvPr/>
          </p:nvSpPr>
          <p:spPr bwMode="auto">
            <a:xfrm>
              <a:off x="7620000" y="1253980"/>
              <a:ext cx="881081" cy="4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cs typeface="Arial" panose="020B0604020202020204" pitchFamily="34" charset="0"/>
                </a:rPr>
                <a:t>ELO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cs typeface="Arial" panose="020B0604020202020204" pitchFamily="34" charset="0"/>
                </a:rPr>
                <a:t>7</a:t>
              </a:r>
            </a:p>
          </p:txBody>
        </p:sp>
      </p:grp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Teach and train on AR 608-99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Company Commander and First Sergeant Course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Officer Professional Development / Noncommissioned Officer Development Program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Newcomer’s Orientation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Pre-deployment Training / Briefings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Available resources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Family Readiness Groups (FRG)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Army Community Services (ACS)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Army Emergency Relief (AER)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Chaplain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DEERS / ID Card Station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Red Cross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Local Churches, Food Shelters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http://www.militaryonesource.mil/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CCC2FB23-C762-4F4E-89D6-302650CE6AF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2286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Family </a:t>
            </a:r>
            <a:r>
              <a:rPr lang="en-US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Non-support</a:t>
            </a:r>
            <a:r>
              <a:rPr lang="en-US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/>
              <a:t>Make Your Job Easier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GU Chart Template">
  <a:themeElements>
    <a:clrScheme name="TIGU Chart Template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TIGU Char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GU Chart Templa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GU Chart Templa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GU Chart Templa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G:\SOP\TIGU Chart Template.pot</Template>
  <TotalTime>11338</TotalTime>
  <Words>3197</Words>
  <Application>Microsoft Office PowerPoint</Application>
  <PresentationFormat>On-screen Show (4:3)</PresentationFormat>
  <Paragraphs>584</Paragraphs>
  <Slides>48</Slides>
  <Notes>48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Times New Roman</vt:lpstr>
      <vt:lpstr>Wingdings</vt:lpstr>
      <vt:lpstr>TIGU Chart Template</vt:lpstr>
      <vt:lpstr>The IG Assistance Function</vt:lpstr>
      <vt:lpstr>STEP 2  Determine IG Appropriateness</vt:lpstr>
      <vt:lpstr>Not IG Appropriate</vt:lpstr>
      <vt:lpstr>Not Local IG Appropriate Senior Official Allegations</vt:lpstr>
      <vt:lpstr>Not Local IG Appropriate Professional Allegations</vt:lpstr>
      <vt:lpstr>Not Local IG Appropriate  Intelligence Activities</vt:lpstr>
      <vt:lpstr>Intelligence Activities / Systems IGARs Processing</vt:lpstr>
      <vt:lpstr>Family Non-support NOT IG Appropriate</vt:lpstr>
      <vt:lpstr>PowerPoint Presentation</vt:lpstr>
      <vt:lpstr>  Private Indebtedness  NOT IG Appropriate</vt:lpstr>
      <vt:lpstr>PowerPoint Presentation</vt:lpstr>
      <vt:lpstr>Processing IGARs Not Appropriate for IGs </vt:lpstr>
      <vt:lpstr>Civilian IGARs</vt:lpstr>
      <vt:lpstr>Civilian IGARs which are Usually NOT IG Appropriate</vt:lpstr>
      <vt:lpstr>Civilian IGARs which May Be IG Appropriate</vt:lpstr>
      <vt:lpstr>Civilian Cases</vt:lpstr>
      <vt:lpstr>IG Decision Matrix  for DoD Civilian Complaints</vt:lpstr>
      <vt:lpstr>Summary</vt:lpstr>
      <vt:lpstr>Miscellaneous</vt:lpstr>
      <vt:lpstr>Request to Withdraw a Complaint</vt:lpstr>
      <vt:lpstr>Untimely IGARs</vt:lpstr>
      <vt:lpstr>Timeliness</vt:lpstr>
      <vt:lpstr>Habitual Complainants</vt:lpstr>
      <vt:lpstr>Misusers of the IG System</vt:lpstr>
      <vt:lpstr>Morale Assessments</vt:lpstr>
      <vt:lpstr>Congressionals</vt:lpstr>
      <vt:lpstr>Congressional Correspondence Flowchart: Command Channels</vt:lpstr>
      <vt:lpstr>Congressional Correspondence Flowchart: IG Channels</vt:lpstr>
      <vt:lpstr>Congressional Correspondence Flowchart: National  Guard IG (Federal Matters)</vt:lpstr>
      <vt:lpstr>Congressional Correspondence Flowchart: National  Guard IG (State Matters)</vt:lpstr>
      <vt:lpstr>Coordination -- How to Prevent Duplication of Work</vt:lpstr>
      <vt:lpstr>White House (Presidentials)</vt:lpstr>
      <vt:lpstr>White House Correspondence Flowchart: IG Channels</vt:lpstr>
      <vt:lpstr>Department of Defense Hotline</vt:lpstr>
      <vt:lpstr>DoD Hotline Cases</vt:lpstr>
      <vt:lpstr>Unique to DoD Hotline Cases</vt:lpstr>
      <vt:lpstr>DoD Hotline Case (Action) Flowchart: IG Channels</vt:lpstr>
      <vt:lpstr>DoD Hotline Case (Information) Flowchart: IG Channels</vt:lpstr>
      <vt:lpstr>Summary</vt:lpstr>
      <vt:lpstr>Questions?</vt:lpstr>
      <vt:lpstr>Back-Up Slides</vt:lpstr>
      <vt:lpstr> Civilian Employee Categories</vt:lpstr>
      <vt:lpstr>Civilian Employee  Categories (continued)</vt:lpstr>
      <vt:lpstr>Untimely IGARs</vt:lpstr>
      <vt:lpstr>Untimely IGARs</vt:lpstr>
      <vt:lpstr>Untimely IGARs</vt:lpstr>
      <vt:lpstr>Untimely IGARs  Examples</vt:lpstr>
      <vt:lpstr>Hotline Completion Report</vt:lpstr>
    </vt:vector>
  </TitlesOfParts>
  <Company>IGNET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Assistance</dc:title>
  <dc:creator>gerovacbj</dc:creator>
  <cp:lastModifiedBy>Sisak, Justin M LTC MIL USA USAIGNET</cp:lastModifiedBy>
  <cp:revision>989</cp:revision>
  <cp:lastPrinted>2021-11-04T13:29:02Z</cp:lastPrinted>
  <dcterms:created xsi:type="dcterms:W3CDTF">2002-05-15T17:41:18Z</dcterms:created>
  <dcterms:modified xsi:type="dcterms:W3CDTF">2023-01-17T20:23:42Z</dcterms:modified>
</cp:coreProperties>
</file>